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83" r:id="rId17"/>
    <p:sldId id="284" r:id="rId18"/>
    <p:sldId id="269" r:id="rId19"/>
    <p:sldId id="270" r:id="rId20"/>
    <p:sldId id="271" r:id="rId21"/>
    <p:sldId id="272" r:id="rId22"/>
    <p:sldId id="280" r:id="rId23"/>
    <p:sldId id="273" r:id="rId24"/>
    <p:sldId id="274" r:id="rId25"/>
    <p:sldId id="275" r:id="rId26"/>
    <p:sldId id="276" r:id="rId27"/>
    <p:sldId id="277" r:id="rId28"/>
    <p:sldId id="285" r:id="rId29"/>
    <p:sldId id="278" r:id="rId3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69DA94B-6877-49A0-A2D6-46CF87B132D2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8%D0%B3%D0%B0%D0%B1%D0%B0%D0%B9%D1%82" TargetMode="External"/><Relationship Id="rId2" Type="http://schemas.openxmlformats.org/officeDocument/2006/relationships/hyperlink" Target="https://ru.wikipedia.org/wiki/%D0%A2%D0%B5%D1%80%D0%B0%D0%B1%D0%B0%D0%B9%D1%8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417"/>
              </a:spcAft>
            </a:pPr>
            <a:r>
              <a:rPr lang="ru-RU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Базы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Встраиваемые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(SQLite, Firebird embeded, MS SQL Server Compact)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Рисунок 60"/>
          <p:cNvPicPr/>
          <p:nvPr/>
        </p:nvPicPr>
        <p:blipFill>
          <a:blip r:embed="rId2"/>
          <a:stretch/>
        </p:blipFill>
        <p:spPr>
          <a:xfrm>
            <a:off x="3204000" y="2952000"/>
            <a:ext cx="3491640" cy="354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Языки запросов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Язык запросов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это искусственный язык, на котором делаются запросы к базам данных и другим информационным системам.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SQL — де-факто стандартный язык запросов к реляционным базам данных.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Xquery, XPath — язык запросов, разработанный для обработки данных в формате XML.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Языки запросов NoSQL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Structred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query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language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 — формальный непроцедурный язык программирования, применяемый для создания, модификации и управления данными в произвольной реляционной базе данных, управляемой соответствующей системой управления базами данных (СУБД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).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Разработан в 1974 году.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Существует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9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стандартов языка SQL. На данный момент актуальна версия SQL: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2016.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операторов 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DDL (Data definition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DML (Data manipulation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DCL (Data control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TCL (Transaction control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 SQL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 SQL Server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—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реляционная система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управления базами данных (СУБД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), разработанная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Microsoft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.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(1989)</a:t>
            </a: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QL: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T-SQL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Последняя версия —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2017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октября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2017)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Management Studio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458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Версии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Enterprise (524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петабайта данных, 12 терабайт ОП, 640 логических процесса)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</a:t>
            </a:r>
            <a:endParaRPr lang="ru-RU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Intelligence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Workgroup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 (1G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ОП, 10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данных)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89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Сервисы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компоненты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Services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Broker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Replication Services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Services (OLAP, data mining)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Reporting Services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Notification Services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Services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Text Search Engine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SQLCMD</a:t>
            </a: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indent="-4572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89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Ограничения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 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Enterprise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2" name="Table 3"/>
          <p:cNvGraphicFramePr/>
          <p:nvPr>
            <p:extLst>
              <p:ext uri="{D42A27DB-BD31-4B8C-83A1-F6EECF244321}">
                <p14:modId xmlns:p14="http://schemas.microsoft.com/office/powerpoint/2010/main" val="419465991"/>
              </p:ext>
            </p:extLst>
          </p:nvPr>
        </p:nvGraphicFramePr>
        <p:xfrm>
          <a:off x="503280" y="2680560"/>
          <a:ext cx="8870400" cy="2560320"/>
        </p:xfrm>
        <a:graphic>
          <a:graphicData uri="http://schemas.openxmlformats.org/drawingml/2006/table">
            <a:tbl>
              <a:tblPr/>
              <a:tblGrid>
                <a:gridCol w="4435200"/>
                <a:gridCol w="44352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базы данных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524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PB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таблицы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Зависит</a:t>
                      </a:r>
                      <a:r>
                        <a:rPr lang="ru-RU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от типов данных</a:t>
                      </a:r>
                      <a:endParaRPr lang="ru-RU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записи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Зависит</a:t>
                      </a:r>
                      <a:r>
                        <a:rPr lang="ru-RU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от типов данных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поля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Зависит</a:t>
                      </a:r>
                      <a:r>
                        <a:rPr lang="ru-RU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от типов данных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записей в таблице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полей в записи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1024-30000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индексов в таблице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999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85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PostgreSQL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— свободная объектно-реляционная система управления базами данных (СУБД). (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1996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Open-Source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SQL: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PL/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pgSQL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Последняя версия —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10.5 (</a:t>
            </a:r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9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августа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2018)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2"/>
              </a:rPr>
              <a:t>https://www.postgresql.org/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pgAdmin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и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phpPgAdmin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Ограничения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2" name="Table 3"/>
          <p:cNvGraphicFramePr/>
          <p:nvPr>
            <p:extLst>
              <p:ext uri="{D42A27DB-BD31-4B8C-83A1-F6EECF244321}">
                <p14:modId xmlns:p14="http://schemas.microsoft.com/office/powerpoint/2010/main" val="2376889667"/>
              </p:ext>
            </p:extLst>
          </p:nvPr>
        </p:nvGraphicFramePr>
        <p:xfrm>
          <a:off x="503280" y="2680560"/>
          <a:ext cx="8870400" cy="2834640"/>
        </p:xfrm>
        <a:graphic>
          <a:graphicData uri="http://schemas.openxmlformats.org/drawingml/2006/table">
            <a:tbl>
              <a:tblPr/>
              <a:tblGrid>
                <a:gridCol w="4435200"/>
                <a:gridCol w="44352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базы данных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таблицы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16-64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 </a:t>
                      </a:r>
                      <a:r>
                        <a:rPr lang="ru-RU" sz="1800" b="0" strike="noStrike" spc="-1" dirty="0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2"/>
                        </a:rPr>
                        <a:t>Тбайт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записи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1,6 Тбайт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поля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1 </a:t>
                      </a:r>
                      <a:r>
                        <a:rPr lang="ru-RU" sz="1800" b="0" strike="noStrike" spc="-1" dirty="0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3"/>
                        </a:rPr>
                        <a:t>Гбайт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записей в таблице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полей в записи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250—1600, в зависимости от типов полей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индексов в таблице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База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535760"/>
            <a:ext cx="8869680" cy="48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Информация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любые сведения о каком либо событии, процессе или объекте.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Данные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это информация, представленная в определнном виде, позволяющем автоматизировать её сбор, хранени и обработку.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База данных (БД)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– совокупность специальным образом организованных данных, хранимых в памяти компьютера и отражающих состояние объектов и их отношений в рассматриваемой предметной области.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Возможности 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44000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Соблюдение принципов ACID (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Atomicity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Consistency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Isolation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Durability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Соответствие стандартам 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Контроль целостности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Репликация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Общие табличные выражения и рекурсивные запросы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Аналитические функции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 Юникода (UTF-8)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 регулярных выражений в стиле 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Perl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Протокол разделяемых блокировок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Подгружаемые расширения, поддерживающие SHA1, MD5, XML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Расширения для написания сложных выборок, отчётов и т. д. (API откр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ыт)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объекты БД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Таблицы / 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поля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Ключи / </a:t>
            </a:r>
            <a:r>
              <a:rPr lang="ru-RU" sz="2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межтабличные связи</a:t>
            </a:r>
            <a:endParaRPr lang="ru-RU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Индексы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Представления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Хранимые процедуры или функции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Триггеры</a:t>
            </a:r>
          </a:p>
          <a:p>
            <a:pPr marL="108360">
              <a:lnSpc>
                <a:spcPct val="100000"/>
              </a:lnSpc>
              <a:spcAft>
                <a:spcPts val="1417"/>
              </a:spcAft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Дополнительные объекты: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Табличные пространства / схемы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Пользователи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Роли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Таблица (Table)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Основной объект БД. В стандарте SQL таблица определяется как мультимножество строк, в отличие от реляционной теории, где отношение (математическая модель таблицы) определяется как множество кортежей (кортеж - математическая модель одной строки). Мультимножество является расширением понятия множества, в котором допускаются повторяющиеся элементы.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Иными словами, стандарт SQL допускает создание таблицы, в которой не определено ни одного потенциального ключа (т.е. могут быть одинаковые строки). Однако на практике принято определять первичный ключ даже для таких таблиц, на которые не ссылаются другие таблицы.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90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 (Index)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Вспомогательный объект, который служит для ускорения поиска данных, однако замедляет операции вставки, удаления и обновления строк таблиц. В качестве структуры данных при реализации индексов, как правило, используются сильноветвягциеся деревья во внешней памяти (В+- деревья), которые автоматически обновляются при изменении данных таблицы. Кроме древовидных индексов, многие СУБД предоставляют возможность создавать индексы и на основе других структур (хеш-таблицы, битовые карты и др.).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Для всех потенциальных ключей таблицы автоматически создаются древовидные индексы, по остальным столбцам можно создавать индексы при помощи команды CREATE INDEX .... Можно создавать индексы и по нескольким столбцам одновременно, некоторые СУБД позволяют создавать индексы на основе выражений.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Представление (View)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Именованный запрос на выборку, который хранится в БД и выполняется на сервере при любом обращении к нему по имени, создавая при этом виртуальную таблицу с отобранными данными. Представления позволяют предоставлять пользователям любые выборки данных, с которыми можно работать практически так же, как и с физическими таблицами, входящими в состав БД. Иными словами, механизм представлений позволяет конструировать производные виртуальные таблицы на основе базовых таблиц базы данных.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Хранимая процедура</a:t>
            </a:r>
            <a:r>
              <a:t/>
            </a:r>
            <a:br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(Stored procedure)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Данные объекты БД пишутся на языке процедурного расширения языка SQL, который дополняет язык SQL такими управляющими структурами языка высокого уровня, как ветвления и циклы, и позволяет реализовать любые алгоритмы обработки данных. Хранимый код постоянно хранится на сервере и выполняется по запросу на его запуск из приложений клиентов.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Управляющие конструкции процедурных расширений SQL не регламентируются стандартом, поэтому большинство СУБД имеют свои собственные процедурные расширения. Однако команды CREATE PROCEDURE ... и CREATE FUNCTION ... являются частью стандарта, который регламентирует также правила встраивания команд SQL в код хранимой подпрограммы (определяется понятие Embedded SQL - встроенный SQL).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 (Trigger)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Особый вид хранимой процедуры, который срабатывает автоматически при наступлении определенных событий в базе данных. Основными такими событиями являются вставка, удаление и обновление строк, однако некотороые СУБД предоставляют возможность создавать триггеры и на другие события, например, открытие и закрытие сеанса связи с сервером, ряд команд DDL и т.д. Триггеры - это очень мощный (и опасный) инструмент в руках администратора базы данных (о существовании триггера может не знать даже разработчик прикладного ПО, не говоря уж о конечных пользователях).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 качестве дополнительной информации перечислим еще ряд объектов базы данных, которые позволяют СУБД реализовать несколько важных функций управления данными.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Тип данных — атрибут, определяющий, какого рода данные могут храниться в объекте: целые числа, символы, данные денежного типа, метки времени и даты, двоичные строки и так далее.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 в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 SQL (T-SQL)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Числовые 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Денежные 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Символьные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типы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+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юникод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Двоичные данные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Дата и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время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Пространственные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Спец. Типы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(Курсор,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XML,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Таблица,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Timestamp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…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604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 в PostgreSQL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Числовые 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Денежные 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Символьные 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Двоичные данные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Дата и время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Логический тип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Перечисления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Геометрические типы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Спец. Типы (Сетевые, XML, Массивы, JSON)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Protein Data Bank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" name="Рисунок 43"/>
          <p:cNvPicPr/>
          <p:nvPr/>
        </p:nvPicPr>
        <p:blipFill>
          <a:blip r:embed="rId2"/>
          <a:stretch/>
        </p:blipFill>
        <p:spPr>
          <a:xfrm>
            <a:off x="1097640" y="1769040"/>
            <a:ext cx="8046000" cy="485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Логическую структуру хранимых в базе данных называют </a:t>
            </a: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моделью данных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. Можно выделить основные модели представления данных: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Иерархическая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Сетевая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Реляционная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Объектная и объектно-ориентированная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Свойства БД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Восстанавливаемость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Безопасность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Целостность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Эффективность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СУБД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808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Система управление базами данных (СУБД)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– совокупность языковых и программных средств, предназначенных для создания, ведения и совместного использования базы данных многими пользователями.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функции СУБД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39"/>
            <a:ext cx="8869680" cy="5035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Администрирование баз данных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данными во внешней памяти  (на дисках)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буферами оперативной памяти с использованием дискового кэша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транзакциями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/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журнализация </a:t>
            </a: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изменений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Резервное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копирование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/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репликация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Восстановление </a:t>
            </a: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БД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Поддержка языков БД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Файл-серверные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(MS Access, dBase, FoxPro)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Рисунок 54"/>
          <p:cNvPicPr/>
          <p:nvPr/>
        </p:nvPicPr>
        <p:blipFill>
          <a:blip r:embed="rId2"/>
          <a:stretch/>
        </p:blipFill>
        <p:spPr>
          <a:xfrm>
            <a:off x="1944000" y="2880000"/>
            <a:ext cx="5549400" cy="277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Клиент-серверные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  (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Oracle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Firebird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MS SQL,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PostgreSQL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MySQL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NoSQL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HBase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Cassandra, </a:t>
            </a:r>
            <a:r>
              <a:rPr lang="ru-RU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MemcacheDB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Redis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MongoDB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CouchDB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….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Рисунок 57"/>
          <p:cNvPicPr/>
          <p:nvPr/>
        </p:nvPicPr>
        <p:blipFill>
          <a:blip r:embed="rId2"/>
          <a:stretch/>
        </p:blipFill>
        <p:spPr>
          <a:xfrm>
            <a:off x="2454480" y="4320000"/>
            <a:ext cx="4457160" cy="24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1231</Words>
  <Application>Microsoft Office PowerPoint</Application>
  <PresentationFormat>Произвольный</PresentationFormat>
  <Paragraphs>169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rustem</dc:creator>
  <cp:lastModifiedBy>Rustem</cp:lastModifiedBy>
  <cp:revision>146</cp:revision>
  <dcterms:created xsi:type="dcterms:W3CDTF">2014-09-01T00:37:35Z</dcterms:created>
  <dcterms:modified xsi:type="dcterms:W3CDTF">2018-09-08T05:37:56Z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