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80" y="-10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pic>
        <p:nvPicPr>
          <p:cNvPr id="34" name="Рисунок 33"/>
          <p:cNvPicPr/>
          <p:nvPr/>
        </p:nvPicPr>
        <p:blipFill>
          <a:blip r:embed="rId2"/>
          <a:stretch/>
        </p:blipFill>
        <p:spPr>
          <a:xfrm>
            <a:off x="2292480" y="1768680"/>
            <a:ext cx="5494680" cy="4384080"/>
          </a:xfrm>
          <a:prstGeom prst="rect">
            <a:avLst/>
          </a:prstGeom>
          <a:ln>
            <a:noFill/>
          </a:ln>
        </p:spPr>
      </p:pic>
      <p:pic>
        <p:nvPicPr>
          <p:cNvPr id="35" name="Рисунок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pic>
        <p:nvPicPr>
          <p:cNvPr id="70" name="Рисунок 69"/>
          <p:cNvPicPr/>
          <p:nvPr/>
        </p:nvPicPr>
        <p:blipFill>
          <a:blip r:embed="rId2"/>
          <a:stretch/>
        </p:blipFill>
        <p:spPr>
          <a:xfrm>
            <a:off x="2292480" y="1768680"/>
            <a:ext cx="5494680" cy="4384080"/>
          </a:xfrm>
          <a:prstGeom prst="rect">
            <a:avLst/>
          </a:prstGeom>
          <a:ln>
            <a:noFill/>
          </a:ln>
        </p:spPr>
      </p:pic>
      <p:pic>
        <p:nvPicPr>
          <p:cNvPr id="71" name="Рисунок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ru-RU"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ru-R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ru-RU"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ru-RU"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ru-RU"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ru-RU"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ru-RU"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sp>
      <p:sp>
        <p:nvSpPr>
          <p:cNvPr id="73"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3200" b="0" strike="noStrike" spc="-1">
                <a:solidFill>
                  <a:srgbClr val="000000"/>
                </a:solidFill>
                <a:uFill>
                  <a:solidFill>
                    <a:srgbClr val="FFFFFF"/>
                  </a:solidFill>
                </a:uFill>
                <a:latin typeface="Arial"/>
                <a:ea typeface="DejaVu Sans"/>
              </a:rPr>
              <a:t>SELECT (продолжение)</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UPDATABLE VIEW</a:t>
            </a:r>
            <a:endParaRPr lang="ru-RU" sz="4400" b="0" strike="noStrike" spc="-1">
              <a:solidFill>
                <a:srgbClr val="000000"/>
              </a:solidFill>
              <a:uFill>
                <a:solidFill>
                  <a:srgbClr val="FFFFFF"/>
                </a:solidFill>
              </a:uFill>
              <a:latin typeface="Arial"/>
            </a:endParaRPr>
          </a:p>
        </p:txBody>
      </p:sp>
      <p:sp>
        <p:nvSpPr>
          <p:cNvPr id="91"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2000" b="0" strike="noStrike" spc="-1" dirty="0">
                <a:solidFill>
                  <a:srgbClr val="000000"/>
                </a:solidFill>
                <a:uFill>
                  <a:solidFill>
                    <a:srgbClr val="FFFFFF"/>
                  </a:solidFill>
                </a:uFill>
                <a:latin typeface="Arial"/>
                <a:ea typeface="DejaVu Sans"/>
              </a:rPr>
              <a:t>Простые VIEW автоматически обновляются: система позволяет операторам INSERT, UPDATE и DELETE использоваться на представлении так же, как и в обычной таблице. Представление автоматически обновляется, если оно удовлетворяет всем следующим условиям:</a:t>
            </a:r>
            <a:endParaRPr lang="ru-RU" sz="2000" b="0" strike="noStrike" spc="-1" dirty="0">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lang="ru-RU" sz="2000" b="0" strike="noStrike" spc="-1" dirty="0">
                <a:solidFill>
                  <a:srgbClr val="000000"/>
                </a:solidFill>
                <a:uFill>
                  <a:solidFill>
                    <a:srgbClr val="FFFFFF"/>
                  </a:solidFill>
                </a:uFill>
                <a:latin typeface="Arial"/>
                <a:ea typeface="DejaVu Sans"/>
              </a:rPr>
              <a:t>Представление должно иметь ровно одну запись в своем списке FROM, которая должна быть таблицей или другим обновляемым представлением.</a:t>
            </a:r>
            <a:endParaRPr lang="ru-RU" sz="2000" b="0" strike="noStrike" spc="-1" dirty="0">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lang="ru-RU" sz="2000" b="0" strike="noStrike" spc="-1" dirty="0">
                <a:solidFill>
                  <a:srgbClr val="000000"/>
                </a:solidFill>
                <a:uFill>
                  <a:solidFill>
                    <a:srgbClr val="FFFFFF"/>
                  </a:solidFill>
                </a:uFill>
                <a:latin typeface="Arial"/>
                <a:ea typeface="DejaVu Sans"/>
              </a:rPr>
              <a:t>Определение представления не должно содержать WITH, DISTINCT, GROUP BY, HAVING, LIMIT или OFFSET на верхнем уровне.</a:t>
            </a:r>
            <a:endParaRPr lang="ru-RU" sz="2000" b="0" strike="noStrike" spc="-1" dirty="0">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lang="ru-RU" sz="2000" b="0" strike="noStrike" spc="-1" dirty="0">
                <a:solidFill>
                  <a:srgbClr val="000000"/>
                </a:solidFill>
                <a:uFill>
                  <a:solidFill>
                    <a:srgbClr val="FFFFFF"/>
                  </a:solidFill>
                </a:uFill>
                <a:latin typeface="Arial"/>
                <a:ea typeface="DejaVu Sans"/>
              </a:rPr>
              <a:t>Определение представления не должно содержать заданные операции (UNION, INTERSECT или EXCEPT) на верхнем уровне.</a:t>
            </a:r>
            <a:endParaRPr lang="ru-RU" sz="2000" b="0" strike="noStrike" spc="-1" dirty="0">
              <a:solidFill>
                <a:srgbClr val="000000"/>
              </a:solidFill>
              <a:uFill>
                <a:solidFill>
                  <a:srgbClr val="FFFFFF"/>
                </a:solidFill>
              </a:uFill>
              <a:latin typeface="Arial"/>
            </a:endParaRPr>
          </a:p>
          <a:p>
            <a:pPr marL="108000" indent="-216000">
              <a:lnSpc>
                <a:spcPct val="100000"/>
              </a:lnSpc>
              <a:spcBef>
                <a:spcPts val="1417"/>
              </a:spcBef>
              <a:buClr>
                <a:srgbClr val="000000"/>
              </a:buClr>
              <a:buSzPct val="45000"/>
              <a:buFont typeface="Wingdings" charset="2"/>
              <a:buChar char=""/>
            </a:pPr>
            <a:r>
              <a:rPr lang="ru-RU" sz="2000" b="0" strike="noStrike" spc="-1" dirty="0">
                <a:solidFill>
                  <a:srgbClr val="000000"/>
                </a:solidFill>
                <a:uFill>
                  <a:solidFill>
                    <a:srgbClr val="FFFFFF"/>
                  </a:solidFill>
                </a:uFill>
                <a:latin typeface="Arial"/>
                <a:ea typeface="DejaVu Sans"/>
              </a:rPr>
              <a:t>Список выбора в представлении не должен содержать никаких агрегатов, функций окна или функций возврата.</a:t>
            </a:r>
            <a:endParaRPr lang="ru-RU"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ALTER VIEW</a:t>
            </a:r>
            <a:endParaRPr lang="ru-RU" sz="4400" b="0" strike="noStrike" spc="-1">
              <a:solidFill>
                <a:srgbClr val="000000"/>
              </a:solidFill>
              <a:uFill>
                <a:solidFill>
                  <a:srgbClr val="FFFFFF"/>
                </a:solidFill>
              </a:uFill>
              <a:latin typeface="Arial"/>
            </a:endParaRPr>
          </a:p>
        </p:txBody>
      </p:sp>
      <p:sp>
        <p:nvSpPr>
          <p:cNvPr id="93"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ALTER [ COLUMN ] column_name SET DEFAULT expression</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ALTER [ COLUMN ] column_name DROP DEFAULT</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OWNER TO new_owner</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RENAME TO new_name</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SET SCHEMA new_schema</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SET ( view_option_name [= view_option_value] [, ... ]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ALTER VIEW [ IF EXISTS ] name RESET ( view_option_name [, ... ] )</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DROP VIEW</a:t>
            </a:r>
            <a:endParaRPr lang="ru-RU" sz="4400" b="0" strike="noStrike" spc="-1">
              <a:solidFill>
                <a:srgbClr val="000000"/>
              </a:solidFill>
              <a:uFill>
                <a:solidFill>
                  <a:srgbClr val="FFFFFF"/>
                </a:solidFill>
              </a:uFill>
              <a:latin typeface="Arial"/>
            </a:endParaRPr>
          </a:p>
        </p:txBody>
      </p:sp>
      <p:sp>
        <p:nvSpPr>
          <p:cNvPr id="95"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DROP VIEW [ IF EXISTS ] name [, ...] [ CASCADE | RESTRICT ]</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dirty="0">
                <a:solidFill>
                  <a:srgbClr val="000000"/>
                </a:solidFill>
                <a:uFill>
                  <a:solidFill>
                    <a:srgbClr val="FFFFFF"/>
                  </a:solidFill>
                </a:uFill>
                <a:latin typeface="Arial"/>
                <a:ea typeface="DejaVu Sans"/>
              </a:rPr>
              <a:t>CREATE MATERIALIZED </a:t>
            </a:r>
            <a:r>
              <a:rPr lang="ru-RU" sz="4400" b="0" strike="noStrike" spc="-1" dirty="0" smtClean="0">
                <a:solidFill>
                  <a:srgbClr val="000000"/>
                </a:solidFill>
                <a:uFill>
                  <a:solidFill>
                    <a:srgbClr val="FFFFFF"/>
                  </a:solidFill>
                </a:uFill>
                <a:latin typeface="Arial"/>
                <a:ea typeface="DejaVu Sans"/>
              </a:rPr>
              <a:t>VIEW</a:t>
            </a:r>
            <a:r>
              <a:rPr lang="en-US" sz="4400" b="0" strike="noStrike" spc="-1" dirty="0" smtClean="0">
                <a:solidFill>
                  <a:srgbClr val="000000"/>
                </a:solidFill>
                <a:uFill>
                  <a:solidFill>
                    <a:srgbClr val="FFFFFF"/>
                  </a:solidFill>
                </a:uFill>
                <a:latin typeface="Arial"/>
                <a:ea typeface="DejaVu Sans"/>
              </a:rPr>
              <a:t> (PG SQL)</a:t>
            </a:r>
            <a:endParaRPr lang="ru-RU" sz="4400" b="0" strike="noStrike" spc="-1" dirty="0">
              <a:solidFill>
                <a:srgbClr val="000000"/>
              </a:solidFill>
              <a:uFill>
                <a:solidFill>
                  <a:srgbClr val="FFFFFF"/>
                </a:solidFill>
              </a:uFill>
              <a:latin typeface="Arial"/>
            </a:endParaRPr>
          </a:p>
        </p:txBody>
      </p:sp>
      <p:sp>
        <p:nvSpPr>
          <p:cNvPr id="97"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CREATE MATERIALIZED VIEW table_name</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    [ (column_name [, ...] )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    [ WITH ( storage_parameter [= value] [, ... ] )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    [ TABLESPACE tablespace_name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    AS query</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    [ WITH [ NO ] DATA ]</a:t>
            </a:r>
            <a:endParaRPr lang="ru-RU" sz="3200" b="0" strike="noStrike" spc="-1">
              <a:solidFill>
                <a:srgbClr val="000000"/>
              </a:solidFill>
              <a:uFill>
                <a:solidFill>
                  <a:srgbClr val="FFFFFF"/>
                </a:solidFill>
              </a:uFill>
              <a:latin typeface="Arial"/>
            </a:endParaRPr>
          </a:p>
          <a:p>
            <a:pPr marL="108000">
              <a:lnSpc>
                <a:spcPct val="100000"/>
              </a:lnSpc>
              <a:spcBef>
                <a:spcPts val="1417"/>
              </a:spcBef>
            </a:pP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dirty="0">
                <a:solidFill>
                  <a:srgbClr val="000000"/>
                </a:solidFill>
                <a:uFill>
                  <a:solidFill>
                    <a:srgbClr val="FFFFFF"/>
                  </a:solidFill>
                </a:uFill>
                <a:latin typeface="Arial"/>
                <a:ea typeface="DejaVu Sans"/>
              </a:rPr>
              <a:t>CREATE MATERIALIZED VIEW</a:t>
            </a:r>
            <a:endParaRPr lang="ru-RU" sz="4400" b="0" strike="noStrike" spc="-1" dirty="0">
              <a:solidFill>
                <a:srgbClr val="000000"/>
              </a:solidFill>
              <a:uFill>
                <a:solidFill>
                  <a:srgbClr val="FFFFFF"/>
                </a:solidFill>
              </a:uFill>
              <a:latin typeface="Arial"/>
            </a:endParaRPr>
          </a:p>
        </p:txBody>
      </p:sp>
      <p:sp>
        <p:nvSpPr>
          <p:cNvPr id="99"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CREATE MATERIALIZED VIEW определяет материализованное представление запроса. Запрос выполняется и используется для заполнения представления во время выдачи команды (если не используется WITH NO DATA) и может быть обновлен позже с использованием REFRESH MATERIALIZED VIEW.</a:t>
            </a:r>
            <a:endParaRPr lang="ru-RU" sz="3200" b="0" strike="noStrike" spc="-1">
              <a:solidFill>
                <a:srgbClr val="000000"/>
              </a:solidFill>
              <a:uFill>
                <a:solidFill>
                  <a:srgbClr val="FFFFFF"/>
                </a:solidFill>
              </a:uFill>
              <a:latin typeface="Arial"/>
            </a:endParaRPr>
          </a:p>
          <a:p>
            <a:pPr marL="108000">
              <a:lnSpc>
                <a:spcPct val="100000"/>
              </a:lnSpc>
              <a:spcBef>
                <a:spcPts val="1417"/>
              </a:spcBef>
            </a:pP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CREATE MATERIALIZED VIEW похож на CREATE TABLE AS, за исключением того, что он также запоминает запрос, используемый для инициализации представления, так что он может быть обновлен позже по запросу. MATERIALIZED VIEW имеет многие свойства, такие же как и таблица, но нет поддержки временного материализованного представления или автоматической генерации OID.</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ALTER MATERIALIZED VIEW</a:t>
            </a:r>
            <a:endParaRPr lang="ru-RU" sz="4400" b="0" strike="noStrike" spc="-1">
              <a:solidFill>
                <a:srgbClr val="000000"/>
              </a:solidFill>
              <a:uFill>
                <a:solidFill>
                  <a:srgbClr val="FFFFFF"/>
                </a:solidFill>
              </a:uFill>
              <a:latin typeface="Arial"/>
            </a:endParaRPr>
          </a:p>
        </p:txBody>
      </p:sp>
      <p:sp>
        <p:nvSpPr>
          <p:cNvPr id="101"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25000" lnSpcReduction="20000"/>
          </a:bodyPr>
          <a:lstStyle/>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ALTER MATERIALIZED VIEW [ IF EXISTS ] </a:t>
            </a:r>
            <a:r>
              <a:rPr lang="ru-RU" sz="3200" b="0" strike="noStrike" spc="-1" dirty="0" err="1">
                <a:solidFill>
                  <a:srgbClr val="000000"/>
                </a:solidFill>
                <a:uFill>
                  <a:solidFill>
                    <a:srgbClr val="FFFFFF"/>
                  </a:solidFill>
                </a:uFill>
                <a:latin typeface="Arial"/>
                <a:ea typeface="DejaVu Sans"/>
              </a:rPr>
              <a:t>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action</a:t>
            </a:r>
            <a:r>
              <a:rPr lang="ru-RU" sz="3200" b="0" strike="noStrike" spc="-1" dirty="0">
                <a:solidFill>
                  <a:srgbClr val="000000"/>
                </a:solidFill>
                <a:uFill>
                  <a:solidFill>
                    <a:srgbClr val="FFFFFF"/>
                  </a:solidFill>
                </a:uFill>
                <a:latin typeface="Arial"/>
                <a:ea typeface="DejaVu Sans"/>
              </a:rPr>
              <a:t>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ALTER MATERIALIZED VIEW [ IF EXISTS ] </a:t>
            </a:r>
            <a:r>
              <a:rPr lang="ru-RU" sz="3200" b="0" strike="noStrike" spc="-1" dirty="0" err="1">
                <a:solidFill>
                  <a:srgbClr val="000000"/>
                </a:solidFill>
                <a:uFill>
                  <a:solidFill>
                    <a:srgbClr val="FFFFFF"/>
                  </a:solidFill>
                </a:uFill>
                <a:latin typeface="Arial"/>
                <a:ea typeface="DejaVu Sans"/>
              </a:rPr>
              <a:t>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RENAME [ COLUMN ] </a:t>
            </a:r>
            <a:r>
              <a:rPr lang="ru-RU" sz="3200" b="0" strike="noStrike" spc="-1" dirty="0" err="1">
                <a:solidFill>
                  <a:srgbClr val="000000"/>
                </a:solidFill>
                <a:uFill>
                  <a:solidFill>
                    <a:srgbClr val="FFFFFF"/>
                  </a:solidFill>
                </a:uFill>
                <a:latin typeface="Arial"/>
                <a:ea typeface="DejaVu Sans"/>
              </a:rPr>
              <a:t>column_name</a:t>
            </a:r>
            <a:r>
              <a:rPr lang="ru-RU" sz="3200" b="0" strike="noStrike" spc="-1" dirty="0">
                <a:solidFill>
                  <a:srgbClr val="000000"/>
                </a:solidFill>
                <a:uFill>
                  <a:solidFill>
                    <a:srgbClr val="FFFFFF"/>
                  </a:solidFill>
                </a:uFill>
                <a:latin typeface="Arial"/>
                <a:ea typeface="DejaVu Sans"/>
              </a:rPr>
              <a:t> TO </a:t>
            </a:r>
            <a:r>
              <a:rPr lang="ru-RU" sz="3200" b="0" strike="noStrike" spc="-1" dirty="0" err="1">
                <a:solidFill>
                  <a:srgbClr val="000000"/>
                </a:solidFill>
                <a:uFill>
                  <a:solidFill>
                    <a:srgbClr val="FFFFFF"/>
                  </a:solidFill>
                </a:uFill>
                <a:latin typeface="Arial"/>
                <a:ea typeface="DejaVu Sans"/>
              </a:rPr>
              <a:t>new_column_name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ALTER MATERIALIZED VIEW [ IF EXISTS ] </a:t>
            </a:r>
            <a:r>
              <a:rPr lang="ru-RU" sz="3200" b="0" strike="noStrike" spc="-1" dirty="0" err="1">
                <a:solidFill>
                  <a:srgbClr val="000000"/>
                </a:solidFill>
                <a:uFill>
                  <a:solidFill>
                    <a:srgbClr val="FFFFFF"/>
                  </a:solidFill>
                </a:uFill>
                <a:latin typeface="Arial"/>
                <a:ea typeface="DejaVu Sans"/>
              </a:rPr>
              <a:t>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RENAME TO </a:t>
            </a:r>
            <a:r>
              <a:rPr lang="ru-RU" sz="3200" b="0" strike="noStrike" spc="-1" dirty="0" err="1">
                <a:solidFill>
                  <a:srgbClr val="000000"/>
                </a:solidFill>
                <a:uFill>
                  <a:solidFill>
                    <a:srgbClr val="FFFFFF"/>
                  </a:solidFill>
                </a:uFill>
                <a:latin typeface="Arial"/>
                <a:ea typeface="DejaVu Sans"/>
              </a:rPr>
              <a:t>new_name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ALTER MATERIALIZED VIEW [ IF EXISTS ] </a:t>
            </a:r>
            <a:r>
              <a:rPr lang="ru-RU" sz="3200" b="0" strike="noStrike" spc="-1" dirty="0" err="1">
                <a:solidFill>
                  <a:srgbClr val="000000"/>
                </a:solidFill>
                <a:uFill>
                  <a:solidFill>
                    <a:srgbClr val="FFFFFF"/>
                  </a:solidFill>
                </a:uFill>
                <a:latin typeface="Arial"/>
                <a:ea typeface="DejaVu Sans"/>
              </a:rPr>
              <a:t>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SET SCHEMA </a:t>
            </a:r>
            <a:r>
              <a:rPr lang="ru-RU" sz="3200" b="0" strike="noStrike" spc="-1" dirty="0" err="1">
                <a:solidFill>
                  <a:srgbClr val="000000"/>
                </a:solidFill>
                <a:uFill>
                  <a:solidFill>
                    <a:srgbClr val="FFFFFF"/>
                  </a:solidFill>
                </a:uFill>
                <a:latin typeface="Arial"/>
                <a:ea typeface="DejaVu Sans"/>
              </a:rPr>
              <a:t>new_schema</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ALTER MATERIALIZED VIEW ALL IN TABLESPACE </a:t>
            </a:r>
            <a:r>
              <a:rPr lang="ru-RU" sz="3200" b="0" strike="noStrike" spc="-1" dirty="0" err="1">
                <a:solidFill>
                  <a:srgbClr val="000000"/>
                </a:solidFill>
                <a:uFill>
                  <a:solidFill>
                    <a:srgbClr val="FFFFFF"/>
                  </a:solidFill>
                </a:uFill>
                <a:latin typeface="Arial"/>
                <a:ea typeface="DejaVu Sans"/>
              </a:rPr>
              <a:t>name</a:t>
            </a:r>
            <a:r>
              <a:rPr lang="ru-RU" sz="3200" b="0" strike="noStrike" spc="-1" dirty="0">
                <a:solidFill>
                  <a:srgbClr val="000000"/>
                </a:solidFill>
                <a:uFill>
                  <a:solidFill>
                    <a:srgbClr val="FFFFFF"/>
                  </a:solidFill>
                </a:uFill>
                <a:latin typeface="Arial"/>
                <a:ea typeface="DejaVu Sans"/>
              </a:rPr>
              <a:t> [ OWNED BY </a:t>
            </a:r>
            <a:r>
              <a:rPr lang="ru-RU" sz="3200" b="0" strike="noStrike" spc="-1" dirty="0" err="1">
                <a:solidFill>
                  <a:srgbClr val="000000"/>
                </a:solidFill>
                <a:uFill>
                  <a:solidFill>
                    <a:srgbClr val="FFFFFF"/>
                  </a:solidFill>
                </a:uFill>
                <a:latin typeface="Arial"/>
                <a:ea typeface="DejaVu Sans"/>
              </a:rPr>
              <a:t>role_name</a:t>
            </a:r>
            <a:r>
              <a:rPr lang="ru-RU" sz="3200" b="0" strike="noStrike" spc="-1" dirty="0">
                <a:solidFill>
                  <a:srgbClr val="000000"/>
                </a:solidFill>
                <a:uFill>
                  <a:solidFill>
                    <a:srgbClr val="FFFFFF"/>
                  </a:solidFill>
                </a:uFill>
                <a:latin typeface="Arial"/>
                <a:ea typeface="DejaVu Sans"/>
              </a:rPr>
              <a:t>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SET TABLESPACE </a:t>
            </a:r>
            <a:r>
              <a:rPr lang="ru-RU" sz="3200" b="0" strike="noStrike" spc="-1" dirty="0" err="1">
                <a:solidFill>
                  <a:srgbClr val="000000"/>
                </a:solidFill>
                <a:uFill>
                  <a:solidFill>
                    <a:srgbClr val="FFFFFF"/>
                  </a:solidFill>
                </a:uFill>
                <a:latin typeface="Arial"/>
                <a:ea typeface="DejaVu Sans"/>
              </a:rPr>
              <a:t>new_tablespace</a:t>
            </a:r>
            <a:r>
              <a:rPr lang="ru-RU" sz="3200" b="0" strike="noStrike" spc="-1" dirty="0">
                <a:solidFill>
                  <a:srgbClr val="000000"/>
                </a:solidFill>
                <a:uFill>
                  <a:solidFill>
                    <a:srgbClr val="FFFFFF"/>
                  </a:solidFill>
                </a:uFill>
                <a:latin typeface="Arial"/>
                <a:ea typeface="DejaVu Sans"/>
              </a:rPr>
              <a:t> [ NOWAIT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err="1" smtClean="0">
                <a:solidFill>
                  <a:srgbClr val="000000"/>
                </a:solidFill>
                <a:uFill>
                  <a:solidFill>
                    <a:srgbClr val="FFFFFF"/>
                  </a:solidFill>
                </a:uFill>
                <a:latin typeface="Arial"/>
                <a:ea typeface="DejaVu Sans"/>
              </a:rPr>
              <a:t>where</a:t>
            </a:r>
            <a:r>
              <a:rPr lang="ru-RU" sz="3200" b="0" strike="noStrike" spc="-1" dirty="0" smtClean="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action</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is</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one</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of</a:t>
            </a:r>
            <a:r>
              <a:rPr lang="ru-RU" sz="3200" b="0" strike="noStrike" spc="-1" dirty="0">
                <a:solidFill>
                  <a:srgbClr val="000000"/>
                </a:solidFill>
                <a:uFill>
                  <a:solidFill>
                    <a:srgbClr val="FFFFFF"/>
                  </a:solidFill>
                </a:uFill>
                <a:latin typeface="Arial"/>
                <a:ea typeface="DejaVu Sans"/>
              </a:rPr>
              <a: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smtClean="0">
                <a:solidFill>
                  <a:srgbClr val="000000"/>
                </a:solidFill>
                <a:uFill>
                  <a:solidFill>
                    <a:srgbClr val="FFFFFF"/>
                  </a:solidFill>
                </a:uFill>
                <a:latin typeface="Arial"/>
                <a:ea typeface="DejaVu Sans"/>
              </a:rPr>
              <a:t>    </a:t>
            </a:r>
            <a:r>
              <a:rPr lang="ru-RU" sz="3200" b="0" strike="noStrike" spc="-1" dirty="0">
                <a:solidFill>
                  <a:srgbClr val="000000"/>
                </a:solidFill>
                <a:uFill>
                  <a:solidFill>
                    <a:srgbClr val="FFFFFF"/>
                  </a:solidFill>
                </a:uFill>
                <a:latin typeface="Arial"/>
                <a:ea typeface="DejaVu Sans"/>
              </a:rPr>
              <a:t>ALTER [ COLUMN ] </a:t>
            </a:r>
            <a:r>
              <a:rPr lang="ru-RU" sz="3200" b="0" strike="noStrike" spc="-1" dirty="0" err="1">
                <a:solidFill>
                  <a:srgbClr val="000000"/>
                </a:solidFill>
                <a:uFill>
                  <a:solidFill>
                    <a:srgbClr val="FFFFFF"/>
                  </a:solidFill>
                </a:uFill>
                <a:latin typeface="Arial"/>
                <a:ea typeface="DejaVu Sans"/>
              </a:rPr>
              <a:t>column_name</a:t>
            </a:r>
            <a:r>
              <a:rPr lang="ru-RU" sz="3200" b="0" strike="noStrike" spc="-1" dirty="0">
                <a:solidFill>
                  <a:srgbClr val="000000"/>
                </a:solidFill>
                <a:uFill>
                  <a:solidFill>
                    <a:srgbClr val="FFFFFF"/>
                  </a:solidFill>
                </a:uFill>
                <a:latin typeface="Arial"/>
                <a:ea typeface="DejaVu Sans"/>
              </a:rPr>
              <a:t> SET STATISTICS </a:t>
            </a:r>
            <a:r>
              <a:rPr lang="ru-RU" sz="3200" b="0" strike="noStrike" spc="-1" dirty="0" err="1">
                <a:solidFill>
                  <a:srgbClr val="000000"/>
                </a:solidFill>
                <a:uFill>
                  <a:solidFill>
                    <a:srgbClr val="FFFFFF"/>
                  </a:solidFill>
                </a:uFill>
                <a:latin typeface="Arial"/>
                <a:ea typeface="DejaVu Sans"/>
              </a:rPr>
              <a:t>integer</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ALTER [ COLUMN ] </a:t>
            </a:r>
            <a:r>
              <a:rPr lang="ru-RU" sz="3200" b="0" strike="noStrike" spc="-1" dirty="0" err="1">
                <a:solidFill>
                  <a:srgbClr val="000000"/>
                </a:solidFill>
                <a:uFill>
                  <a:solidFill>
                    <a:srgbClr val="FFFFFF"/>
                  </a:solidFill>
                </a:uFill>
                <a:latin typeface="Arial"/>
                <a:ea typeface="DejaVu Sans"/>
              </a:rPr>
              <a:t>column_name</a:t>
            </a:r>
            <a:r>
              <a:rPr lang="ru-RU" sz="3200" b="0" strike="noStrike" spc="-1" dirty="0">
                <a:solidFill>
                  <a:srgbClr val="000000"/>
                </a:solidFill>
                <a:uFill>
                  <a:solidFill>
                    <a:srgbClr val="FFFFFF"/>
                  </a:solidFill>
                </a:uFill>
                <a:latin typeface="Arial"/>
                <a:ea typeface="DejaVu Sans"/>
              </a:rPr>
              <a:t> SET ( </a:t>
            </a:r>
            <a:r>
              <a:rPr lang="ru-RU" sz="3200" b="0" strike="noStrike" spc="-1" dirty="0" err="1">
                <a:solidFill>
                  <a:srgbClr val="000000"/>
                </a:solidFill>
                <a:uFill>
                  <a:solidFill>
                    <a:srgbClr val="FFFFFF"/>
                  </a:solidFill>
                </a:uFill>
                <a:latin typeface="Arial"/>
                <a:ea typeface="DejaVu Sans"/>
              </a:rPr>
              <a:t>attribute_option</a:t>
            </a:r>
            <a:r>
              <a:rPr lang="ru-RU" sz="3200" b="0" strike="noStrike" spc="-1" dirty="0">
                <a:solidFill>
                  <a:srgbClr val="000000"/>
                </a:solidFill>
                <a:uFill>
                  <a:solidFill>
                    <a:srgbClr val="FFFFFF"/>
                  </a:solidFill>
                </a:uFill>
                <a:latin typeface="Arial"/>
                <a:ea typeface="DejaVu Sans"/>
              </a:rPr>
              <a:t> = </a:t>
            </a:r>
            <a:r>
              <a:rPr lang="ru-RU" sz="3200" b="0" strike="noStrike" spc="-1" dirty="0" err="1">
                <a:solidFill>
                  <a:srgbClr val="000000"/>
                </a:solidFill>
                <a:uFill>
                  <a:solidFill>
                    <a:srgbClr val="FFFFFF"/>
                  </a:solidFill>
                </a:uFill>
                <a:latin typeface="Arial"/>
                <a:ea typeface="DejaVu Sans"/>
              </a:rPr>
              <a:t>value</a:t>
            </a:r>
            <a:r>
              <a:rPr lang="ru-RU" sz="3200" b="0" strike="noStrike" spc="-1" dirty="0">
                <a:solidFill>
                  <a:srgbClr val="000000"/>
                </a:solidFill>
                <a:uFill>
                  <a:solidFill>
                    <a:srgbClr val="FFFFFF"/>
                  </a:solidFill>
                </a:uFill>
                <a:latin typeface="Arial"/>
                <a:ea typeface="DejaVu Sans"/>
              </a:rPr>
              <a:t>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ALTER [ COLUMN ] </a:t>
            </a:r>
            <a:r>
              <a:rPr lang="ru-RU" sz="3200" b="0" strike="noStrike" spc="-1" dirty="0" err="1">
                <a:solidFill>
                  <a:srgbClr val="000000"/>
                </a:solidFill>
                <a:uFill>
                  <a:solidFill>
                    <a:srgbClr val="FFFFFF"/>
                  </a:solidFill>
                </a:uFill>
                <a:latin typeface="Arial"/>
                <a:ea typeface="DejaVu Sans"/>
              </a:rPr>
              <a:t>column_name</a:t>
            </a:r>
            <a:r>
              <a:rPr lang="ru-RU" sz="3200" b="0" strike="noStrike" spc="-1" dirty="0">
                <a:solidFill>
                  <a:srgbClr val="000000"/>
                </a:solidFill>
                <a:uFill>
                  <a:solidFill>
                    <a:srgbClr val="FFFFFF"/>
                  </a:solidFill>
                </a:uFill>
                <a:latin typeface="Arial"/>
                <a:ea typeface="DejaVu Sans"/>
              </a:rPr>
              <a:t> RESET ( </a:t>
            </a:r>
            <a:r>
              <a:rPr lang="ru-RU" sz="3200" b="0" strike="noStrike" spc="-1" dirty="0" err="1">
                <a:solidFill>
                  <a:srgbClr val="000000"/>
                </a:solidFill>
                <a:uFill>
                  <a:solidFill>
                    <a:srgbClr val="FFFFFF"/>
                  </a:solidFill>
                </a:uFill>
                <a:latin typeface="Arial"/>
                <a:ea typeface="DejaVu Sans"/>
              </a:rPr>
              <a:t>attribute_option</a:t>
            </a:r>
            <a:r>
              <a:rPr lang="ru-RU" sz="3200" b="0" strike="noStrike" spc="-1" dirty="0">
                <a:solidFill>
                  <a:srgbClr val="000000"/>
                </a:solidFill>
                <a:uFill>
                  <a:solidFill>
                    <a:srgbClr val="FFFFFF"/>
                  </a:solidFill>
                </a:uFill>
                <a:latin typeface="Arial"/>
                <a:ea typeface="DejaVu Sans"/>
              </a:rPr>
              <a:t>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ALTER [ COLUMN ] </a:t>
            </a:r>
            <a:r>
              <a:rPr lang="ru-RU" sz="3200" b="0" strike="noStrike" spc="-1" dirty="0" err="1">
                <a:solidFill>
                  <a:srgbClr val="000000"/>
                </a:solidFill>
                <a:uFill>
                  <a:solidFill>
                    <a:srgbClr val="FFFFFF"/>
                  </a:solidFill>
                </a:uFill>
                <a:latin typeface="Arial"/>
                <a:ea typeface="DejaVu Sans"/>
              </a:rPr>
              <a:t>column_name</a:t>
            </a:r>
            <a:r>
              <a:rPr lang="ru-RU" sz="3200" b="0" strike="noStrike" spc="-1" dirty="0">
                <a:solidFill>
                  <a:srgbClr val="000000"/>
                </a:solidFill>
                <a:uFill>
                  <a:solidFill>
                    <a:srgbClr val="FFFFFF"/>
                  </a:solidFill>
                </a:uFill>
                <a:latin typeface="Arial"/>
                <a:ea typeface="DejaVu Sans"/>
              </a:rPr>
              <a:t> SET STORAGE { PLAIN | EXTERNAL | EXTENDED | MAIN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CLUSTER ON </a:t>
            </a:r>
            <a:r>
              <a:rPr lang="ru-RU" sz="3200" b="0" strike="noStrike" spc="-1" dirty="0" err="1">
                <a:solidFill>
                  <a:srgbClr val="000000"/>
                </a:solidFill>
                <a:uFill>
                  <a:solidFill>
                    <a:srgbClr val="FFFFFF"/>
                  </a:solidFill>
                </a:uFill>
                <a:latin typeface="Arial"/>
                <a:ea typeface="DejaVu Sans"/>
              </a:rPr>
              <a:t>index_name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SET WITHOUT CLUSTER</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SET ( </a:t>
            </a:r>
            <a:r>
              <a:rPr lang="ru-RU" sz="3200" b="0" strike="noStrike" spc="-1" dirty="0" err="1">
                <a:solidFill>
                  <a:srgbClr val="000000"/>
                </a:solidFill>
                <a:uFill>
                  <a:solidFill>
                    <a:srgbClr val="FFFFFF"/>
                  </a:solidFill>
                </a:uFill>
                <a:latin typeface="Arial"/>
                <a:ea typeface="DejaVu Sans"/>
              </a:rPr>
              <a:t>storage_parameter</a:t>
            </a:r>
            <a:r>
              <a:rPr lang="ru-RU" sz="3200" b="0" strike="noStrike" spc="-1" dirty="0">
                <a:solidFill>
                  <a:srgbClr val="000000"/>
                </a:solidFill>
                <a:uFill>
                  <a:solidFill>
                    <a:srgbClr val="FFFFFF"/>
                  </a:solidFill>
                </a:uFill>
                <a:latin typeface="Arial"/>
                <a:ea typeface="DejaVu Sans"/>
              </a:rPr>
              <a:t> = </a:t>
            </a:r>
            <a:r>
              <a:rPr lang="ru-RU" sz="3200" b="0" strike="noStrike" spc="-1" dirty="0" err="1">
                <a:solidFill>
                  <a:srgbClr val="000000"/>
                </a:solidFill>
                <a:uFill>
                  <a:solidFill>
                    <a:srgbClr val="FFFFFF"/>
                  </a:solidFill>
                </a:uFill>
                <a:latin typeface="Arial"/>
                <a:ea typeface="DejaVu Sans"/>
              </a:rPr>
              <a:t>value</a:t>
            </a:r>
            <a:r>
              <a:rPr lang="ru-RU" sz="3200" b="0" strike="noStrike" spc="-1" dirty="0">
                <a:solidFill>
                  <a:srgbClr val="000000"/>
                </a:solidFill>
                <a:uFill>
                  <a:solidFill>
                    <a:srgbClr val="FFFFFF"/>
                  </a:solidFill>
                </a:uFill>
                <a:latin typeface="Arial"/>
                <a:ea typeface="DejaVu Sans"/>
              </a:rPr>
              <a:t>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RESET ( </a:t>
            </a:r>
            <a:r>
              <a:rPr lang="ru-RU" sz="3200" b="0" strike="noStrike" spc="-1" dirty="0" err="1">
                <a:solidFill>
                  <a:srgbClr val="000000"/>
                </a:solidFill>
                <a:uFill>
                  <a:solidFill>
                    <a:srgbClr val="FFFFFF"/>
                  </a:solidFill>
                </a:uFill>
                <a:latin typeface="Arial"/>
                <a:ea typeface="DejaVu Sans"/>
              </a:rPr>
              <a:t>storage_parameter</a:t>
            </a:r>
            <a:r>
              <a:rPr lang="ru-RU" sz="3200" b="0" strike="noStrike" spc="-1" dirty="0">
                <a:solidFill>
                  <a:srgbClr val="000000"/>
                </a:solidFill>
                <a:uFill>
                  <a:solidFill>
                    <a:srgbClr val="FFFFFF"/>
                  </a:solidFill>
                </a:uFill>
                <a:latin typeface="Arial"/>
                <a:ea typeface="DejaVu Sans"/>
              </a:rPr>
              <a:t>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OWNER TO </a:t>
            </a:r>
            <a:r>
              <a:rPr lang="ru-RU" sz="3200" b="0" strike="noStrike" spc="-1" dirty="0" err="1">
                <a:solidFill>
                  <a:srgbClr val="000000"/>
                </a:solidFill>
                <a:uFill>
                  <a:solidFill>
                    <a:srgbClr val="FFFFFF"/>
                  </a:solidFill>
                </a:uFill>
                <a:latin typeface="Arial"/>
                <a:ea typeface="DejaVu Sans"/>
              </a:rPr>
              <a:t>new_owner</a:t>
            </a: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REFRESH | DROP</a:t>
            </a:r>
            <a:endParaRPr lang="ru-RU" sz="4400" b="0" strike="noStrike" spc="-1">
              <a:solidFill>
                <a:srgbClr val="000000"/>
              </a:solidFill>
              <a:uFill>
                <a:solidFill>
                  <a:srgbClr val="FFFFFF"/>
                </a:solidFill>
              </a:uFill>
              <a:latin typeface="Arial"/>
            </a:endParaRPr>
          </a:p>
        </p:txBody>
      </p:sp>
      <p:sp>
        <p:nvSpPr>
          <p:cNvPr id="103"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REFRESH MATERIALIZED VIEW [ CONCURRENTLY ] name  [ WITH [ NO ] DATA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DROP MATERIALIZED VIEW [ IF EXISTS ] name [, ...] [ CASCADE | RESTRICT ]</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SELECT INTO</a:t>
            </a:r>
            <a:endParaRPr lang="ru-RU" sz="4400" b="0" strike="noStrike" spc="-1">
              <a:solidFill>
                <a:srgbClr val="000000"/>
              </a:solidFill>
              <a:uFill>
                <a:solidFill>
                  <a:srgbClr val="FFFFFF"/>
                </a:solidFill>
              </a:uFill>
              <a:latin typeface="Arial"/>
            </a:endParaRPr>
          </a:p>
        </p:txBody>
      </p:sp>
      <p:sp>
        <p:nvSpPr>
          <p:cNvPr id="105" name="CustomShape 2"/>
          <p:cNvSpPr/>
          <p:nvPr/>
        </p:nvSpPr>
        <p:spPr>
          <a:xfrm>
            <a:off x="575640" y="1845109"/>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dirty="0" smtClean="0">
                <a:solidFill>
                  <a:srgbClr val="000000"/>
                </a:solidFill>
                <a:uFill>
                  <a:solidFill>
                    <a:srgbClr val="FFFFFF"/>
                  </a:solidFill>
                </a:uFill>
                <a:latin typeface="Arial"/>
                <a:ea typeface="DejaVu Sans"/>
              </a:rPr>
              <a:t>SELECT </a:t>
            </a:r>
            <a:r>
              <a:rPr lang="ru-RU" sz="3200" b="0" strike="noStrike" spc="-1" dirty="0">
                <a:solidFill>
                  <a:srgbClr val="000000"/>
                </a:solidFill>
                <a:uFill>
                  <a:solidFill>
                    <a:srgbClr val="FFFFFF"/>
                  </a:solidFill>
                </a:uFill>
                <a:latin typeface="Arial"/>
                <a:ea typeface="DejaVu Sans"/>
              </a:rPr>
              <a:t>[ ALL | DISTINCT [ ON ( </a:t>
            </a:r>
            <a:r>
              <a:rPr lang="ru-RU" sz="3200" b="0" strike="noStrike" spc="-1" dirty="0" err="1">
                <a:solidFill>
                  <a:srgbClr val="000000"/>
                </a:solidFill>
                <a:uFill>
                  <a:solidFill>
                    <a:srgbClr val="FFFFFF"/>
                  </a:solidFill>
                </a:uFill>
                <a:latin typeface="Arial"/>
                <a:ea typeface="DejaVu Sans"/>
              </a:rPr>
              <a:t>expression</a:t>
            </a:r>
            <a:r>
              <a:rPr lang="ru-RU" sz="3200" b="0" strike="noStrike" spc="-1" dirty="0">
                <a:solidFill>
                  <a:srgbClr val="000000"/>
                </a:solidFill>
                <a:uFill>
                  <a:solidFill>
                    <a:srgbClr val="FFFFFF"/>
                  </a:solidFill>
                </a:uFill>
                <a:latin typeface="Arial"/>
                <a:ea typeface="DejaVu Sans"/>
              </a:rPr>
              <a:t> [,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 | </a:t>
            </a:r>
            <a:r>
              <a:rPr lang="ru-RU" sz="3200" b="0" strike="noStrike" spc="-1" dirty="0" err="1">
                <a:solidFill>
                  <a:srgbClr val="000000"/>
                </a:solidFill>
                <a:uFill>
                  <a:solidFill>
                    <a:srgbClr val="FFFFFF"/>
                  </a:solidFill>
                </a:uFill>
                <a:latin typeface="Arial"/>
                <a:ea typeface="DejaVu Sans"/>
              </a:rPr>
              <a:t>expression</a:t>
            </a:r>
            <a:r>
              <a:rPr lang="ru-RU" sz="3200" b="0" strike="noStrike" spc="-1" dirty="0">
                <a:solidFill>
                  <a:srgbClr val="000000"/>
                </a:solidFill>
                <a:uFill>
                  <a:solidFill>
                    <a:srgbClr val="FFFFFF"/>
                  </a:solidFill>
                </a:uFill>
                <a:latin typeface="Arial"/>
                <a:ea typeface="DejaVu Sans"/>
              </a:rPr>
              <a:t> [ [ AS ] </a:t>
            </a:r>
            <a:r>
              <a:rPr lang="ru-RU" sz="3200" b="0" strike="noStrike" spc="-1" dirty="0" err="1">
                <a:solidFill>
                  <a:srgbClr val="000000"/>
                </a:solidFill>
                <a:uFill>
                  <a:solidFill>
                    <a:srgbClr val="FFFFFF"/>
                  </a:solidFill>
                </a:uFill>
                <a:latin typeface="Arial"/>
                <a:ea typeface="DejaVu Sans"/>
              </a:rPr>
              <a:t>output_name</a:t>
            </a:r>
            <a:r>
              <a:rPr lang="ru-RU" sz="3200" b="0" strike="noStrike" spc="-1" dirty="0">
                <a:solidFill>
                  <a:srgbClr val="000000"/>
                </a:solidFill>
                <a:uFill>
                  <a:solidFill>
                    <a:srgbClr val="FFFFFF"/>
                  </a:solidFill>
                </a:uFill>
                <a:latin typeface="Arial"/>
                <a:ea typeface="DejaVu Sans"/>
              </a:rPr>
              <a:t>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INTO [ TEMPORARY | TEMP | UNLOGGED ] [ TABLE ] </a:t>
            </a:r>
            <a:r>
              <a:rPr lang="ru-RU" sz="3200" b="0" strike="noStrike" spc="-1" dirty="0" err="1">
                <a:solidFill>
                  <a:srgbClr val="000000"/>
                </a:solidFill>
                <a:uFill>
                  <a:solidFill>
                    <a:srgbClr val="FFFFFF"/>
                  </a:solidFill>
                </a:uFill>
                <a:latin typeface="Arial"/>
                <a:ea typeface="DejaVu Sans"/>
              </a:rPr>
              <a:t>new_table</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 FROM </a:t>
            </a:r>
            <a:r>
              <a:rPr lang="ru-RU" sz="3200" b="0" strike="noStrike" spc="-1" dirty="0" err="1">
                <a:solidFill>
                  <a:srgbClr val="000000"/>
                </a:solidFill>
                <a:uFill>
                  <a:solidFill>
                    <a:srgbClr val="FFFFFF"/>
                  </a:solidFill>
                </a:uFill>
                <a:latin typeface="Arial"/>
                <a:ea typeface="DejaVu Sans"/>
              </a:rPr>
              <a:t>from_item</a:t>
            </a:r>
            <a:r>
              <a:rPr lang="ru-RU" sz="3200" b="0" strike="noStrike" spc="-1" dirty="0">
                <a:solidFill>
                  <a:srgbClr val="000000"/>
                </a:solidFill>
                <a:uFill>
                  <a:solidFill>
                    <a:srgbClr val="FFFFFF"/>
                  </a:solidFill>
                </a:uFill>
                <a:latin typeface="Arial"/>
                <a:ea typeface="DejaVu Sans"/>
              </a:rPr>
              <a:t>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 WHERE </a:t>
            </a:r>
            <a:r>
              <a:rPr lang="ru-RU" sz="3200" b="0" strike="noStrike" spc="-1" dirty="0" err="1">
                <a:solidFill>
                  <a:srgbClr val="000000"/>
                </a:solidFill>
                <a:uFill>
                  <a:solidFill>
                    <a:srgbClr val="FFFFFF"/>
                  </a:solidFill>
                </a:uFill>
                <a:latin typeface="Arial"/>
                <a:ea typeface="DejaVu Sans"/>
              </a:rPr>
              <a:t>condition</a:t>
            </a:r>
            <a:r>
              <a:rPr lang="ru-RU" sz="3200" b="0" strike="noStrike" spc="-1" dirty="0">
                <a:solidFill>
                  <a:srgbClr val="000000"/>
                </a:solidFill>
                <a:uFill>
                  <a:solidFill>
                    <a:srgbClr val="FFFFFF"/>
                  </a:solidFill>
                </a:uFill>
                <a:latin typeface="Arial"/>
                <a:ea typeface="DejaVu Sans"/>
              </a:rPr>
              <a:t>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CREATE TABLE AS SELECT</a:t>
            </a:r>
            <a:endParaRPr lang="ru-RU" sz="4400" b="0" strike="noStrike" spc="-1">
              <a:solidFill>
                <a:srgbClr val="000000"/>
              </a:solidFill>
              <a:uFill>
                <a:solidFill>
                  <a:srgbClr val="FFFFFF"/>
                </a:solidFill>
              </a:uFill>
              <a:latin typeface="Arial"/>
            </a:endParaRPr>
          </a:p>
        </p:txBody>
      </p:sp>
      <p:sp>
        <p:nvSpPr>
          <p:cNvPr id="107" name="CustomShape 2"/>
          <p:cNvSpPr/>
          <p:nvPr/>
        </p:nvSpPr>
        <p:spPr>
          <a:xfrm>
            <a:off x="575640" y="179568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CREATE TABLE tbl_name AS</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  SELECT ...</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WITH Queries (Common Table Expressions)</a:t>
            </a:r>
            <a:endParaRPr lang="ru-RU" sz="4400" b="0" strike="noStrike" spc="-1">
              <a:solidFill>
                <a:srgbClr val="000000"/>
              </a:solidFill>
              <a:uFill>
                <a:solidFill>
                  <a:srgbClr val="FFFFFF"/>
                </a:solidFill>
              </a:uFill>
              <a:latin typeface="Arial"/>
            </a:endParaRPr>
          </a:p>
        </p:txBody>
      </p:sp>
      <p:sp>
        <p:nvSpPr>
          <p:cNvPr id="75"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WITH предоставляет способ записи вспомогательных операторов для использования в более крупном запросе.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Эти утверждения, которые часто называются Common Table Expressions или CTE, можно рассматривать как определение временных таблиц, которые существуют только для одного запроса.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Каждая вспомогательная инструкция в предложении WITH может быть SELECT, INSERT, UPDATE или DELETE;</a:t>
            </a: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WITH Queries (Common Table Expressions)</a:t>
            </a:r>
            <a:endParaRPr lang="ru-RU" sz="4400" b="0" strike="noStrike" spc="-1">
              <a:solidFill>
                <a:srgbClr val="000000"/>
              </a:solidFill>
              <a:uFill>
                <a:solidFill>
                  <a:srgbClr val="FFFFFF"/>
                </a:solidFill>
              </a:uFill>
              <a:latin typeface="Arial"/>
            </a:endParaRPr>
          </a:p>
        </p:txBody>
      </p:sp>
      <p:sp>
        <p:nvSpPr>
          <p:cNvPr id="77"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WITH </a:t>
            </a:r>
            <a:r>
              <a:rPr lang="ru-RU" sz="1200" b="0" strike="noStrike" spc="-1" dirty="0" err="1">
                <a:solidFill>
                  <a:srgbClr val="000000"/>
                </a:solidFill>
                <a:uFill>
                  <a:solidFill>
                    <a:srgbClr val="FFFFFF"/>
                  </a:solidFill>
                </a:uFill>
                <a:latin typeface="Arial"/>
                <a:ea typeface="DejaVu Sans"/>
              </a:rPr>
              <a:t>regional_sales</a:t>
            </a:r>
            <a:r>
              <a:rPr lang="ru-RU" sz="1200" b="0" strike="noStrike" spc="-1" dirty="0">
                <a:solidFill>
                  <a:srgbClr val="000000"/>
                </a:solidFill>
                <a:uFill>
                  <a:solidFill>
                    <a:srgbClr val="FFFFFF"/>
                  </a:solidFill>
                </a:uFill>
                <a:latin typeface="Arial"/>
                <a:ea typeface="DejaVu Sans"/>
              </a:rPr>
              <a:t> AS (</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SELECT </a:t>
            </a:r>
            <a:r>
              <a:rPr lang="ru-RU" sz="1200" b="0" strike="noStrike" spc="-1" dirty="0" err="1">
                <a:solidFill>
                  <a:srgbClr val="000000"/>
                </a:solidFill>
                <a:uFill>
                  <a:solidFill>
                    <a:srgbClr val="FFFFFF"/>
                  </a:solidFill>
                </a:uFill>
                <a:latin typeface="Arial"/>
                <a:ea typeface="DejaVu Sans"/>
              </a:rPr>
              <a:t>region</a:t>
            </a:r>
            <a:r>
              <a:rPr lang="ru-RU" sz="1200" b="0" strike="noStrike" spc="-1" dirty="0">
                <a:solidFill>
                  <a:srgbClr val="000000"/>
                </a:solidFill>
                <a:uFill>
                  <a:solidFill>
                    <a:srgbClr val="FFFFFF"/>
                  </a:solidFill>
                </a:uFill>
                <a:latin typeface="Arial"/>
                <a:ea typeface="DejaVu Sans"/>
              </a:rPr>
              <a:t>, SUM(</a:t>
            </a:r>
            <a:r>
              <a:rPr lang="ru-RU" sz="1200" b="0" strike="noStrike" spc="-1" dirty="0" err="1">
                <a:solidFill>
                  <a:srgbClr val="000000"/>
                </a:solidFill>
                <a:uFill>
                  <a:solidFill>
                    <a:srgbClr val="FFFFFF"/>
                  </a:solidFill>
                </a:uFill>
                <a:latin typeface="Arial"/>
                <a:ea typeface="DejaVu Sans"/>
              </a:rPr>
              <a:t>amount</a:t>
            </a:r>
            <a:r>
              <a:rPr lang="ru-RU" sz="1200" b="0" strike="noStrike" spc="-1" dirty="0">
                <a:solidFill>
                  <a:srgbClr val="000000"/>
                </a:solidFill>
                <a:uFill>
                  <a:solidFill>
                    <a:srgbClr val="FFFFFF"/>
                  </a:solidFill>
                </a:uFill>
                <a:latin typeface="Arial"/>
                <a:ea typeface="DejaVu Sans"/>
              </a:rPr>
              <a:t>) AS </a:t>
            </a:r>
            <a:r>
              <a:rPr lang="ru-RU" sz="1200" b="0" strike="noStrike" spc="-1" dirty="0" err="1">
                <a:solidFill>
                  <a:srgbClr val="000000"/>
                </a:solidFill>
                <a:uFill>
                  <a:solidFill>
                    <a:srgbClr val="FFFFFF"/>
                  </a:solidFill>
                </a:uFill>
                <a:latin typeface="Arial"/>
                <a:ea typeface="DejaVu Sans"/>
              </a:rPr>
              <a:t>total_sales</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FROM </a:t>
            </a:r>
            <a:r>
              <a:rPr lang="ru-RU" sz="1200" b="0" strike="noStrike" spc="-1" dirty="0" err="1">
                <a:solidFill>
                  <a:srgbClr val="000000"/>
                </a:solidFill>
                <a:uFill>
                  <a:solidFill>
                    <a:srgbClr val="FFFFFF"/>
                  </a:solidFill>
                </a:uFill>
                <a:latin typeface="Arial"/>
                <a:ea typeface="DejaVu Sans"/>
              </a:rPr>
              <a:t>orders</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GROUP BY </a:t>
            </a:r>
            <a:r>
              <a:rPr lang="ru-RU" sz="1200" b="0" strike="noStrike" spc="-1" dirty="0" err="1">
                <a:solidFill>
                  <a:srgbClr val="000000"/>
                </a:solidFill>
                <a:uFill>
                  <a:solidFill>
                    <a:srgbClr val="FFFFFF"/>
                  </a:solidFill>
                </a:uFill>
                <a:latin typeface="Arial"/>
                <a:ea typeface="DejaVu Sans"/>
              </a:rPr>
              <a:t>region</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 </a:t>
            </a:r>
            <a:r>
              <a:rPr lang="ru-RU" sz="1200" b="0" strike="noStrike" spc="-1" dirty="0" err="1">
                <a:solidFill>
                  <a:srgbClr val="000000"/>
                </a:solidFill>
                <a:uFill>
                  <a:solidFill>
                    <a:srgbClr val="FFFFFF"/>
                  </a:solidFill>
                </a:uFill>
                <a:latin typeface="Arial"/>
                <a:ea typeface="DejaVu Sans"/>
              </a:rPr>
              <a:t>top_regions</a:t>
            </a:r>
            <a:r>
              <a:rPr lang="ru-RU" sz="1200" b="0" strike="noStrike" spc="-1" dirty="0">
                <a:solidFill>
                  <a:srgbClr val="000000"/>
                </a:solidFill>
                <a:uFill>
                  <a:solidFill>
                    <a:srgbClr val="FFFFFF"/>
                  </a:solidFill>
                </a:uFill>
                <a:latin typeface="Arial"/>
                <a:ea typeface="DejaVu Sans"/>
              </a:rPr>
              <a:t> AS (</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SELECT </a:t>
            </a:r>
            <a:r>
              <a:rPr lang="ru-RU" sz="1200" b="0" strike="noStrike" spc="-1" dirty="0" err="1">
                <a:solidFill>
                  <a:srgbClr val="000000"/>
                </a:solidFill>
                <a:uFill>
                  <a:solidFill>
                    <a:srgbClr val="FFFFFF"/>
                  </a:solidFill>
                </a:uFill>
                <a:latin typeface="Arial"/>
                <a:ea typeface="DejaVu Sans"/>
              </a:rPr>
              <a:t>region</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FROM </a:t>
            </a:r>
            <a:r>
              <a:rPr lang="ru-RU" sz="1200" b="0" strike="noStrike" spc="-1" dirty="0" err="1">
                <a:solidFill>
                  <a:srgbClr val="000000"/>
                </a:solidFill>
                <a:uFill>
                  <a:solidFill>
                    <a:srgbClr val="FFFFFF"/>
                  </a:solidFill>
                </a:uFill>
                <a:latin typeface="Arial"/>
                <a:ea typeface="DejaVu Sans"/>
              </a:rPr>
              <a:t>regional_sales</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WHERE </a:t>
            </a:r>
            <a:r>
              <a:rPr lang="ru-RU" sz="1200" b="0" strike="noStrike" spc="-1" dirty="0" err="1">
                <a:solidFill>
                  <a:srgbClr val="000000"/>
                </a:solidFill>
                <a:uFill>
                  <a:solidFill>
                    <a:srgbClr val="FFFFFF"/>
                  </a:solidFill>
                </a:uFill>
                <a:latin typeface="Arial"/>
                <a:ea typeface="DejaVu Sans"/>
              </a:rPr>
              <a:t>total_sales</a:t>
            </a:r>
            <a:r>
              <a:rPr lang="ru-RU" sz="1200" b="0" strike="noStrike" spc="-1" dirty="0">
                <a:solidFill>
                  <a:srgbClr val="000000"/>
                </a:solidFill>
                <a:uFill>
                  <a:solidFill>
                    <a:srgbClr val="FFFFFF"/>
                  </a:solidFill>
                </a:uFill>
                <a:latin typeface="Arial"/>
                <a:ea typeface="DejaVu Sans"/>
              </a:rPr>
              <a:t> &gt; (SELECT SUM(</a:t>
            </a:r>
            <a:r>
              <a:rPr lang="ru-RU" sz="1200" b="0" strike="noStrike" spc="-1" dirty="0" err="1">
                <a:solidFill>
                  <a:srgbClr val="000000"/>
                </a:solidFill>
                <a:uFill>
                  <a:solidFill>
                    <a:srgbClr val="FFFFFF"/>
                  </a:solidFill>
                </a:uFill>
                <a:latin typeface="Arial"/>
                <a:ea typeface="DejaVu Sans"/>
              </a:rPr>
              <a:t>total_sales</a:t>
            </a:r>
            <a:r>
              <a:rPr lang="ru-RU" sz="1200" b="0" strike="noStrike" spc="-1" dirty="0">
                <a:solidFill>
                  <a:srgbClr val="000000"/>
                </a:solidFill>
                <a:uFill>
                  <a:solidFill>
                    <a:srgbClr val="FFFFFF"/>
                  </a:solidFill>
                </a:uFill>
                <a:latin typeface="Arial"/>
                <a:ea typeface="DejaVu Sans"/>
              </a:rPr>
              <a:t>)/10 FROM </a:t>
            </a:r>
            <a:r>
              <a:rPr lang="ru-RU" sz="1200" b="0" strike="noStrike" spc="-1" dirty="0" err="1">
                <a:solidFill>
                  <a:srgbClr val="000000"/>
                </a:solidFill>
                <a:uFill>
                  <a:solidFill>
                    <a:srgbClr val="FFFFFF"/>
                  </a:solidFill>
                </a:uFill>
                <a:latin typeface="Arial"/>
                <a:ea typeface="DejaVu Sans"/>
              </a:rPr>
              <a:t>regional_sales</a:t>
            </a:r>
            <a:r>
              <a:rPr lang="ru-RU" sz="1200" b="0" strike="noStrike" spc="-1" dirty="0">
                <a:solidFill>
                  <a:srgbClr val="000000"/>
                </a:solidFill>
                <a:uFill>
                  <a:solidFill>
                    <a:srgbClr val="FFFFFF"/>
                  </a:solidFill>
                </a:uFill>
                <a:latin typeface="Arial"/>
                <a:ea typeface="DejaVu Sans"/>
              </a:rPr>
              <a:t>)</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SELECT </a:t>
            </a:r>
            <a:r>
              <a:rPr lang="ru-RU" sz="1200" b="0" strike="noStrike" spc="-1" dirty="0" err="1">
                <a:solidFill>
                  <a:srgbClr val="000000"/>
                </a:solidFill>
                <a:uFill>
                  <a:solidFill>
                    <a:srgbClr val="FFFFFF"/>
                  </a:solidFill>
                </a:uFill>
                <a:latin typeface="Arial"/>
                <a:ea typeface="DejaVu Sans"/>
              </a:rPr>
              <a:t>region</a:t>
            </a:r>
            <a:r>
              <a:rPr lang="ru-RU" sz="1200" b="0" strike="noStrike" spc="-1" dirty="0">
                <a:solidFill>
                  <a:srgbClr val="000000"/>
                </a:solidFill>
                <a:uFill>
                  <a:solidFill>
                    <a:srgbClr val="FFFFFF"/>
                  </a:solidFill>
                </a:uFill>
                <a:latin typeface="Arial"/>
                <a:ea typeface="DejaVu Sans"/>
              </a:rPr>
              <a:t>,</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a:t>
            </a:r>
            <a:r>
              <a:rPr lang="ru-RU" sz="1200" b="0" strike="noStrike" spc="-1" dirty="0" err="1">
                <a:solidFill>
                  <a:srgbClr val="000000"/>
                </a:solidFill>
                <a:uFill>
                  <a:solidFill>
                    <a:srgbClr val="FFFFFF"/>
                  </a:solidFill>
                </a:uFill>
                <a:latin typeface="Arial"/>
                <a:ea typeface="DejaVu Sans"/>
              </a:rPr>
              <a:t>product</a:t>
            </a:r>
            <a:r>
              <a:rPr lang="ru-RU" sz="1200" b="0" strike="noStrike" spc="-1" dirty="0">
                <a:solidFill>
                  <a:srgbClr val="000000"/>
                </a:solidFill>
                <a:uFill>
                  <a:solidFill>
                    <a:srgbClr val="FFFFFF"/>
                  </a:solidFill>
                </a:uFill>
                <a:latin typeface="Arial"/>
                <a:ea typeface="DejaVu Sans"/>
              </a:rPr>
              <a:t>,</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SUM(</a:t>
            </a:r>
            <a:r>
              <a:rPr lang="ru-RU" sz="1200" b="0" strike="noStrike" spc="-1" dirty="0" err="1">
                <a:solidFill>
                  <a:srgbClr val="000000"/>
                </a:solidFill>
                <a:uFill>
                  <a:solidFill>
                    <a:srgbClr val="FFFFFF"/>
                  </a:solidFill>
                </a:uFill>
                <a:latin typeface="Arial"/>
                <a:ea typeface="DejaVu Sans"/>
              </a:rPr>
              <a:t>quantity</a:t>
            </a:r>
            <a:r>
              <a:rPr lang="ru-RU" sz="1200" b="0" strike="noStrike" spc="-1" dirty="0">
                <a:solidFill>
                  <a:srgbClr val="000000"/>
                </a:solidFill>
                <a:uFill>
                  <a:solidFill>
                    <a:srgbClr val="FFFFFF"/>
                  </a:solidFill>
                </a:uFill>
                <a:latin typeface="Arial"/>
                <a:ea typeface="DejaVu Sans"/>
              </a:rPr>
              <a:t>) AS </a:t>
            </a:r>
            <a:r>
              <a:rPr lang="ru-RU" sz="1200" b="0" strike="noStrike" spc="-1" dirty="0" err="1">
                <a:solidFill>
                  <a:srgbClr val="000000"/>
                </a:solidFill>
                <a:uFill>
                  <a:solidFill>
                    <a:srgbClr val="FFFFFF"/>
                  </a:solidFill>
                </a:uFill>
                <a:latin typeface="Arial"/>
                <a:ea typeface="DejaVu Sans"/>
              </a:rPr>
              <a:t>product_units</a:t>
            </a:r>
            <a:r>
              <a:rPr lang="ru-RU" sz="1200" b="0" strike="noStrike" spc="-1" dirty="0">
                <a:solidFill>
                  <a:srgbClr val="000000"/>
                </a:solidFill>
                <a:uFill>
                  <a:solidFill>
                    <a:srgbClr val="FFFFFF"/>
                  </a:solidFill>
                </a:uFill>
                <a:latin typeface="Arial"/>
                <a:ea typeface="DejaVu Sans"/>
              </a:rPr>
              <a:t>,</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       SUM(</a:t>
            </a:r>
            <a:r>
              <a:rPr lang="ru-RU" sz="1200" b="0" strike="noStrike" spc="-1" dirty="0" err="1">
                <a:solidFill>
                  <a:srgbClr val="000000"/>
                </a:solidFill>
                <a:uFill>
                  <a:solidFill>
                    <a:srgbClr val="FFFFFF"/>
                  </a:solidFill>
                </a:uFill>
                <a:latin typeface="Arial"/>
                <a:ea typeface="DejaVu Sans"/>
              </a:rPr>
              <a:t>amount</a:t>
            </a:r>
            <a:r>
              <a:rPr lang="ru-RU" sz="1200" b="0" strike="noStrike" spc="-1" dirty="0">
                <a:solidFill>
                  <a:srgbClr val="000000"/>
                </a:solidFill>
                <a:uFill>
                  <a:solidFill>
                    <a:srgbClr val="FFFFFF"/>
                  </a:solidFill>
                </a:uFill>
                <a:latin typeface="Arial"/>
                <a:ea typeface="DejaVu Sans"/>
              </a:rPr>
              <a:t>) AS </a:t>
            </a:r>
            <a:r>
              <a:rPr lang="ru-RU" sz="1200" b="0" strike="noStrike" spc="-1" dirty="0" err="1">
                <a:solidFill>
                  <a:srgbClr val="000000"/>
                </a:solidFill>
                <a:uFill>
                  <a:solidFill>
                    <a:srgbClr val="FFFFFF"/>
                  </a:solidFill>
                </a:uFill>
                <a:latin typeface="Arial"/>
                <a:ea typeface="DejaVu Sans"/>
              </a:rPr>
              <a:t>product_sales</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FROM </a:t>
            </a:r>
            <a:r>
              <a:rPr lang="ru-RU" sz="1200" b="0" strike="noStrike" spc="-1" dirty="0" err="1">
                <a:solidFill>
                  <a:srgbClr val="000000"/>
                </a:solidFill>
                <a:uFill>
                  <a:solidFill>
                    <a:srgbClr val="FFFFFF"/>
                  </a:solidFill>
                </a:uFill>
                <a:latin typeface="Arial"/>
                <a:ea typeface="DejaVu Sans"/>
              </a:rPr>
              <a:t>orders</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WHERE </a:t>
            </a:r>
            <a:r>
              <a:rPr lang="ru-RU" sz="1200" b="0" strike="noStrike" spc="-1" dirty="0" err="1">
                <a:solidFill>
                  <a:srgbClr val="000000"/>
                </a:solidFill>
                <a:uFill>
                  <a:solidFill>
                    <a:srgbClr val="FFFFFF"/>
                  </a:solidFill>
                </a:uFill>
                <a:latin typeface="Arial"/>
                <a:ea typeface="DejaVu Sans"/>
              </a:rPr>
              <a:t>region</a:t>
            </a:r>
            <a:r>
              <a:rPr lang="ru-RU" sz="1200" b="0" strike="noStrike" spc="-1" dirty="0">
                <a:solidFill>
                  <a:srgbClr val="000000"/>
                </a:solidFill>
                <a:uFill>
                  <a:solidFill>
                    <a:srgbClr val="FFFFFF"/>
                  </a:solidFill>
                </a:uFill>
                <a:latin typeface="Arial"/>
                <a:ea typeface="DejaVu Sans"/>
              </a:rPr>
              <a:t> IN (SELECT </a:t>
            </a:r>
            <a:r>
              <a:rPr lang="ru-RU" sz="1200" b="0" strike="noStrike" spc="-1" dirty="0" err="1">
                <a:solidFill>
                  <a:srgbClr val="000000"/>
                </a:solidFill>
                <a:uFill>
                  <a:solidFill>
                    <a:srgbClr val="FFFFFF"/>
                  </a:solidFill>
                </a:uFill>
                <a:latin typeface="Arial"/>
                <a:ea typeface="DejaVu Sans"/>
              </a:rPr>
              <a:t>region</a:t>
            </a:r>
            <a:r>
              <a:rPr lang="ru-RU" sz="1200" b="0" strike="noStrike" spc="-1" dirty="0">
                <a:solidFill>
                  <a:srgbClr val="000000"/>
                </a:solidFill>
                <a:uFill>
                  <a:solidFill>
                    <a:srgbClr val="FFFFFF"/>
                  </a:solidFill>
                </a:uFill>
                <a:latin typeface="Arial"/>
                <a:ea typeface="DejaVu Sans"/>
              </a:rPr>
              <a:t> FROM </a:t>
            </a:r>
            <a:r>
              <a:rPr lang="ru-RU" sz="1200" b="0" strike="noStrike" spc="-1" dirty="0" err="1">
                <a:solidFill>
                  <a:srgbClr val="000000"/>
                </a:solidFill>
                <a:uFill>
                  <a:solidFill>
                    <a:srgbClr val="FFFFFF"/>
                  </a:solidFill>
                </a:uFill>
                <a:latin typeface="Arial"/>
                <a:ea typeface="DejaVu Sans"/>
              </a:rPr>
              <a:t>top_regions</a:t>
            </a:r>
            <a:r>
              <a:rPr lang="ru-RU" sz="1200" b="0" strike="noStrike" spc="-1" dirty="0">
                <a:solidFill>
                  <a:srgbClr val="000000"/>
                </a:solidFill>
                <a:uFill>
                  <a:solidFill>
                    <a:srgbClr val="FFFFFF"/>
                  </a:solidFill>
                </a:uFill>
                <a:latin typeface="Arial"/>
                <a:ea typeface="DejaVu Sans"/>
              </a:rPr>
              <a:t>)</a:t>
            </a:r>
            <a:endParaRPr lang="ru-RU" sz="1200" b="0" strike="noStrike" spc="-1" dirty="0">
              <a:solidFill>
                <a:srgbClr val="000000"/>
              </a:solidFill>
              <a:uFill>
                <a:solidFill>
                  <a:srgbClr val="FFFFFF"/>
                </a:solidFill>
              </a:uFill>
              <a:latin typeface="Arial"/>
            </a:endParaRPr>
          </a:p>
          <a:p>
            <a:pPr marL="108000">
              <a:lnSpc>
                <a:spcPct val="100000"/>
              </a:lnSpc>
              <a:spcBef>
                <a:spcPts val="1417"/>
              </a:spcBef>
            </a:pPr>
            <a:r>
              <a:rPr lang="ru-RU" sz="1200" b="0" strike="noStrike" spc="-1" dirty="0">
                <a:solidFill>
                  <a:srgbClr val="000000"/>
                </a:solidFill>
                <a:uFill>
                  <a:solidFill>
                    <a:srgbClr val="FFFFFF"/>
                  </a:solidFill>
                </a:uFill>
                <a:latin typeface="Arial"/>
                <a:ea typeface="DejaVu Sans"/>
              </a:rPr>
              <a:t>GROUP BY </a:t>
            </a:r>
            <a:r>
              <a:rPr lang="ru-RU" sz="1200" b="0" strike="noStrike" spc="-1" dirty="0" err="1">
                <a:solidFill>
                  <a:srgbClr val="000000"/>
                </a:solidFill>
                <a:uFill>
                  <a:solidFill>
                    <a:srgbClr val="FFFFFF"/>
                  </a:solidFill>
                </a:uFill>
                <a:latin typeface="Arial"/>
                <a:ea typeface="DejaVu Sans"/>
              </a:rPr>
              <a:t>region</a:t>
            </a:r>
            <a:r>
              <a:rPr lang="ru-RU" sz="1200" b="0" strike="noStrike" spc="-1" dirty="0">
                <a:solidFill>
                  <a:srgbClr val="000000"/>
                </a:solidFill>
                <a:uFill>
                  <a:solidFill>
                    <a:srgbClr val="FFFFFF"/>
                  </a:solidFill>
                </a:uFill>
                <a:latin typeface="Arial"/>
                <a:ea typeface="DejaVu Sans"/>
              </a:rPr>
              <a:t>, </a:t>
            </a:r>
            <a:r>
              <a:rPr lang="ru-RU" sz="1200" b="0" strike="noStrike" spc="-1" dirty="0" err="1">
                <a:solidFill>
                  <a:srgbClr val="000000"/>
                </a:solidFill>
                <a:uFill>
                  <a:solidFill>
                    <a:srgbClr val="FFFFFF"/>
                  </a:solidFill>
                </a:uFill>
                <a:latin typeface="Arial"/>
                <a:ea typeface="DejaVu Sans"/>
              </a:rPr>
              <a:t>product</a:t>
            </a:r>
            <a:r>
              <a:rPr lang="ru-RU" sz="1200" b="0" strike="noStrike" spc="-1" dirty="0">
                <a:solidFill>
                  <a:srgbClr val="000000"/>
                </a:solidFill>
                <a:uFill>
                  <a:solidFill>
                    <a:srgbClr val="FFFFFF"/>
                  </a:solidFill>
                </a:uFill>
                <a:latin typeface="Arial"/>
                <a:ea typeface="DejaVu Sans"/>
              </a:rPr>
              <a:t>;</a:t>
            </a:r>
            <a:endParaRPr lang="ru-RU" sz="1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Рекурсивные запросы</a:t>
            </a:r>
            <a:endParaRPr lang="ru-RU" sz="4400" b="0" strike="noStrike" spc="-1">
              <a:solidFill>
                <a:srgbClr val="000000"/>
              </a:solidFill>
              <a:uFill>
                <a:solidFill>
                  <a:srgbClr val="FFFFFF"/>
                </a:solidFill>
              </a:uFill>
              <a:latin typeface="Arial"/>
            </a:endParaRPr>
          </a:p>
        </p:txBody>
      </p:sp>
      <p:sp>
        <p:nvSpPr>
          <p:cNvPr id="79"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WITH </a:t>
            </a:r>
            <a:r>
              <a:rPr lang="ru-RU" sz="3200" b="0" strike="noStrike" spc="-1" dirty="0" smtClean="0">
                <a:solidFill>
                  <a:srgbClr val="000000"/>
                </a:solidFill>
                <a:uFill>
                  <a:solidFill>
                    <a:srgbClr val="FFFFFF"/>
                  </a:solidFill>
                </a:uFill>
                <a:latin typeface="Arial"/>
                <a:ea typeface="DejaVu Sans"/>
              </a:rPr>
              <a:t>t(n</a:t>
            </a:r>
            <a:r>
              <a:rPr lang="ru-RU" sz="3200" b="0" strike="noStrike" spc="-1" dirty="0">
                <a:solidFill>
                  <a:srgbClr val="000000"/>
                </a:solidFill>
                <a:uFill>
                  <a:solidFill>
                    <a:srgbClr val="FFFFFF"/>
                  </a:solidFill>
                </a:uFill>
                <a:latin typeface="Arial"/>
                <a:ea typeface="DejaVu Sans"/>
              </a:rPr>
              <a:t>) AS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VALUES (1)</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UNION ALL</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SELECT n+1 FROM t WHERE n &lt; 100</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SELECT </a:t>
            </a:r>
            <a:r>
              <a:rPr lang="ru-RU" sz="3200" b="0" strike="noStrike" spc="-1" dirty="0" err="1">
                <a:solidFill>
                  <a:srgbClr val="000000"/>
                </a:solidFill>
                <a:uFill>
                  <a:solidFill>
                    <a:srgbClr val="FFFFFF"/>
                  </a:solidFill>
                </a:uFill>
                <a:latin typeface="Arial"/>
                <a:ea typeface="DejaVu Sans"/>
              </a:rPr>
              <a:t>sum</a:t>
            </a:r>
            <a:r>
              <a:rPr lang="ru-RU" sz="3200" b="0" strike="noStrike" spc="-1" dirty="0">
                <a:solidFill>
                  <a:srgbClr val="000000"/>
                </a:solidFill>
                <a:uFill>
                  <a:solidFill>
                    <a:srgbClr val="FFFFFF"/>
                  </a:solidFill>
                </a:uFill>
                <a:latin typeface="Arial"/>
                <a:ea typeface="DejaVu Sans"/>
              </a:rPr>
              <a:t>(n) FROM 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Рекурсивные запросы</a:t>
            </a:r>
            <a:endParaRPr lang="ru-RU" sz="4400" b="0" strike="noStrike" spc="-1">
              <a:solidFill>
                <a:srgbClr val="000000"/>
              </a:solidFill>
              <a:uFill>
                <a:solidFill>
                  <a:srgbClr val="FFFFFF"/>
                </a:solidFill>
              </a:uFill>
              <a:latin typeface="Arial"/>
            </a:endParaRPr>
          </a:p>
        </p:txBody>
      </p:sp>
      <p:sp>
        <p:nvSpPr>
          <p:cNvPr id="81"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62500" lnSpcReduction="20000"/>
          </a:bodyPr>
          <a:lstStyle/>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WITH </a:t>
            </a:r>
            <a:r>
              <a:rPr lang="ru-RU" sz="3200" b="0" strike="noStrike" spc="-1" dirty="0" err="1" smtClean="0">
                <a:solidFill>
                  <a:srgbClr val="000000"/>
                </a:solidFill>
                <a:uFill>
                  <a:solidFill>
                    <a:srgbClr val="FFFFFF"/>
                  </a:solidFill>
                </a:uFill>
                <a:latin typeface="Arial"/>
                <a:ea typeface="DejaVu Sans"/>
              </a:rPr>
              <a:t>included_parts</a:t>
            </a:r>
            <a:r>
              <a:rPr lang="ru-RU" sz="3200" b="0" strike="noStrike" spc="-1" dirty="0" smtClean="0">
                <a:solidFill>
                  <a:srgbClr val="000000"/>
                </a:solidFill>
                <a:uFill>
                  <a:solidFill>
                    <a:srgbClr val="FFFFFF"/>
                  </a:solidFill>
                </a:uFill>
                <a:latin typeface="Arial"/>
                <a:ea typeface="DejaVu Sans"/>
              </a:rPr>
              <a:t>(</a:t>
            </a:r>
            <a:r>
              <a:rPr lang="ru-RU" sz="3200" b="0" strike="noStrike" spc="-1" dirty="0" err="1" smtClean="0">
                <a:solidFill>
                  <a:srgbClr val="000000"/>
                </a:solidFill>
                <a:uFill>
                  <a:solidFill>
                    <a:srgbClr val="FFFFFF"/>
                  </a:solidFill>
                </a:uFill>
                <a:latin typeface="Arial"/>
                <a:ea typeface="DejaVu Sans"/>
              </a:rPr>
              <a:t>sub_part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part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quantity</a:t>
            </a:r>
            <a:r>
              <a:rPr lang="ru-RU" sz="3200" b="0" strike="noStrike" spc="-1" dirty="0">
                <a:solidFill>
                  <a:srgbClr val="000000"/>
                </a:solidFill>
                <a:uFill>
                  <a:solidFill>
                    <a:srgbClr val="FFFFFF"/>
                  </a:solidFill>
                </a:uFill>
                <a:latin typeface="Arial"/>
                <a:ea typeface="DejaVu Sans"/>
              </a:rPr>
              <a:t>) AS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SELECT </a:t>
            </a:r>
            <a:r>
              <a:rPr lang="ru-RU" sz="3200" b="0" strike="noStrike" spc="-1" dirty="0" err="1">
                <a:solidFill>
                  <a:srgbClr val="000000"/>
                </a:solidFill>
                <a:uFill>
                  <a:solidFill>
                    <a:srgbClr val="FFFFFF"/>
                  </a:solidFill>
                </a:uFill>
                <a:latin typeface="Arial"/>
                <a:ea typeface="DejaVu Sans"/>
              </a:rPr>
              <a:t>sub_part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part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quantity</a:t>
            </a:r>
            <a:r>
              <a:rPr lang="ru-RU" sz="3200" b="0" strike="noStrike" spc="-1" dirty="0">
                <a:solidFill>
                  <a:srgbClr val="000000"/>
                </a:solidFill>
                <a:uFill>
                  <a:solidFill>
                    <a:srgbClr val="FFFFFF"/>
                  </a:solidFill>
                </a:uFill>
                <a:latin typeface="Arial"/>
                <a:ea typeface="DejaVu Sans"/>
              </a:rPr>
              <a:t> FROM </a:t>
            </a:r>
            <a:r>
              <a:rPr lang="ru-RU" sz="3200" b="0" strike="noStrike" spc="-1" dirty="0" err="1">
                <a:solidFill>
                  <a:srgbClr val="000000"/>
                </a:solidFill>
                <a:uFill>
                  <a:solidFill>
                    <a:srgbClr val="FFFFFF"/>
                  </a:solidFill>
                </a:uFill>
                <a:latin typeface="Arial"/>
                <a:ea typeface="DejaVu Sans"/>
              </a:rPr>
              <a:t>parts</a:t>
            </a:r>
            <a:r>
              <a:rPr lang="ru-RU" sz="3200" b="0" strike="noStrike" spc="-1" dirty="0">
                <a:solidFill>
                  <a:srgbClr val="000000"/>
                </a:solidFill>
                <a:uFill>
                  <a:solidFill>
                    <a:srgbClr val="FFFFFF"/>
                  </a:solidFill>
                </a:uFill>
                <a:latin typeface="Arial"/>
                <a:ea typeface="DejaVu Sans"/>
              </a:rPr>
              <a:t> WHERE </a:t>
            </a:r>
            <a:r>
              <a:rPr lang="ru-RU" sz="3200" b="0" strike="noStrike" spc="-1" dirty="0" err="1">
                <a:solidFill>
                  <a:srgbClr val="000000"/>
                </a:solidFill>
                <a:uFill>
                  <a:solidFill>
                    <a:srgbClr val="FFFFFF"/>
                  </a:solidFill>
                </a:uFill>
                <a:latin typeface="Arial"/>
                <a:ea typeface="DejaVu Sans"/>
              </a:rPr>
              <a:t>part</a:t>
            </a:r>
            <a:r>
              <a:rPr lang="ru-RU" sz="3200" b="0" strike="noStrike" spc="-1" dirty="0">
                <a:solidFill>
                  <a:srgbClr val="000000"/>
                </a:solidFill>
                <a:uFill>
                  <a:solidFill>
                    <a:srgbClr val="FFFFFF"/>
                  </a:solidFill>
                </a:uFill>
                <a:latin typeface="Arial"/>
                <a:ea typeface="DejaVu Sans"/>
              </a:rPr>
              <a:t> = '</a:t>
            </a:r>
            <a:r>
              <a:rPr lang="ru-RU" sz="3200" b="0" strike="noStrike" spc="-1" dirty="0" err="1">
                <a:solidFill>
                  <a:srgbClr val="000000"/>
                </a:solidFill>
                <a:uFill>
                  <a:solidFill>
                    <a:srgbClr val="FFFFFF"/>
                  </a:solidFill>
                </a:uFill>
                <a:latin typeface="Arial"/>
                <a:ea typeface="DejaVu Sans"/>
              </a:rPr>
              <a:t>our_product</a:t>
            </a:r>
            <a:r>
              <a:rPr lang="ru-RU" sz="3200" b="0" strike="noStrike" spc="-1" dirty="0">
                <a:solidFill>
                  <a:srgbClr val="000000"/>
                </a:solidFill>
                <a:uFill>
                  <a:solidFill>
                    <a:srgbClr val="FFFFFF"/>
                  </a:solidFill>
                </a:uFill>
                <a:latin typeface="Arial"/>
                <a:ea typeface="DejaVu Sans"/>
              </a:rPr>
              <a: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UNION ALL</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SELECT </a:t>
            </a:r>
            <a:r>
              <a:rPr lang="ru-RU" sz="3200" b="0" strike="noStrike" spc="-1" dirty="0" err="1">
                <a:solidFill>
                  <a:srgbClr val="000000"/>
                </a:solidFill>
                <a:uFill>
                  <a:solidFill>
                    <a:srgbClr val="FFFFFF"/>
                  </a:solidFill>
                </a:uFill>
                <a:latin typeface="Arial"/>
                <a:ea typeface="DejaVu Sans"/>
              </a:rPr>
              <a:t>p.sub_part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p.part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p.quantity</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FROM </a:t>
            </a:r>
            <a:r>
              <a:rPr lang="ru-RU" sz="3200" b="0" strike="noStrike" spc="-1" dirty="0" err="1">
                <a:solidFill>
                  <a:srgbClr val="000000"/>
                </a:solidFill>
                <a:uFill>
                  <a:solidFill>
                    <a:srgbClr val="FFFFFF"/>
                  </a:solidFill>
                </a:uFill>
                <a:latin typeface="Arial"/>
                <a:ea typeface="DejaVu Sans"/>
              </a:rPr>
              <a:t>included_parts</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pr</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parts</a:t>
            </a:r>
            <a:r>
              <a:rPr lang="ru-RU" sz="3200" b="0" strike="noStrike" spc="-1" dirty="0">
                <a:solidFill>
                  <a:srgbClr val="000000"/>
                </a:solidFill>
                <a:uFill>
                  <a:solidFill>
                    <a:srgbClr val="FFFFFF"/>
                  </a:solidFill>
                </a:uFill>
                <a:latin typeface="Arial"/>
                <a:ea typeface="DejaVu Sans"/>
              </a:rPr>
              <a:t> p</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WHERE </a:t>
            </a:r>
            <a:r>
              <a:rPr lang="ru-RU" sz="3200" b="0" strike="noStrike" spc="-1" dirty="0" err="1">
                <a:solidFill>
                  <a:srgbClr val="000000"/>
                </a:solidFill>
                <a:uFill>
                  <a:solidFill>
                    <a:srgbClr val="FFFFFF"/>
                  </a:solidFill>
                </a:uFill>
                <a:latin typeface="Arial"/>
                <a:ea typeface="DejaVu Sans"/>
              </a:rPr>
              <a:t>p.part</a:t>
            </a:r>
            <a:r>
              <a:rPr lang="ru-RU" sz="3200" b="0" strike="noStrike" spc="-1" dirty="0">
                <a:solidFill>
                  <a:srgbClr val="000000"/>
                </a:solidFill>
                <a:uFill>
                  <a:solidFill>
                    <a:srgbClr val="FFFFFF"/>
                  </a:solidFill>
                </a:uFill>
                <a:latin typeface="Arial"/>
                <a:ea typeface="DejaVu Sans"/>
              </a:rPr>
              <a:t> = </a:t>
            </a:r>
            <a:r>
              <a:rPr lang="ru-RU" sz="3200" b="0" strike="noStrike" spc="-1" dirty="0" err="1">
                <a:solidFill>
                  <a:srgbClr val="000000"/>
                </a:solidFill>
                <a:uFill>
                  <a:solidFill>
                    <a:srgbClr val="FFFFFF"/>
                  </a:solidFill>
                </a:uFill>
                <a:latin typeface="Arial"/>
                <a:ea typeface="DejaVu Sans"/>
              </a:rPr>
              <a:t>pr.sub_part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SELECT </a:t>
            </a:r>
            <a:r>
              <a:rPr lang="ru-RU" sz="3200" b="0" strike="noStrike" spc="-1" dirty="0" err="1">
                <a:solidFill>
                  <a:srgbClr val="000000"/>
                </a:solidFill>
                <a:uFill>
                  <a:solidFill>
                    <a:srgbClr val="FFFFFF"/>
                  </a:solidFill>
                </a:uFill>
                <a:latin typeface="Arial"/>
                <a:ea typeface="DejaVu Sans"/>
              </a:rPr>
              <a:t>sub_part</a:t>
            </a:r>
            <a:r>
              <a:rPr lang="ru-RU" sz="3200" b="0" strike="noStrike" spc="-1" dirty="0">
                <a:solidFill>
                  <a:srgbClr val="000000"/>
                </a:solidFill>
                <a:uFill>
                  <a:solidFill>
                    <a:srgbClr val="FFFFFF"/>
                  </a:solidFill>
                </a:uFill>
                <a:latin typeface="Arial"/>
                <a:ea typeface="DejaVu Sans"/>
              </a:rPr>
              <a:t>, SUM(</a:t>
            </a:r>
            <a:r>
              <a:rPr lang="ru-RU" sz="3200" b="0" strike="noStrike" spc="-1" dirty="0" err="1">
                <a:solidFill>
                  <a:srgbClr val="000000"/>
                </a:solidFill>
                <a:uFill>
                  <a:solidFill>
                    <a:srgbClr val="FFFFFF"/>
                  </a:solidFill>
                </a:uFill>
                <a:latin typeface="Arial"/>
                <a:ea typeface="DejaVu Sans"/>
              </a:rPr>
              <a:t>quantity</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as</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total_quantity</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FROM </a:t>
            </a:r>
            <a:r>
              <a:rPr lang="ru-RU" sz="3200" b="0" strike="noStrike" spc="-1" dirty="0" err="1">
                <a:solidFill>
                  <a:srgbClr val="000000"/>
                </a:solidFill>
                <a:uFill>
                  <a:solidFill>
                    <a:srgbClr val="FFFFFF"/>
                  </a:solidFill>
                </a:uFill>
                <a:latin typeface="Arial"/>
                <a:ea typeface="DejaVu Sans"/>
              </a:rPr>
              <a:t>included_parts</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GROUP BY </a:t>
            </a:r>
            <a:r>
              <a:rPr lang="ru-RU" sz="3200" b="0" strike="noStrike" spc="-1" dirty="0" err="1">
                <a:solidFill>
                  <a:srgbClr val="000000"/>
                </a:solidFill>
                <a:uFill>
                  <a:solidFill>
                    <a:srgbClr val="FFFFFF"/>
                  </a:solidFill>
                </a:uFill>
                <a:latin typeface="Arial"/>
                <a:ea typeface="DejaVu Sans"/>
              </a:rPr>
              <a:t>sub_part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Рекурсивные запросы</a:t>
            </a:r>
            <a:endParaRPr lang="ru-RU" sz="4400" b="0" strike="noStrike" spc="-1">
              <a:solidFill>
                <a:srgbClr val="000000"/>
              </a:solidFill>
              <a:uFill>
                <a:solidFill>
                  <a:srgbClr val="FFFFFF"/>
                </a:solidFill>
              </a:uFill>
              <a:latin typeface="Arial"/>
            </a:endParaRPr>
          </a:p>
        </p:txBody>
      </p:sp>
      <p:sp>
        <p:nvSpPr>
          <p:cNvPr id="83"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Может случиться зацикливание, чтобы избежать используйте </a:t>
            </a:r>
            <a:r>
              <a:rPr lang="ru-RU" sz="3200" spc="-1" dirty="0" smtClean="0">
                <a:solidFill>
                  <a:srgbClr val="000000"/>
                </a:solidFill>
                <a:uFill>
                  <a:solidFill>
                    <a:srgbClr val="FFFFFF"/>
                  </a:solidFill>
                </a:uFill>
                <a:latin typeface="Arial"/>
                <a:ea typeface="DejaVu Sans"/>
              </a:rPr>
              <a:t>параметра </a:t>
            </a:r>
            <a:r>
              <a:rPr lang="en-US" sz="3200" dirty="0" smtClean="0"/>
              <a:t>MAXRECURSION </a:t>
            </a:r>
            <a:r>
              <a:rPr lang="ru-RU" sz="3200" dirty="0" smtClean="0"/>
              <a:t> </a:t>
            </a:r>
            <a:r>
              <a:rPr lang="ru-RU" sz="3200" b="0" strike="noStrike" spc="-1" dirty="0" smtClean="0">
                <a:solidFill>
                  <a:srgbClr val="000000"/>
                </a:solidFill>
                <a:uFill>
                  <a:solidFill>
                    <a:srgbClr val="FFFFFF"/>
                  </a:solidFill>
                </a:uFill>
                <a:latin typeface="Arial"/>
                <a:ea typeface="DejaVu Sans"/>
              </a:rPr>
              <a:t>в </a:t>
            </a:r>
            <a:r>
              <a:rPr lang="ru-RU" sz="3200" b="0" strike="noStrike" spc="-1" dirty="0">
                <a:solidFill>
                  <a:srgbClr val="000000"/>
                </a:solidFill>
                <a:uFill>
                  <a:solidFill>
                    <a:srgbClr val="FFFFFF"/>
                  </a:solidFill>
                </a:uFill>
                <a:latin typeface="Arial"/>
                <a:ea typeface="DejaVu Sans"/>
              </a:rPr>
              <a:t>родительском запросе.</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WITH </a:t>
            </a:r>
            <a:r>
              <a:rPr lang="ru-RU" sz="3200" b="0" strike="noStrike" spc="-1" dirty="0" smtClean="0">
                <a:solidFill>
                  <a:srgbClr val="000000"/>
                </a:solidFill>
                <a:uFill>
                  <a:solidFill>
                    <a:srgbClr val="FFFFFF"/>
                  </a:solidFill>
                </a:uFill>
                <a:latin typeface="Arial"/>
                <a:ea typeface="DejaVu Sans"/>
              </a:rPr>
              <a:t>t(n</a:t>
            </a:r>
            <a:r>
              <a:rPr lang="ru-RU" sz="3200" b="0" strike="noStrike" spc="-1" dirty="0">
                <a:solidFill>
                  <a:srgbClr val="000000"/>
                </a:solidFill>
                <a:uFill>
                  <a:solidFill>
                    <a:srgbClr val="FFFFFF"/>
                  </a:solidFill>
                </a:uFill>
                <a:latin typeface="Arial"/>
                <a:ea typeface="DejaVu Sans"/>
              </a:rPr>
              <a:t>) AS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SELECT 1</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UNION ALL</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SELECT n+1 FROM 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SELECT n FROM t </a:t>
            </a:r>
            <a:r>
              <a:rPr lang="en-US" sz="3200" b="0" strike="noStrike" spc="-1" dirty="0" smtClean="0">
                <a:solidFill>
                  <a:srgbClr val="000000"/>
                </a:solidFill>
                <a:uFill>
                  <a:solidFill>
                    <a:srgbClr val="FFFFFF"/>
                  </a:solidFill>
                </a:uFill>
                <a:latin typeface="Arial"/>
                <a:ea typeface="DejaVu Sans"/>
              </a:rPr>
              <a:t>WHERE </a:t>
            </a:r>
          </a:p>
          <a:p>
            <a:pPr marL="108000">
              <a:spcBef>
                <a:spcPts val="1417"/>
              </a:spcBef>
            </a:pPr>
            <a:r>
              <a:rPr lang="en-US" sz="2800" dirty="0"/>
              <a:t>OPTION (MAXRECURSION </a:t>
            </a:r>
            <a:r>
              <a:rPr lang="en-US" sz="2800" dirty="0" smtClean="0"/>
              <a:t>100);  </a:t>
            </a:r>
            <a:endParaRPr lang="en-US" sz="2800" dirty="0"/>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Temporary tables</a:t>
            </a:r>
            <a:endParaRPr lang="ru-RU" sz="4400" b="0" strike="noStrike" spc="-1">
              <a:solidFill>
                <a:srgbClr val="000000"/>
              </a:solidFill>
              <a:uFill>
                <a:solidFill>
                  <a:srgbClr val="FFFFFF"/>
                </a:solidFill>
              </a:uFill>
              <a:latin typeface="Arial"/>
            </a:endParaRPr>
          </a:p>
        </p:txBody>
      </p:sp>
      <p:sp>
        <p:nvSpPr>
          <p:cNvPr id="85"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CREATE { TEMPORARY | TEMP } table_name (…);</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Временные таблицы автоматически отбрасываются в конце сеанса или, необязательно, в конце текущей транзакции. Существующие постоянные таблицы с тем же именем не доступны текущему сеансу, пока существует временная таблица(можно сослаться через схему).</a:t>
            </a:r>
            <a:endParaRPr lang="ru-RU" sz="3200" b="0" strike="noStrike" spc="-1">
              <a:solidFill>
                <a:srgbClr val="000000"/>
              </a:solidFill>
              <a:uFill>
                <a:solidFill>
                  <a:srgbClr val="FFFFFF"/>
                </a:solidFill>
              </a:uFill>
              <a:latin typeface="Arial"/>
            </a:endParaRPr>
          </a:p>
          <a:p>
            <a:pPr marL="108000">
              <a:lnSpc>
                <a:spcPct val="100000"/>
              </a:lnSpc>
              <a:spcBef>
                <a:spcPts val="1417"/>
              </a:spcBef>
            </a:pPr>
            <a:r>
              <a:rPr lang="ru-RU" sz="3200" b="0" strike="noStrike" spc="-1">
                <a:solidFill>
                  <a:srgbClr val="000000"/>
                </a:solidFill>
                <a:uFill>
                  <a:solidFill>
                    <a:srgbClr val="FFFFFF"/>
                  </a:solidFill>
                </a:uFill>
                <a:latin typeface="Arial"/>
                <a:ea typeface="DejaVu Sans"/>
              </a:rPr>
              <a:t>Любые индексы, созданные во временной таблице, также являются временными.</a:t>
            </a:r>
            <a:endParaRPr lang="ru-RU" sz="3200" b="0" strike="noStrike" spc="-1">
              <a:solidFill>
                <a:srgbClr val="000000"/>
              </a:solidFill>
              <a:uFill>
                <a:solidFill>
                  <a:srgbClr val="FFFFFF"/>
                </a:solidFill>
              </a:uFill>
              <a:latin typeface="Arial"/>
            </a:endParaRPr>
          </a:p>
          <a:p>
            <a:pPr marL="108000">
              <a:lnSpc>
                <a:spcPct val="100000"/>
              </a:lnSpc>
              <a:spcBef>
                <a:spcPts val="1417"/>
              </a:spcBef>
            </a:pPr>
            <a:endParaRPr lang="ru-RU"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a:solidFill>
                  <a:srgbClr val="000000"/>
                </a:solidFill>
                <a:uFill>
                  <a:solidFill>
                    <a:srgbClr val="FFFFFF"/>
                  </a:solidFill>
                </a:uFill>
                <a:latin typeface="Arial"/>
                <a:ea typeface="DejaVu Sans"/>
              </a:rPr>
              <a:t>CREATE VIEW</a:t>
            </a:r>
            <a:endParaRPr lang="ru-RU" sz="4400" b="0" strike="noStrike" spc="-1">
              <a:solidFill>
                <a:srgbClr val="000000"/>
              </a:solidFill>
              <a:uFill>
                <a:solidFill>
                  <a:srgbClr val="FFFFFF"/>
                </a:solidFill>
              </a:uFill>
              <a:latin typeface="Arial"/>
            </a:endParaRPr>
          </a:p>
        </p:txBody>
      </p:sp>
      <p:sp>
        <p:nvSpPr>
          <p:cNvPr id="87"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CREATE [ OR </a:t>
            </a:r>
            <a:r>
              <a:rPr lang="en-US" sz="3200" spc="-1" dirty="0" smtClean="0">
                <a:solidFill>
                  <a:srgbClr val="000000"/>
                </a:solidFill>
                <a:uFill>
                  <a:solidFill>
                    <a:srgbClr val="FFFFFF"/>
                  </a:solidFill>
                </a:uFill>
                <a:latin typeface="Arial"/>
                <a:ea typeface="DejaVu Sans"/>
              </a:rPr>
              <a:t>ALTER</a:t>
            </a:r>
            <a:r>
              <a:rPr lang="ru-RU" sz="3200" b="0" strike="noStrike" spc="-1" dirty="0" smtClean="0">
                <a:solidFill>
                  <a:srgbClr val="000000"/>
                </a:solidFill>
                <a:uFill>
                  <a:solidFill>
                    <a:srgbClr val="FFFFFF"/>
                  </a:solidFill>
                </a:uFill>
                <a:latin typeface="Arial"/>
                <a:ea typeface="DejaVu Sans"/>
              </a:rPr>
              <a:t>] VIEW </a:t>
            </a:r>
            <a:r>
              <a:rPr lang="ru-RU" sz="3200" b="0" strike="noStrike" spc="-1" dirty="0" err="1">
                <a:solidFill>
                  <a:srgbClr val="000000"/>
                </a:solidFill>
                <a:uFill>
                  <a:solidFill>
                    <a:srgbClr val="FFFFFF"/>
                  </a:solidFill>
                </a:uFill>
                <a:latin typeface="Arial"/>
                <a:ea typeface="DejaVu Sans"/>
              </a:rPr>
              <a:t>name</a:t>
            </a:r>
            <a:r>
              <a:rPr lang="ru-RU" sz="3200" b="0" strike="noStrike" spc="-1" dirty="0">
                <a:solidFill>
                  <a:srgbClr val="000000"/>
                </a:solidFill>
                <a:uFill>
                  <a:solidFill>
                    <a:srgbClr val="FFFFFF"/>
                  </a:solidFill>
                </a:uFill>
                <a:latin typeface="Arial"/>
                <a:ea typeface="DejaVu Sans"/>
              </a:rPr>
              <a:t> [ ( </a:t>
            </a:r>
            <a:r>
              <a:rPr lang="ru-RU" sz="3200" b="0" strike="noStrike" spc="-1" dirty="0" err="1">
                <a:solidFill>
                  <a:srgbClr val="000000"/>
                </a:solidFill>
                <a:uFill>
                  <a:solidFill>
                    <a:srgbClr val="FFFFFF"/>
                  </a:solidFill>
                </a:uFill>
                <a:latin typeface="Arial"/>
                <a:ea typeface="DejaVu Sans"/>
              </a:rPr>
              <a:t>column_name</a:t>
            </a:r>
            <a:r>
              <a:rPr lang="ru-RU" sz="3200" b="0" strike="noStrike" spc="-1" dirty="0">
                <a:solidFill>
                  <a:srgbClr val="000000"/>
                </a:solidFill>
                <a:uFill>
                  <a:solidFill>
                    <a:srgbClr val="FFFFFF"/>
                  </a:solidFill>
                </a:uFill>
                <a:latin typeface="Arial"/>
                <a:ea typeface="DejaVu Sans"/>
              </a:rPr>
              <a:t> [, ...] )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en-US" sz="3200" b="0" strike="noStrike" spc="-1" dirty="0" smtClean="0">
                <a:solidFill>
                  <a:srgbClr val="000000"/>
                </a:solidFill>
                <a:uFill>
                  <a:solidFill>
                    <a:srgbClr val="FFFFFF"/>
                  </a:solidFill>
                </a:uFill>
                <a:latin typeface="Arial"/>
                <a:ea typeface="DejaVu Sans"/>
              </a:rPr>
              <a:t> </a:t>
            </a:r>
            <a:r>
              <a:rPr lang="ru-RU" sz="3200" b="0" strike="noStrike" spc="-1" dirty="0" smtClean="0">
                <a:solidFill>
                  <a:srgbClr val="000000"/>
                </a:solidFill>
                <a:uFill>
                  <a:solidFill>
                    <a:srgbClr val="FFFFFF"/>
                  </a:solidFill>
                </a:uFill>
                <a:latin typeface="Arial"/>
                <a:ea typeface="DejaVu Sans"/>
              </a:rPr>
              <a:t>   </a:t>
            </a:r>
            <a:r>
              <a:rPr lang="en-US" sz="3200" dirty="0" smtClean="0"/>
              <a:t>[ </a:t>
            </a:r>
            <a:r>
              <a:rPr lang="en-US" sz="3200" dirty="0"/>
              <a:t>WITH &lt;</a:t>
            </a:r>
            <a:r>
              <a:rPr lang="en-US" sz="3200" dirty="0" err="1"/>
              <a:t>view_attribute</a:t>
            </a:r>
            <a:r>
              <a:rPr lang="en-US" sz="3200" dirty="0"/>
              <a:t>&gt; [ ,...n ] ] </a:t>
            </a:r>
            <a:r>
              <a:rPr lang="ru-RU" sz="3200" b="0" strike="noStrike" spc="-1" dirty="0" smtClean="0">
                <a:solidFill>
                  <a:srgbClr val="000000"/>
                </a:solidFill>
                <a:uFill>
                  <a:solidFill>
                    <a:srgbClr val="FFFFFF"/>
                  </a:solidFill>
                </a:uFill>
                <a:latin typeface="Arial"/>
                <a:ea typeface="DejaVu Sans"/>
              </a:rPr>
              <a:t>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AS </a:t>
            </a:r>
            <a:r>
              <a:rPr lang="ru-RU" sz="3200" b="0" strike="noStrike" spc="-1" dirty="0" err="1">
                <a:solidFill>
                  <a:srgbClr val="000000"/>
                </a:solidFill>
                <a:uFill>
                  <a:solidFill>
                    <a:srgbClr val="FFFFFF"/>
                  </a:solidFill>
                </a:uFill>
                <a:latin typeface="Arial"/>
                <a:ea typeface="DejaVu Sans"/>
              </a:rPr>
              <a:t>query</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 </a:t>
            </a:r>
            <a:r>
              <a:rPr lang="ru-RU" sz="3200" b="0" strike="noStrike" spc="-1" dirty="0" smtClean="0">
                <a:solidFill>
                  <a:srgbClr val="000000"/>
                </a:solidFill>
                <a:uFill>
                  <a:solidFill>
                    <a:srgbClr val="FFFFFF"/>
                  </a:solidFill>
                </a:uFill>
                <a:latin typeface="Arial"/>
                <a:ea typeface="DejaVu Sans"/>
              </a:rPr>
              <a:t>WITH </a:t>
            </a:r>
            <a:r>
              <a:rPr lang="ru-RU" sz="3200" b="0" strike="noStrike" spc="-1" dirty="0">
                <a:solidFill>
                  <a:srgbClr val="000000"/>
                </a:solidFill>
                <a:uFill>
                  <a:solidFill>
                    <a:srgbClr val="FFFFFF"/>
                  </a:solidFill>
                </a:uFill>
                <a:latin typeface="Arial"/>
                <a:ea typeface="DejaVu Sans"/>
              </a:rPr>
              <a:t>CHECK OPTION ]</a:t>
            </a: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ru-RU" sz="4400" b="0" strike="noStrike" spc="-1" dirty="0">
                <a:solidFill>
                  <a:srgbClr val="000000"/>
                </a:solidFill>
                <a:uFill>
                  <a:solidFill>
                    <a:srgbClr val="FFFFFF"/>
                  </a:solidFill>
                </a:uFill>
                <a:latin typeface="Arial"/>
                <a:ea typeface="DejaVu Sans"/>
              </a:rPr>
              <a:t>CREATE RECURSIVE </a:t>
            </a:r>
            <a:r>
              <a:rPr lang="ru-RU" sz="4400" b="0" strike="noStrike" spc="-1" dirty="0" smtClean="0">
                <a:solidFill>
                  <a:srgbClr val="000000"/>
                </a:solidFill>
                <a:uFill>
                  <a:solidFill>
                    <a:srgbClr val="FFFFFF"/>
                  </a:solidFill>
                </a:uFill>
                <a:latin typeface="Arial"/>
                <a:ea typeface="DejaVu Sans"/>
              </a:rPr>
              <a:t>VIEW</a:t>
            </a:r>
            <a:r>
              <a:rPr lang="en-US" sz="4400" b="0" strike="noStrike" spc="-1" dirty="0" smtClean="0">
                <a:solidFill>
                  <a:srgbClr val="000000"/>
                </a:solidFill>
                <a:uFill>
                  <a:solidFill>
                    <a:srgbClr val="FFFFFF"/>
                  </a:solidFill>
                </a:uFill>
                <a:latin typeface="Arial"/>
                <a:ea typeface="DejaVu Sans"/>
              </a:rPr>
              <a:t> (PG SQL)</a:t>
            </a:r>
            <a:endParaRPr lang="ru-RU" sz="4400" b="0" strike="noStrike" spc="-1" dirty="0">
              <a:solidFill>
                <a:srgbClr val="000000"/>
              </a:solidFill>
              <a:uFill>
                <a:solidFill>
                  <a:srgbClr val="FFFFFF"/>
                </a:solidFill>
              </a:uFill>
              <a:latin typeface="Arial"/>
            </a:endParaRPr>
          </a:p>
        </p:txBody>
      </p:sp>
      <p:sp>
        <p:nvSpPr>
          <p:cNvPr id="89" name="CustomShape 2"/>
          <p:cNvSpPr/>
          <p:nvPr/>
        </p:nvSpPr>
        <p:spPr>
          <a:xfrm>
            <a:off x="504000" y="1769040"/>
            <a:ext cx="907056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108000">
              <a:lnSpc>
                <a:spcPct val="100000"/>
              </a:lnSpc>
              <a:spcBef>
                <a:spcPts val="1417"/>
              </a:spcBef>
            </a:pPr>
            <a:r>
              <a:rPr lang="ru-RU" sz="3200" b="0" strike="noStrike" spc="-1" dirty="0" smtClean="0">
                <a:solidFill>
                  <a:srgbClr val="000000"/>
                </a:solidFill>
                <a:uFill>
                  <a:solidFill>
                    <a:srgbClr val="FFFFFF"/>
                  </a:solidFill>
                </a:uFill>
                <a:latin typeface="Arial"/>
                <a:ea typeface="DejaVu Sans"/>
              </a:rPr>
              <a:t>CREATE </a:t>
            </a:r>
            <a:r>
              <a:rPr lang="ru-RU" sz="3200" b="0" strike="noStrike" spc="-1" dirty="0">
                <a:solidFill>
                  <a:srgbClr val="000000"/>
                </a:solidFill>
                <a:uFill>
                  <a:solidFill>
                    <a:srgbClr val="FFFFFF"/>
                  </a:solidFill>
                </a:uFill>
                <a:latin typeface="Arial"/>
                <a:ea typeface="DejaVu Sans"/>
              </a:rPr>
              <a:t>RECURSIVE VIEW [ </a:t>
            </a:r>
            <a:r>
              <a:rPr lang="ru-RU" sz="3200" b="0" strike="noStrike" spc="-1" dirty="0" err="1">
                <a:solidFill>
                  <a:srgbClr val="000000"/>
                </a:solidFill>
                <a:uFill>
                  <a:solidFill>
                    <a:srgbClr val="FFFFFF"/>
                  </a:solidFill>
                </a:uFill>
                <a:latin typeface="Arial"/>
                <a:ea typeface="DejaVu Sans"/>
              </a:rPr>
              <a:t>schema</a:t>
            </a:r>
            <a:r>
              <a:rPr lang="ru-RU" sz="3200" b="0" strike="noStrike" spc="-1" dirty="0">
                <a:solidFill>
                  <a:srgbClr val="000000"/>
                </a:solidFill>
                <a:uFill>
                  <a:solidFill>
                    <a:srgbClr val="FFFFFF"/>
                  </a:solidFill>
                </a:uFill>
                <a:latin typeface="Arial"/>
                <a:ea typeface="DejaVu Sans"/>
              </a:rPr>
              <a:t> . ] </a:t>
            </a:r>
            <a:r>
              <a:rPr lang="ru-RU" sz="3200" b="0" strike="noStrike" spc="-1" dirty="0" err="1">
                <a:solidFill>
                  <a:srgbClr val="000000"/>
                </a:solidFill>
                <a:uFill>
                  <a:solidFill>
                    <a:srgbClr val="FFFFFF"/>
                  </a:solidFill>
                </a:uFill>
                <a:latin typeface="Arial"/>
                <a:ea typeface="DejaVu Sans"/>
              </a:rPr>
              <a:t>view_name</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column_names</a:t>
            </a:r>
            <a:r>
              <a:rPr lang="ru-RU" sz="3200" b="0" strike="noStrike" spc="-1" dirty="0">
                <a:solidFill>
                  <a:srgbClr val="000000"/>
                </a:solidFill>
                <a:uFill>
                  <a:solidFill>
                    <a:srgbClr val="FFFFFF"/>
                  </a:solidFill>
                </a:uFill>
                <a:latin typeface="Arial"/>
                <a:ea typeface="DejaVu Sans"/>
              </a:rPr>
              <a:t>) AS SELECT ...;</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is</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equivalent</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to</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b="0" strike="noStrike" spc="-1" dirty="0">
                <a:solidFill>
                  <a:srgbClr val="000000"/>
                </a:solidFill>
                <a:uFill>
                  <a:solidFill>
                    <a:srgbClr val="FFFFFF"/>
                  </a:solidFill>
                </a:uFill>
                <a:latin typeface="Arial"/>
                <a:ea typeface="DejaVu Sans"/>
              </a:rPr>
              <a:t>    CREATE VIEW [ </a:t>
            </a:r>
            <a:r>
              <a:rPr lang="ru-RU" sz="3200" b="0" strike="noStrike" spc="-1" dirty="0" err="1">
                <a:solidFill>
                  <a:srgbClr val="000000"/>
                </a:solidFill>
                <a:uFill>
                  <a:solidFill>
                    <a:srgbClr val="FFFFFF"/>
                  </a:solidFill>
                </a:uFill>
                <a:latin typeface="Arial"/>
                <a:ea typeface="DejaVu Sans"/>
              </a:rPr>
              <a:t>schema</a:t>
            </a:r>
            <a:r>
              <a:rPr lang="ru-RU" sz="3200" b="0" strike="noStrike" spc="-1" dirty="0">
                <a:solidFill>
                  <a:srgbClr val="000000"/>
                </a:solidFill>
                <a:uFill>
                  <a:solidFill>
                    <a:srgbClr val="FFFFFF"/>
                  </a:solidFill>
                </a:uFill>
                <a:latin typeface="Arial"/>
                <a:ea typeface="DejaVu Sans"/>
              </a:rPr>
              <a:t> . ] </a:t>
            </a:r>
            <a:r>
              <a:rPr lang="ru-RU" sz="3200" b="0" strike="noStrike" spc="-1" dirty="0" err="1">
                <a:solidFill>
                  <a:srgbClr val="000000"/>
                </a:solidFill>
                <a:uFill>
                  <a:solidFill>
                    <a:srgbClr val="FFFFFF"/>
                  </a:solidFill>
                </a:uFill>
                <a:latin typeface="Arial"/>
                <a:ea typeface="DejaVu Sans"/>
              </a:rPr>
              <a:t>view_name</a:t>
            </a:r>
            <a:r>
              <a:rPr lang="ru-RU" sz="3200" b="0" strike="noStrike" spc="-1" dirty="0">
                <a:solidFill>
                  <a:srgbClr val="000000"/>
                </a:solidFill>
                <a:uFill>
                  <a:solidFill>
                    <a:srgbClr val="FFFFFF"/>
                  </a:solidFill>
                </a:uFill>
                <a:latin typeface="Arial"/>
                <a:ea typeface="DejaVu Sans"/>
              </a:rPr>
              <a:t> AS WITH RECURSIVE </a:t>
            </a:r>
            <a:r>
              <a:rPr lang="ru-RU" sz="3200" b="0" strike="noStrike" spc="-1" dirty="0" err="1">
                <a:solidFill>
                  <a:srgbClr val="000000"/>
                </a:solidFill>
                <a:uFill>
                  <a:solidFill>
                    <a:srgbClr val="FFFFFF"/>
                  </a:solidFill>
                </a:uFill>
                <a:latin typeface="Arial"/>
                <a:ea typeface="DejaVu Sans"/>
              </a:rPr>
              <a:t>view_name</a:t>
            </a:r>
            <a:r>
              <a:rPr lang="ru-RU" sz="3200" b="0" strike="noStrike" spc="-1" dirty="0">
                <a:solidFill>
                  <a:srgbClr val="000000"/>
                </a:solidFill>
                <a:uFill>
                  <a:solidFill>
                    <a:srgbClr val="FFFFFF"/>
                  </a:solidFill>
                </a:uFill>
                <a:latin typeface="Arial"/>
                <a:ea typeface="DejaVu Sans"/>
              </a:rPr>
              <a:t> (</a:t>
            </a:r>
            <a:r>
              <a:rPr lang="ru-RU" sz="3200" b="0" strike="noStrike" spc="-1" dirty="0" err="1">
                <a:solidFill>
                  <a:srgbClr val="000000"/>
                </a:solidFill>
                <a:uFill>
                  <a:solidFill>
                    <a:srgbClr val="FFFFFF"/>
                  </a:solidFill>
                </a:uFill>
                <a:latin typeface="Arial"/>
                <a:ea typeface="DejaVu Sans"/>
              </a:rPr>
              <a:t>column_names</a:t>
            </a:r>
            <a:r>
              <a:rPr lang="ru-RU" sz="3200" b="0" strike="noStrike" spc="-1" dirty="0">
                <a:solidFill>
                  <a:srgbClr val="000000"/>
                </a:solidFill>
                <a:uFill>
                  <a:solidFill>
                    <a:srgbClr val="FFFFFF"/>
                  </a:solidFill>
                </a:uFill>
                <a:latin typeface="Arial"/>
                <a:ea typeface="DejaVu Sans"/>
              </a:rPr>
              <a:t>) AS (SELECT ...) SELECT </a:t>
            </a:r>
            <a:r>
              <a:rPr lang="ru-RU" sz="3200" b="0" strike="noStrike" spc="-1" dirty="0" err="1">
                <a:solidFill>
                  <a:srgbClr val="000000"/>
                </a:solidFill>
                <a:uFill>
                  <a:solidFill>
                    <a:srgbClr val="FFFFFF"/>
                  </a:solidFill>
                </a:uFill>
                <a:latin typeface="Arial"/>
                <a:ea typeface="DejaVu Sans"/>
              </a:rPr>
              <a:t>column_names</a:t>
            </a:r>
            <a:r>
              <a:rPr lang="ru-RU" sz="3200" b="0" strike="noStrike" spc="-1" dirty="0">
                <a:solidFill>
                  <a:srgbClr val="000000"/>
                </a:solidFill>
                <a:uFill>
                  <a:solidFill>
                    <a:srgbClr val="FFFFFF"/>
                  </a:solidFill>
                </a:uFill>
                <a:latin typeface="Arial"/>
                <a:ea typeface="DejaVu Sans"/>
              </a:rPr>
              <a:t> FROM </a:t>
            </a:r>
            <a:r>
              <a:rPr lang="ru-RU" sz="3200" b="0" strike="noStrike" spc="-1" dirty="0" err="1">
                <a:solidFill>
                  <a:srgbClr val="000000"/>
                </a:solidFill>
                <a:uFill>
                  <a:solidFill>
                    <a:srgbClr val="FFFFFF"/>
                  </a:solidFill>
                </a:uFill>
                <a:latin typeface="Arial"/>
                <a:ea typeface="DejaVu Sans"/>
              </a:rPr>
              <a:t>view_name</a:t>
            </a:r>
            <a:r>
              <a:rPr lang="ru-RU" sz="3200" b="0" strike="noStrike" spc="-1" dirty="0">
                <a:solidFill>
                  <a:srgbClr val="000000"/>
                </a:solidFill>
                <a:uFill>
                  <a:solidFill>
                    <a:srgbClr val="FFFFFF"/>
                  </a:solidFill>
                </a:uFill>
                <a:latin typeface="Arial"/>
                <a:ea typeface="DejaVu Sans"/>
              </a:rPr>
              <a:t>;</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r>
              <a:rPr lang="ru-RU" sz="3200" spc="-1" dirty="0" smtClean="0">
                <a:solidFill>
                  <a:srgbClr val="000000"/>
                </a:solidFill>
                <a:uFill>
                  <a:solidFill>
                    <a:srgbClr val="FFFFFF"/>
                  </a:solidFill>
                </a:uFill>
                <a:latin typeface="Arial"/>
                <a:ea typeface="DejaVu Sans"/>
              </a:rPr>
              <a:t>Обязательно надо задавать список имен столбцов.</a:t>
            </a:r>
            <a:endParaRPr lang="ru-RU" sz="3200" b="0" strike="noStrike" spc="-1" dirty="0">
              <a:solidFill>
                <a:srgbClr val="000000"/>
              </a:solidFill>
              <a:uFill>
                <a:solidFill>
                  <a:srgbClr val="FFFFFF"/>
                </a:solidFill>
              </a:uFill>
              <a:latin typeface="Arial"/>
            </a:endParaRPr>
          </a:p>
          <a:p>
            <a:pPr marL="108000">
              <a:lnSpc>
                <a:spcPct val="100000"/>
              </a:lnSpc>
              <a:spcBef>
                <a:spcPts val="1417"/>
              </a:spcBef>
            </a:pPr>
            <a:endParaRPr lang="ru-RU"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TotalTime>
  <Words>1066</Words>
  <Application>Microsoft Office PowerPoint</Application>
  <PresentationFormat>Произвольный</PresentationFormat>
  <Paragraphs>125</Paragraphs>
  <Slides>18</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18</vt:i4>
      </vt:variant>
    </vt:vector>
  </HeadingPairs>
  <TitlesOfParts>
    <vt:vector size="20" baseType="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Rustem</dc:creator>
  <cp:lastModifiedBy>Rustem</cp:lastModifiedBy>
  <cp:revision>174</cp:revision>
  <dcterms:created xsi:type="dcterms:W3CDTF">2017-10-01T19:26:16Z</dcterms:created>
  <dcterms:modified xsi:type="dcterms:W3CDTF">2018-10-31T05:58:11Z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Произвольный</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