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70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73" r:id="rId17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B4924A-A4BE-43B2-A6D5-DC14AF56418F}">
          <p14:sldIdLst>
            <p14:sldId id="256"/>
            <p14:sldId id="257"/>
            <p14:sldId id="267"/>
            <p14:sldId id="258"/>
            <p14:sldId id="259"/>
            <p14:sldId id="268"/>
            <p14:sldId id="270"/>
            <p14:sldId id="260"/>
            <p14:sldId id="261"/>
            <p14:sldId id="271"/>
            <p14:sldId id="262"/>
            <p14:sldId id="263"/>
            <p14:sldId id="264"/>
            <p14:sldId id="265"/>
            <p14:sldId id="266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65FD01D-FD1B-4A3C-AC16-3EE2454FECA0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ru-RU" sz="4400" dirty="0" smtClean="0"/>
              <a:t>OFFSET</a:t>
            </a:r>
            <a:r>
              <a:rPr lang="en-US" sz="4400" dirty="0" smtClean="0"/>
              <a:t> </a:t>
            </a:r>
            <a:r>
              <a:rPr lang="ru-RU" sz="4400" dirty="0" smtClean="0"/>
              <a:t>и </a:t>
            </a:r>
            <a:r>
              <a:rPr lang="en-US" sz="4400" dirty="0" smtClean="0"/>
              <a:t>FETCH</a:t>
            </a:r>
            <a:endParaRPr lang="ru-RU" sz="4400" dirty="0"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помощью операторов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задать, сколько записей должно содержаться в результате запроса, и начиная с какого результата надо вернуть это количество.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OFFSET </a:t>
            </a:r>
            <a:r>
              <a:rPr lang="en-US" sz="3200" dirty="0" smtClean="0"/>
              <a:t>3 </a:t>
            </a:r>
            <a:r>
              <a:rPr lang="en-US" sz="3200" dirty="0"/>
              <a:t>ROWS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FETCH </a:t>
            </a:r>
            <a:r>
              <a:rPr lang="en-US" sz="3200" dirty="0"/>
              <a:t>NEXT </a:t>
            </a:r>
            <a:r>
              <a:rPr lang="en-US" sz="3200" dirty="0" smtClean="0"/>
              <a:t>4 ROWS </a:t>
            </a:r>
            <a:r>
              <a:rPr lang="en-US" sz="3200" dirty="0"/>
              <a:t>ONLY</a:t>
            </a:r>
            <a:r>
              <a:rPr lang="en-US" sz="3200" dirty="0" smtClean="0"/>
              <a:t>;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Вернёт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строки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начиная с 3 элемента запроса.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Бывает полезно для постраничного вывода результатов.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33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ORDER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Позволяет отсортировать результаты запроса по набору полей по возрастанию (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ASC,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умолчанию) или убыванию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(DESC)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name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</a:t>
            </a:r>
            <a:r>
              <a:rPr lang="en-US" sz="3200" dirty="0" smtClean="0"/>
              <a:t>distributors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ORDER </a:t>
            </a:r>
            <a:r>
              <a:rPr lang="en-US" sz="3200" dirty="0" smtClean="0"/>
              <a:t>BY code</a:t>
            </a:r>
            <a:r>
              <a:rPr lang="ru-RU" sz="3200" dirty="0" smtClean="0"/>
              <a:t>, </a:t>
            </a:r>
            <a:r>
              <a:rPr lang="en-US" sz="3200" dirty="0" smtClean="0"/>
              <a:t>name DESC;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 smtClean="0"/>
              <a:t>Здесь результат будет отсортирован по полю </a:t>
            </a:r>
            <a:r>
              <a:rPr lang="en-US" sz="3200" dirty="0" smtClean="0"/>
              <a:t>code</a:t>
            </a:r>
            <a:r>
              <a:rPr lang="ru-RU" sz="3200" dirty="0" smtClean="0"/>
              <a:t> по возрастанию, </a:t>
            </a:r>
            <a:r>
              <a:rPr lang="ru-RU" sz="3200" dirty="0" smtClean="0"/>
              <a:t>а </a:t>
            </a:r>
            <a:r>
              <a:rPr lang="ru-RU" sz="3200" dirty="0" smtClean="0"/>
              <a:t>по полю </a:t>
            </a:r>
            <a:r>
              <a:rPr lang="en-US" sz="3200" dirty="0" smtClean="0"/>
              <a:t>name </a:t>
            </a:r>
            <a:r>
              <a:rPr lang="ru-RU" sz="3200" dirty="0" smtClean="0"/>
              <a:t>по убыванию.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GROUP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необходимо результаты запроса сгруппировать по какому-либо полю или набору полей, то это делается с помощью оператора </a:t>
            </a:r>
            <a:r>
              <a:rPr lang="ru-RU" sz="3200" dirty="0" smtClean="0"/>
              <a:t>GROUP BY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</a:t>
            </a:r>
            <a:r>
              <a:rPr lang="ru-RU" sz="3200" dirty="0" smtClean="0"/>
              <a:t> </a:t>
            </a:r>
            <a:r>
              <a:rPr lang="en-US" sz="3200" dirty="0" smtClean="0"/>
              <a:t>FROM films GROUP BY kind</a:t>
            </a:r>
            <a:r>
              <a:rPr lang="ru-RU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данном случае это будет эквивалентно запросу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DISTINCT kind</a:t>
            </a:r>
            <a:r>
              <a:rPr lang="ru-RU" sz="3200" dirty="0" smtClean="0"/>
              <a:t> </a:t>
            </a:r>
            <a:r>
              <a:rPr lang="en-US" sz="3200" dirty="0" smtClean="0"/>
              <a:t>FROM films GROUP BY kind</a:t>
            </a:r>
            <a:r>
              <a:rPr lang="ru-RU" sz="3200" dirty="0" smtClean="0"/>
              <a:t>;</a:t>
            </a:r>
            <a:endParaRPr lang="ru-RU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Агрегирующие функции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Однако,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BY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даёт возможность использования агрегирующих функций: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kind,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AS total FROM films GROUP BY kind</a:t>
            </a:r>
            <a:r>
              <a:rPr lang="ru-RU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Данный запрос сгруппирует фильмы по полю </a:t>
            </a:r>
            <a:r>
              <a:rPr lang="en-US" sz="3200" dirty="0" smtClean="0"/>
              <a:t>kind</a:t>
            </a:r>
            <a:r>
              <a:rPr lang="ru-RU" sz="3200" dirty="0" smtClean="0"/>
              <a:t> и</a:t>
            </a:r>
            <a:r>
              <a:rPr lang="en-US" sz="3200" dirty="0" smtClean="0"/>
              <a:t> </a:t>
            </a:r>
            <a:r>
              <a:rPr lang="ru-RU" sz="3200" dirty="0" smtClean="0"/>
              <a:t>для каждого группированного значения вычислит сумму </a:t>
            </a:r>
            <a:r>
              <a:rPr lang="en-US" sz="3200" dirty="0" smtClean="0"/>
              <a:t>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Агрегирующие функции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Существует много типов агрегирующих функций, но основные: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97623"/>
              </p:ext>
            </p:extLst>
          </p:nvPr>
        </p:nvGraphicFramePr>
        <p:xfrm>
          <a:off x="647824" y="2915741"/>
          <a:ext cx="86409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Минимум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Максимум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элементов в группе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COUNT(expr)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элементов в группе, для которых </a:t>
                      </a:r>
                      <a:r>
                        <a:rPr lang="en-US" dirty="0" smtClean="0"/>
                        <a:t>expr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 равно </a:t>
                      </a:r>
                      <a:r>
                        <a:rPr lang="en-US" baseline="0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HAVING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результаты группированных данных, нужно отфильтровать, то используется оператор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kind,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AS total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films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GROUP BY kind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HAVING </a:t>
            </a:r>
            <a:r>
              <a:rPr lang="en-US" sz="3200" dirty="0" err="1" smtClean="0"/>
              <a:t>len</a:t>
            </a:r>
            <a:r>
              <a:rPr lang="en-US" sz="3200" dirty="0" smtClean="0"/>
              <a:t> </a:t>
            </a:r>
            <a:r>
              <a:rPr lang="en-US" sz="3200" dirty="0" smtClean="0"/>
              <a:t>&lt; </a:t>
            </a:r>
            <a:r>
              <a:rPr lang="en-US" sz="3200" dirty="0" smtClean="0"/>
              <a:t>150;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HAVING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SELECT kind, sum(</a:t>
            </a:r>
            <a:r>
              <a:rPr lang="en-US" sz="3200" dirty="0" err="1"/>
              <a:t>len</a:t>
            </a:r>
            <a:r>
              <a:rPr lang="en-US" sz="3200" dirty="0"/>
              <a:t>) AS total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FROM films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WHERE YEAR(date) &gt; 1999</a:t>
            </a:r>
            <a:endParaRPr lang="en-US" sz="32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GROUP BY kind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HAVING </a:t>
            </a:r>
            <a:r>
              <a:rPr lang="en-US" sz="3200" dirty="0" err="1"/>
              <a:t>len</a:t>
            </a:r>
            <a:r>
              <a:rPr lang="en-US" sz="3200" dirty="0"/>
              <a:t> &lt; 150</a:t>
            </a:r>
            <a:r>
              <a:rPr lang="en-US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Вначале проверяется условие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WHERE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потом результат группируется и после этого выполняется условие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HAVING.</a:t>
            </a: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4305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Простейший вариант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Самый простой вариант: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11*12;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Чуть сложнее: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3200" dirty="0" smtClean="0"/>
              <a:t>[ * | expression [ [ AS ] </a:t>
            </a:r>
            <a:r>
              <a:rPr lang="en-US" sz="3200" dirty="0" err="1" smtClean="0"/>
              <a:t>output_name</a:t>
            </a:r>
            <a:r>
              <a:rPr lang="en-US" sz="3200" dirty="0" smtClean="0"/>
              <a:t> ] [, ...] ]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</a:t>
            </a:r>
            <a:r>
              <a:rPr lang="en-US" sz="3200" dirty="0" err="1" smtClean="0"/>
              <a:t>from_item</a:t>
            </a:r>
            <a:r>
              <a:rPr lang="en-US" sz="3200" dirty="0" smtClean="0"/>
              <a:t> [, ...]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использовать </a:t>
            </a:r>
            <a:r>
              <a:rPr lang="en-US" sz="3200" dirty="0" smtClean="0"/>
              <a:t>*</a:t>
            </a:r>
            <a:r>
              <a:rPr lang="ru-RU" sz="3200" dirty="0" smtClean="0"/>
              <a:t>, то будут возвращены все поля из таблиц, которые указаны во </a:t>
            </a:r>
            <a:r>
              <a:rPr lang="en-US" sz="3200" dirty="0" smtClean="0"/>
              <a:t>FROM.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5816" y="1795851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создать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alias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воспользоваться ключевым словом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AS.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Его так же можно опустить, записав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через пробел.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col_al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table AS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5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lang="en-US" sz="3200" dirty="0" smtClean="0"/>
              <a:t>condition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(…)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 IN (val1, val2, …)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 BETWEEN val1 AND val2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Операторы условия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4355900"/>
            <a:ext cx="9071640" cy="1797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80104" y="1539698"/>
          <a:ext cx="6720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&lt;&gt; or 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equal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Операторы условия</a:t>
            </a:r>
            <a:endParaRPr lang="ru-RU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00760"/>
              </p:ext>
            </p:extLst>
          </p:nvPr>
        </p:nvGraphicFramePr>
        <p:xfrm>
          <a:off x="935856" y="1798702"/>
          <a:ext cx="8424936" cy="478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Predicate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23775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BETWEEN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between</a:t>
                      </a:r>
                    </a:p>
                  </a:txBody>
                  <a:tcPr anchor="ctr"/>
                </a:tc>
              </a:tr>
              <a:tr h="256991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NOT BETWEEN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between</a:t>
                      </a:r>
                    </a:p>
                  </a:txBody>
                  <a:tcPr anchor="ctr"/>
                </a:tc>
              </a:tr>
              <a:tr h="174183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BETWEEN SYMMETRIC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between, after sorting the comparison values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NOT BETWEEN SYMMETRIC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not between, after sorting the comparison values</a:t>
                      </a:r>
                    </a:p>
                  </a:txBody>
                  <a:tcPr anchor="ctr"/>
                </a:tc>
              </a:tr>
              <a:tr h="152583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IS DISTINCT FROM </a:t>
                      </a:r>
                      <a:r>
                        <a:rPr lang="en-US" sz="1200" i="1" dirty="0">
                          <a:effectLst/>
                        </a:rPr>
                        <a:t>b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equal, treating null like an ordinary value</a:t>
                      </a:r>
                    </a:p>
                  </a:txBody>
                  <a:tcPr anchor="ctr"/>
                </a:tc>
              </a:tr>
              <a:tr h="141783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a</a:t>
                      </a:r>
                      <a:r>
                        <a:rPr lang="en-US" sz="1200">
                          <a:effectLst/>
                        </a:rPr>
                        <a:t> IS NOT DISTINCT FROM </a:t>
                      </a:r>
                      <a:r>
                        <a:rPr lang="en-US" sz="1200" i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equal, treating null like an ordinary value</a:t>
                      </a:r>
                    </a:p>
                  </a:txBody>
                  <a:tcPr anchor="ctr"/>
                </a:tc>
              </a:tr>
              <a:tr h="130983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IS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null</a:t>
                      </a:r>
                    </a:p>
                  </a:txBody>
                  <a:tcPr anchor="ctr"/>
                </a:tc>
              </a:tr>
              <a:tr h="264199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expression</a:t>
                      </a:r>
                      <a:r>
                        <a:rPr lang="en-US" sz="1200" dirty="0">
                          <a:effectLst/>
                        </a:rPr>
                        <a:t> IS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not null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ISNULL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null (nonstandard syntax)</a:t>
                      </a:r>
                    </a:p>
                  </a:txBody>
                  <a:tcPr anchor="ctr"/>
                </a:tc>
              </a:tr>
              <a:tr h="2425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NOTNULL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not null (nonstandard syntax)</a:t>
                      </a:r>
                    </a:p>
                  </a:txBody>
                  <a:tcPr anchor="ctr"/>
                </a:tc>
              </a:tr>
              <a:tr h="303807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</a:t>
                      </a:r>
                    </a:p>
                  </a:txBody>
                  <a:tcPr anchor="ctr"/>
                </a:tc>
              </a:tr>
              <a:tr h="148991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false or unknown</a:t>
                      </a:r>
                    </a:p>
                  </a:txBody>
                  <a:tcPr anchor="ctr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false</a:t>
                      </a:r>
                    </a:p>
                  </a:txBody>
                  <a:tcPr anchor="ctr"/>
                </a:tc>
              </a:tr>
              <a:tr h="1993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 or unknown</a:t>
                      </a:r>
                    </a:p>
                  </a:txBody>
                  <a:tcPr anchor="ctr"/>
                </a:tc>
              </a:tr>
              <a:tr h="198040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unknown</a:t>
                      </a:r>
                    </a:p>
                  </a:txBody>
                  <a:tcPr anchor="ctr"/>
                </a:tc>
              </a:tr>
              <a:tr h="211752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 or false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 smtClean="0"/>
              <a:t>Несколько таблиц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Оператор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может использовать несколько таблиц: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tbl1, tbl2;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никак их не связать, то будут возвращены все возможные пары объектов из двух таблиц(декартово произведение). Для ограничения можно добавить условие: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* FROM tbl1,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tbl2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WHERE tbl1.id = tbl2.fk_tbl1_id;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02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DISTINCT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в результате выполнения запроса не было повторов, нужно воспользоваться ключевым словом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DISTINCT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DISTINCT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table AS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ru-RU" sz="4400" dirty="0" smtClean="0"/>
              <a:t>OFFSET</a:t>
            </a:r>
            <a:r>
              <a:rPr lang="en-US" sz="4400" dirty="0" smtClean="0"/>
              <a:t> </a:t>
            </a:r>
            <a:r>
              <a:rPr lang="ru-RU" sz="4400" dirty="0" smtClean="0"/>
              <a:t>и </a:t>
            </a:r>
            <a:r>
              <a:rPr lang="en-US" sz="4400" dirty="0" smtClean="0"/>
              <a:t>FETCH</a:t>
            </a:r>
            <a:endParaRPr lang="ru-RU" sz="4400" dirty="0"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помощью операторов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задать, сколько записей должно содержаться в результате запроса, и начиная с какого результата надо вернуть это количество.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 3 OFFSET 3;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Вернёт три строки начиная с 3 элемента запроса.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Бывает полезно для постраничного вывода результатов.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659</Words>
  <Application>Microsoft Office PowerPoint</Application>
  <PresentationFormat>Произвольный</PresentationFormat>
  <Paragraphs>135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Rustem</dc:creator>
  <cp:lastModifiedBy>Rustem</cp:lastModifiedBy>
  <cp:revision>73</cp:revision>
  <dcterms:created xsi:type="dcterms:W3CDTF">2017-10-01T19:26:16Z</dcterms:created>
  <dcterms:modified xsi:type="dcterms:W3CDTF">2018-10-16T23:27:21Z</dcterms:modified>
  <dc:language>ru-RU</dc:language>
</cp:coreProperties>
</file>