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60" r:id="rId4"/>
    <p:sldId id="261" r:id="rId5"/>
    <p:sldId id="258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49DA4B-E551-4E3E-BB60-DDEF98941951}" type="datetimeFigureOut">
              <a:rPr lang="ru-RU" smtClean="0"/>
              <a:t>22.06.2021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04242A-8EB2-4B7F-8014-5C7887DFA1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77858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04242A-8EB2-4B7F-8014-5C7887DFA101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90481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ru-RU" baseline="0" dirty="0" smtClean="0"/>
              <a:t>При </a:t>
            </a:r>
            <a:r>
              <a:rPr lang="ru-RU" baseline="0" dirty="0" smtClean="0"/>
              <a:t>нажатии мыши </a:t>
            </a:r>
            <a:r>
              <a:rPr lang="ru-RU" baseline="0" dirty="0" smtClean="0"/>
              <a:t>на иконку «Лупа» открывается </a:t>
            </a:r>
            <a:r>
              <a:rPr lang="ru-RU" baseline="0" dirty="0" smtClean="0"/>
              <a:t>всплывающее окошко для обработки/редактирования запроса (см. </a:t>
            </a:r>
            <a:r>
              <a:rPr lang="ru-RU" baseline="0" dirty="0" smtClean="0"/>
              <a:t>слайд №3)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ru-RU" baseline="0" dirty="0" smtClean="0"/>
              <a:t>При нажатии мыши на иконку «Плюс» открывается всплывающее окошко для обработки/редактирования запроса (см. слайд №4)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04242A-8EB2-4B7F-8014-5C7887DFA101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95871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Поле</a:t>
            </a:r>
            <a:r>
              <a:rPr lang="ru-RU" baseline="0" dirty="0" smtClean="0"/>
              <a:t> «Комментарии» должен быть </a:t>
            </a:r>
            <a:r>
              <a:rPr lang="ru-RU" baseline="0" dirty="0" err="1" smtClean="0"/>
              <a:t>кликабельным</a:t>
            </a:r>
            <a:r>
              <a:rPr lang="ru-RU" baseline="0" dirty="0" smtClean="0"/>
              <a:t> и при наведении указателя должен выделяться. При нажатии мыши открывается всплывающее окошко для обработки/редактирования запроса (см. следующий слайд)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04242A-8EB2-4B7F-8014-5C7887DFA101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55895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ru-RU" dirty="0" smtClean="0"/>
              <a:t>Поле</a:t>
            </a:r>
            <a:r>
              <a:rPr lang="ru-RU" baseline="0" dirty="0" smtClean="0"/>
              <a:t> </a:t>
            </a:r>
            <a:r>
              <a:rPr lang="ru-RU" baseline="0" dirty="0" smtClean="0"/>
              <a:t>«Комментарии» должен быть </a:t>
            </a:r>
            <a:r>
              <a:rPr lang="ru-RU" baseline="0" dirty="0" err="1" smtClean="0"/>
              <a:t>кликабельным</a:t>
            </a:r>
            <a:r>
              <a:rPr lang="ru-RU" baseline="0" dirty="0" smtClean="0"/>
              <a:t> и при наведении указателя должен выделяться. При нажатии мыши открывается всплывающее окошко для обработки/редактирования запроса (см. следующий слайд</a:t>
            </a:r>
            <a:r>
              <a:rPr lang="ru-RU" baseline="0" dirty="0" smtClean="0"/>
              <a:t>)</a:t>
            </a:r>
          </a:p>
          <a:p>
            <a:pPr marL="228600" indent="-228600">
              <a:buAutoNum type="arabicPeriod"/>
            </a:pPr>
            <a:r>
              <a:rPr lang="ru-RU" baseline="0" dirty="0" smtClean="0"/>
              <a:t>При нажатии «Плюс» открывается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04242A-8EB2-4B7F-8014-5C7887DFA101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4476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46403-1D95-47FB-B533-976C42FE6368}" type="datetimeFigureOut">
              <a:rPr lang="ru-RU" smtClean="0"/>
              <a:t>22.06.2021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A8536-97E1-49EE-A388-49F34FAB7E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9146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46403-1D95-47FB-B533-976C42FE6368}" type="datetimeFigureOut">
              <a:rPr lang="ru-RU" smtClean="0"/>
              <a:t>22.06.2021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A8536-97E1-49EE-A388-49F34FAB7E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4124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46403-1D95-47FB-B533-976C42FE6368}" type="datetimeFigureOut">
              <a:rPr lang="ru-RU" smtClean="0"/>
              <a:t>22.06.2021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A8536-97E1-49EE-A388-49F34FAB7E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7469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46403-1D95-47FB-B533-976C42FE6368}" type="datetimeFigureOut">
              <a:rPr lang="ru-RU" smtClean="0"/>
              <a:t>22.06.2021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A8536-97E1-49EE-A388-49F34FAB7E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3415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46403-1D95-47FB-B533-976C42FE6368}" type="datetimeFigureOut">
              <a:rPr lang="ru-RU" smtClean="0"/>
              <a:t>22.06.2021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A8536-97E1-49EE-A388-49F34FAB7E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5248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46403-1D95-47FB-B533-976C42FE6368}" type="datetimeFigureOut">
              <a:rPr lang="ru-RU" smtClean="0"/>
              <a:t>22.06.2021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A8536-97E1-49EE-A388-49F34FAB7E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2193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46403-1D95-47FB-B533-976C42FE6368}" type="datetimeFigureOut">
              <a:rPr lang="ru-RU" smtClean="0"/>
              <a:t>22.06.2021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A8536-97E1-49EE-A388-49F34FAB7E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9989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46403-1D95-47FB-B533-976C42FE6368}" type="datetimeFigureOut">
              <a:rPr lang="ru-RU" smtClean="0"/>
              <a:t>22.06.2021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A8536-97E1-49EE-A388-49F34FAB7E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2665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46403-1D95-47FB-B533-976C42FE6368}" type="datetimeFigureOut">
              <a:rPr lang="ru-RU" smtClean="0"/>
              <a:t>22.06.2021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A8536-97E1-49EE-A388-49F34FAB7E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9479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46403-1D95-47FB-B533-976C42FE6368}" type="datetimeFigureOut">
              <a:rPr lang="ru-RU" smtClean="0"/>
              <a:t>22.06.2021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A8536-97E1-49EE-A388-49F34FAB7E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6512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46403-1D95-47FB-B533-976C42FE6368}" type="datetimeFigureOut">
              <a:rPr lang="ru-RU" smtClean="0"/>
              <a:t>22.06.2021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A8536-97E1-49EE-A388-49F34FAB7E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4925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F46403-1D95-47FB-B533-976C42FE6368}" type="datetimeFigureOut">
              <a:rPr lang="ru-RU" smtClean="0"/>
              <a:t>22.06.2021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7A8536-97E1-49EE-A388-49F34FAB7E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8161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Группа 7"/>
          <p:cNvGrpSpPr/>
          <p:nvPr/>
        </p:nvGrpSpPr>
        <p:grpSpPr>
          <a:xfrm>
            <a:off x="210310" y="1444752"/>
            <a:ext cx="1828800" cy="594360"/>
            <a:chOff x="1024126" y="2820000"/>
            <a:chExt cx="1828800" cy="612648"/>
          </a:xfrm>
          <a:solidFill>
            <a:schemeClr val="accent4"/>
          </a:solidFill>
        </p:grpSpPr>
        <p:sp>
          <p:nvSpPr>
            <p:cNvPr id="5" name="Прямоугольник с двумя скругленными соседними углами 4"/>
            <p:cNvSpPr/>
            <p:nvPr/>
          </p:nvSpPr>
          <p:spPr>
            <a:xfrm>
              <a:off x="1024126" y="2820000"/>
              <a:ext cx="1828800" cy="612648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088136" y="2997155"/>
              <a:ext cx="1682496" cy="248177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600" b="1" dirty="0" smtClean="0">
                  <a:solidFill>
                    <a:schemeClr val="bg1"/>
                  </a:solidFill>
                </a:rPr>
                <a:t>Запрос</a:t>
              </a:r>
            </a:p>
          </p:txBody>
        </p:sp>
      </p:grpSp>
      <p:grpSp>
        <p:nvGrpSpPr>
          <p:cNvPr id="9" name="Группа 8"/>
          <p:cNvGrpSpPr/>
          <p:nvPr/>
        </p:nvGrpSpPr>
        <p:grpSpPr>
          <a:xfrm>
            <a:off x="2209798" y="1444753"/>
            <a:ext cx="1828800" cy="584501"/>
            <a:chOff x="1024126" y="2820000"/>
            <a:chExt cx="1828800" cy="612648"/>
          </a:xfrm>
          <a:solidFill>
            <a:schemeClr val="bg2">
              <a:lumMod val="75000"/>
            </a:schemeClr>
          </a:solidFill>
        </p:grpSpPr>
        <p:sp>
          <p:nvSpPr>
            <p:cNvPr id="10" name="Прямоугольник с двумя скругленными соседними углами 9"/>
            <p:cNvSpPr/>
            <p:nvPr/>
          </p:nvSpPr>
          <p:spPr>
            <a:xfrm>
              <a:off x="1024126" y="2820000"/>
              <a:ext cx="1828800" cy="612648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132329" y="2896528"/>
              <a:ext cx="1612394" cy="43590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600" b="1" dirty="0" smtClean="0">
                  <a:solidFill>
                    <a:schemeClr val="bg1"/>
                  </a:solidFill>
                </a:rPr>
                <a:t>Коммерческое предложение</a:t>
              </a:r>
            </a:p>
          </p:txBody>
        </p:sp>
      </p:grpSp>
      <p:grpSp>
        <p:nvGrpSpPr>
          <p:cNvPr id="12" name="Группа 11"/>
          <p:cNvGrpSpPr/>
          <p:nvPr/>
        </p:nvGrpSpPr>
        <p:grpSpPr>
          <a:xfrm>
            <a:off x="4209286" y="1449681"/>
            <a:ext cx="1828800" cy="584501"/>
            <a:chOff x="1024126" y="2820000"/>
            <a:chExt cx="1828800" cy="612648"/>
          </a:xfrm>
          <a:solidFill>
            <a:schemeClr val="bg2">
              <a:lumMod val="75000"/>
            </a:schemeClr>
          </a:solidFill>
        </p:grpSpPr>
        <p:sp>
          <p:nvSpPr>
            <p:cNvPr id="13" name="Прямоугольник с двумя скругленными соседними углами 12"/>
            <p:cNvSpPr/>
            <p:nvPr/>
          </p:nvSpPr>
          <p:spPr>
            <a:xfrm>
              <a:off x="1024126" y="2820000"/>
              <a:ext cx="1828800" cy="612648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132329" y="2900390"/>
              <a:ext cx="1612394" cy="43590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600" b="1" dirty="0" smtClean="0">
                  <a:solidFill>
                    <a:schemeClr val="bg1"/>
                  </a:solidFill>
                </a:rPr>
                <a:t>Заключение договора</a:t>
              </a:r>
            </a:p>
          </p:txBody>
        </p:sp>
      </p:grpSp>
      <p:grpSp>
        <p:nvGrpSpPr>
          <p:cNvPr id="15" name="Группа 14"/>
          <p:cNvGrpSpPr/>
          <p:nvPr/>
        </p:nvGrpSpPr>
        <p:grpSpPr>
          <a:xfrm>
            <a:off x="6208774" y="1454611"/>
            <a:ext cx="1828800" cy="584501"/>
            <a:chOff x="1024126" y="2820000"/>
            <a:chExt cx="1828800" cy="612648"/>
          </a:xfrm>
          <a:solidFill>
            <a:schemeClr val="bg2">
              <a:lumMod val="75000"/>
            </a:schemeClr>
          </a:solidFill>
        </p:grpSpPr>
        <p:sp>
          <p:nvSpPr>
            <p:cNvPr id="16" name="Прямоугольник с двумя скругленными соседними углами 15"/>
            <p:cNvSpPr/>
            <p:nvPr/>
          </p:nvSpPr>
          <p:spPr>
            <a:xfrm>
              <a:off x="1024126" y="2820000"/>
              <a:ext cx="1828800" cy="612648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132329" y="2905363"/>
              <a:ext cx="1612394" cy="43590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600" b="1" dirty="0" smtClean="0">
                  <a:solidFill>
                    <a:schemeClr val="bg1"/>
                  </a:solidFill>
                </a:rPr>
                <a:t>Договор подписан</a:t>
              </a:r>
            </a:p>
          </p:txBody>
        </p:sp>
      </p:grpSp>
      <p:grpSp>
        <p:nvGrpSpPr>
          <p:cNvPr id="18" name="Группа 17"/>
          <p:cNvGrpSpPr/>
          <p:nvPr/>
        </p:nvGrpSpPr>
        <p:grpSpPr>
          <a:xfrm>
            <a:off x="8208262" y="1454611"/>
            <a:ext cx="1828800" cy="584501"/>
            <a:chOff x="1024126" y="2820000"/>
            <a:chExt cx="1828800" cy="612648"/>
          </a:xfrm>
          <a:solidFill>
            <a:schemeClr val="bg2">
              <a:lumMod val="75000"/>
            </a:schemeClr>
          </a:solidFill>
        </p:grpSpPr>
        <p:sp>
          <p:nvSpPr>
            <p:cNvPr id="19" name="Прямоугольник с двумя скругленными соседними углами 18"/>
            <p:cNvSpPr/>
            <p:nvPr/>
          </p:nvSpPr>
          <p:spPr>
            <a:xfrm>
              <a:off x="1024126" y="2820000"/>
              <a:ext cx="1828800" cy="612648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132329" y="2970020"/>
              <a:ext cx="1612394" cy="252363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600" b="1" dirty="0" smtClean="0">
                  <a:solidFill>
                    <a:schemeClr val="bg1"/>
                  </a:solidFill>
                </a:rPr>
                <a:t>Доставка</a:t>
              </a:r>
            </a:p>
          </p:txBody>
        </p:sp>
      </p:grpSp>
      <p:grpSp>
        <p:nvGrpSpPr>
          <p:cNvPr id="21" name="Группа 20"/>
          <p:cNvGrpSpPr/>
          <p:nvPr/>
        </p:nvGrpSpPr>
        <p:grpSpPr>
          <a:xfrm>
            <a:off x="10207750" y="1449681"/>
            <a:ext cx="1828800" cy="584501"/>
            <a:chOff x="1024126" y="2820000"/>
            <a:chExt cx="1828800" cy="612648"/>
          </a:xfrm>
          <a:solidFill>
            <a:schemeClr val="bg2">
              <a:lumMod val="75000"/>
            </a:schemeClr>
          </a:solidFill>
        </p:grpSpPr>
        <p:sp>
          <p:nvSpPr>
            <p:cNvPr id="22" name="Прямоугольник с двумя скругленными соседними углами 21"/>
            <p:cNvSpPr/>
            <p:nvPr/>
          </p:nvSpPr>
          <p:spPr>
            <a:xfrm>
              <a:off x="1024126" y="2820000"/>
              <a:ext cx="1828800" cy="612648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132329" y="2975187"/>
              <a:ext cx="1612394" cy="252363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600" b="1" dirty="0" smtClean="0">
                  <a:solidFill>
                    <a:schemeClr val="bg1"/>
                  </a:solidFill>
                </a:rPr>
                <a:t>Оплата</a:t>
              </a: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588262" y="166070"/>
            <a:ext cx="108996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Просмотр запроса</a:t>
            </a:r>
          </a:p>
        </p:txBody>
      </p:sp>
      <p:graphicFrame>
        <p:nvGraphicFramePr>
          <p:cNvPr id="28" name="Таблица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1525948"/>
              </p:ext>
            </p:extLst>
          </p:nvPr>
        </p:nvGraphicFramePr>
        <p:xfrm>
          <a:off x="210310" y="719666"/>
          <a:ext cx="22128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2850"/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800" dirty="0" smtClean="0">
                          <a:solidFill>
                            <a:schemeClr val="tx1"/>
                          </a:solidFill>
                        </a:rPr>
                        <a:t>Просмотр</a:t>
                      </a:r>
                      <a:r>
                        <a:rPr lang="ru-RU" sz="1800" baseline="0" dirty="0" smtClean="0">
                          <a:solidFill>
                            <a:schemeClr val="tx1"/>
                          </a:solidFill>
                        </a:rPr>
                        <a:t> запроса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9" name="Таблица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6709177"/>
              </p:ext>
            </p:extLst>
          </p:nvPr>
        </p:nvGraphicFramePr>
        <p:xfrm>
          <a:off x="2427729" y="720513"/>
          <a:ext cx="9608822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4411"/>
                <a:gridCol w="4804411"/>
              </a:tblGrid>
              <a:tr h="370840">
                <a:tc>
                  <a:txBody>
                    <a:bodyPr/>
                    <a:lstStyle/>
                    <a:p>
                      <a:pPr algn="r"/>
                      <a:endParaRPr lang="ru-RU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ru-RU" sz="1200" b="0" baseline="0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ru-RU" sz="1200" b="0" dirty="0" smtClean="0">
                          <a:solidFill>
                            <a:schemeClr val="tx1"/>
                          </a:solidFill>
                        </a:rPr>
                        <a:t>Просмотр</a:t>
                      </a:r>
                      <a:r>
                        <a:rPr lang="ru-RU" sz="1200" b="0" baseline="0" dirty="0" smtClean="0">
                          <a:solidFill>
                            <a:schemeClr val="tx1"/>
                          </a:solidFill>
                        </a:rPr>
                        <a:t> запроса</a:t>
                      </a:r>
                      <a:endParaRPr lang="ru-RU" sz="12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r"/>
                      <a:endParaRPr lang="ru-RU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30" name="Рисунок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291" y="794385"/>
            <a:ext cx="175234" cy="151996"/>
          </a:xfrm>
          <a:prstGeom prst="rect">
            <a:avLst/>
          </a:prstGeom>
        </p:spPr>
      </p:pic>
      <p:sp>
        <p:nvSpPr>
          <p:cNvPr id="31" name="Прямоугольник с двумя скругленными соседними углами 30"/>
          <p:cNvSpPr/>
          <p:nvPr/>
        </p:nvSpPr>
        <p:spPr>
          <a:xfrm rot="10800000">
            <a:off x="210310" y="2267712"/>
            <a:ext cx="11826240" cy="56692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2" name="Прямоугольник 31"/>
          <p:cNvSpPr/>
          <p:nvPr/>
        </p:nvSpPr>
        <p:spPr>
          <a:xfrm>
            <a:off x="210310" y="2039112"/>
            <a:ext cx="1828800" cy="2285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33" name="Группа 32"/>
          <p:cNvGrpSpPr/>
          <p:nvPr/>
        </p:nvGrpSpPr>
        <p:grpSpPr>
          <a:xfrm>
            <a:off x="210310" y="3234466"/>
            <a:ext cx="1828800" cy="594360"/>
            <a:chOff x="1024126" y="2820000"/>
            <a:chExt cx="1828800" cy="612648"/>
          </a:xfrm>
          <a:solidFill>
            <a:schemeClr val="bg2">
              <a:lumMod val="75000"/>
            </a:schemeClr>
          </a:solidFill>
        </p:grpSpPr>
        <p:sp>
          <p:nvSpPr>
            <p:cNvPr id="34" name="Прямоугольник с двумя скругленными соседними углами 33"/>
            <p:cNvSpPr/>
            <p:nvPr/>
          </p:nvSpPr>
          <p:spPr>
            <a:xfrm>
              <a:off x="1024126" y="2820000"/>
              <a:ext cx="1828800" cy="612648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088136" y="2997155"/>
              <a:ext cx="1682496" cy="248177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600" b="1" dirty="0" smtClean="0">
                  <a:solidFill>
                    <a:schemeClr val="bg1"/>
                  </a:solidFill>
                </a:rPr>
                <a:t>Запрос</a:t>
              </a:r>
            </a:p>
          </p:txBody>
        </p:sp>
      </p:grpSp>
      <p:grpSp>
        <p:nvGrpSpPr>
          <p:cNvPr id="36" name="Группа 35"/>
          <p:cNvGrpSpPr/>
          <p:nvPr/>
        </p:nvGrpSpPr>
        <p:grpSpPr>
          <a:xfrm>
            <a:off x="2209798" y="3234467"/>
            <a:ext cx="1828800" cy="584501"/>
            <a:chOff x="1024126" y="2820000"/>
            <a:chExt cx="1828800" cy="612648"/>
          </a:xfrm>
          <a:solidFill>
            <a:schemeClr val="accent4"/>
          </a:solidFill>
        </p:grpSpPr>
        <p:sp>
          <p:nvSpPr>
            <p:cNvPr id="37" name="Прямоугольник с двумя скругленными соседними углами 36"/>
            <p:cNvSpPr/>
            <p:nvPr/>
          </p:nvSpPr>
          <p:spPr>
            <a:xfrm>
              <a:off x="1024126" y="2820000"/>
              <a:ext cx="1828800" cy="612648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132329" y="2896528"/>
              <a:ext cx="1612394" cy="43590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600" b="1" dirty="0" smtClean="0">
                  <a:solidFill>
                    <a:schemeClr val="bg1"/>
                  </a:solidFill>
                </a:rPr>
                <a:t>Коммерческое предложение</a:t>
              </a:r>
            </a:p>
          </p:txBody>
        </p:sp>
      </p:grpSp>
      <p:grpSp>
        <p:nvGrpSpPr>
          <p:cNvPr id="39" name="Группа 38"/>
          <p:cNvGrpSpPr/>
          <p:nvPr/>
        </p:nvGrpSpPr>
        <p:grpSpPr>
          <a:xfrm>
            <a:off x="4209286" y="3239395"/>
            <a:ext cx="1828800" cy="584501"/>
            <a:chOff x="1024126" y="2820000"/>
            <a:chExt cx="1828800" cy="612648"/>
          </a:xfrm>
          <a:solidFill>
            <a:schemeClr val="bg2">
              <a:lumMod val="75000"/>
            </a:schemeClr>
          </a:solidFill>
        </p:grpSpPr>
        <p:sp>
          <p:nvSpPr>
            <p:cNvPr id="40" name="Прямоугольник с двумя скругленными соседними углами 39"/>
            <p:cNvSpPr/>
            <p:nvPr/>
          </p:nvSpPr>
          <p:spPr>
            <a:xfrm>
              <a:off x="1024126" y="2820000"/>
              <a:ext cx="1828800" cy="612648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132329" y="2900390"/>
              <a:ext cx="1612394" cy="43590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600" b="1" dirty="0" smtClean="0">
                  <a:solidFill>
                    <a:schemeClr val="bg1"/>
                  </a:solidFill>
                </a:rPr>
                <a:t>Заключение договора</a:t>
              </a:r>
            </a:p>
          </p:txBody>
        </p:sp>
      </p:grpSp>
      <p:grpSp>
        <p:nvGrpSpPr>
          <p:cNvPr id="42" name="Группа 41"/>
          <p:cNvGrpSpPr/>
          <p:nvPr/>
        </p:nvGrpSpPr>
        <p:grpSpPr>
          <a:xfrm>
            <a:off x="6208774" y="3244325"/>
            <a:ext cx="1828800" cy="584501"/>
            <a:chOff x="1024126" y="2820000"/>
            <a:chExt cx="1828800" cy="612648"/>
          </a:xfrm>
          <a:solidFill>
            <a:schemeClr val="bg2">
              <a:lumMod val="75000"/>
            </a:schemeClr>
          </a:solidFill>
        </p:grpSpPr>
        <p:sp>
          <p:nvSpPr>
            <p:cNvPr id="43" name="Прямоугольник с двумя скругленными соседними углами 42"/>
            <p:cNvSpPr/>
            <p:nvPr/>
          </p:nvSpPr>
          <p:spPr>
            <a:xfrm>
              <a:off x="1024126" y="2820000"/>
              <a:ext cx="1828800" cy="612648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132329" y="2905363"/>
              <a:ext cx="1612394" cy="43590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600" b="1" dirty="0" smtClean="0">
                  <a:solidFill>
                    <a:schemeClr val="bg1"/>
                  </a:solidFill>
                </a:rPr>
                <a:t>Договор подписан</a:t>
              </a:r>
            </a:p>
          </p:txBody>
        </p:sp>
      </p:grpSp>
      <p:grpSp>
        <p:nvGrpSpPr>
          <p:cNvPr id="45" name="Группа 44"/>
          <p:cNvGrpSpPr/>
          <p:nvPr/>
        </p:nvGrpSpPr>
        <p:grpSpPr>
          <a:xfrm>
            <a:off x="8208262" y="3244325"/>
            <a:ext cx="1828800" cy="584501"/>
            <a:chOff x="1024126" y="2820000"/>
            <a:chExt cx="1828800" cy="612648"/>
          </a:xfrm>
          <a:solidFill>
            <a:schemeClr val="bg2">
              <a:lumMod val="75000"/>
            </a:schemeClr>
          </a:solidFill>
        </p:grpSpPr>
        <p:sp>
          <p:nvSpPr>
            <p:cNvPr id="46" name="Прямоугольник с двумя скругленными соседними углами 45"/>
            <p:cNvSpPr/>
            <p:nvPr/>
          </p:nvSpPr>
          <p:spPr>
            <a:xfrm>
              <a:off x="1024126" y="2820000"/>
              <a:ext cx="1828800" cy="612648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132329" y="2970020"/>
              <a:ext cx="1612394" cy="252363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600" b="1" dirty="0" smtClean="0">
                  <a:solidFill>
                    <a:schemeClr val="bg1"/>
                  </a:solidFill>
                </a:rPr>
                <a:t>Доставка</a:t>
              </a:r>
            </a:p>
          </p:txBody>
        </p:sp>
      </p:grpSp>
      <p:grpSp>
        <p:nvGrpSpPr>
          <p:cNvPr id="48" name="Группа 47"/>
          <p:cNvGrpSpPr/>
          <p:nvPr/>
        </p:nvGrpSpPr>
        <p:grpSpPr>
          <a:xfrm>
            <a:off x="10207750" y="3239395"/>
            <a:ext cx="1828800" cy="584501"/>
            <a:chOff x="1024126" y="2820000"/>
            <a:chExt cx="1828800" cy="612648"/>
          </a:xfrm>
          <a:solidFill>
            <a:schemeClr val="bg2">
              <a:lumMod val="75000"/>
            </a:schemeClr>
          </a:solidFill>
        </p:grpSpPr>
        <p:sp>
          <p:nvSpPr>
            <p:cNvPr id="49" name="Прямоугольник с двумя скругленными соседними углами 48"/>
            <p:cNvSpPr/>
            <p:nvPr/>
          </p:nvSpPr>
          <p:spPr>
            <a:xfrm>
              <a:off x="1024126" y="2820000"/>
              <a:ext cx="1828800" cy="612648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132329" y="2975187"/>
              <a:ext cx="1612394" cy="252363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600" b="1" dirty="0" smtClean="0">
                  <a:solidFill>
                    <a:schemeClr val="bg1"/>
                  </a:solidFill>
                </a:rPr>
                <a:t>Оплата</a:t>
              </a:r>
            </a:p>
          </p:txBody>
        </p:sp>
      </p:grpSp>
      <p:sp>
        <p:nvSpPr>
          <p:cNvPr id="51" name="Прямоугольник с двумя скругленными соседними углами 50"/>
          <p:cNvSpPr/>
          <p:nvPr/>
        </p:nvSpPr>
        <p:spPr>
          <a:xfrm rot="10800000">
            <a:off x="210310" y="4048282"/>
            <a:ext cx="11826240" cy="56692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52" name="Прямоугольник 51"/>
          <p:cNvSpPr/>
          <p:nvPr/>
        </p:nvSpPr>
        <p:spPr>
          <a:xfrm>
            <a:off x="2209798" y="3803585"/>
            <a:ext cx="1828800" cy="25070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53" name="Группа 52"/>
          <p:cNvGrpSpPr/>
          <p:nvPr/>
        </p:nvGrpSpPr>
        <p:grpSpPr>
          <a:xfrm>
            <a:off x="210310" y="4962478"/>
            <a:ext cx="1828800" cy="594360"/>
            <a:chOff x="1024126" y="2820000"/>
            <a:chExt cx="1828800" cy="612648"/>
          </a:xfrm>
          <a:solidFill>
            <a:schemeClr val="bg2">
              <a:lumMod val="75000"/>
            </a:schemeClr>
          </a:solidFill>
        </p:grpSpPr>
        <p:sp>
          <p:nvSpPr>
            <p:cNvPr id="54" name="Прямоугольник с двумя скругленными соседними углами 53"/>
            <p:cNvSpPr/>
            <p:nvPr/>
          </p:nvSpPr>
          <p:spPr>
            <a:xfrm>
              <a:off x="1024126" y="2820000"/>
              <a:ext cx="1828800" cy="612648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088136" y="2997155"/>
              <a:ext cx="1682496" cy="248177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600" b="1" dirty="0" smtClean="0">
                  <a:solidFill>
                    <a:schemeClr val="bg1"/>
                  </a:solidFill>
                </a:rPr>
                <a:t>Запрос</a:t>
              </a:r>
            </a:p>
          </p:txBody>
        </p:sp>
      </p:grpSp>
      <p:grpSp>
        <p:nvGrpSpPr>
          <p:cNvPr id="56" name="Группа 55"/>
          <p:cNvGrpSpPr/>
          <p:nvPr/>
        </p:nvGrpSpPr>
        <p:grpSpPr>
          <a:xfrm>
            <a:off x="2209798" y="4962479"/>
            <a:ext cx="1828800" cy="584501"/>
            <a:chOff x="1024126" y="2820000"/>
            <a:chExt cx="1828800" cy="612648"/>
          </a:xfrm>
          <a:solidFill>
            <a:schemeClr val="bg2">
              <a:lumMod val="75000"/>
            </a:schemeClr>
          </a:solidFill>
        </p:grpSpPr>
        <p:sp>
          <p:nvSpPr>
            <p:cNvPr id="57" name="Прямоугольник с двумя скругленными соседними углами 56"/>
            <p:cNvSpPr/>
            <p:nvPr/>
          </p:nvSpPr>
          <p:spPr>
            <a:xfrm>
              <a:off x="1024126" y="2820000"/>
              <a:ext cx="1828800" cy="612648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132329" y="2896528"/>
              <a:ext cx="1612394" cy="43590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600" b="1" dirty="0" smtClean="0">
                  <a:solidFill>
                    <a:schemeClr val="bg1"/>
                  </a:solidFill>
                </a:rPr>
                <a:t>Коммерческое предложение</a:t>
              </a:r>
            </a:p>
          </p:txBody>
        </p:sp>
      </p:grpSp>
      <p:grpSp>
        <p:nvGrpSpPr>
          <p:cNvPr id="59" name="Группа 58"/>
          <p:cNvGrpSpPr/>
          <p:nvPr/>
        </p:nvGrpSpPr>
        <p:grpSpPr>
          <a:xfrm>
            <a:off x="4209286" y="4967407"/>
            <a:ext cx="1828800" cy="584501"/>
            <a:chOff x="1024126" y="2820000"/>
            <a:chExt cx="1828800" cy="612648"/>
          </a:xfrm>
          <a:solidFill>
            <a:schemeClr val="accent4"/>
          </a:solidFill>
        </p:grpSpPr>
        <p:sp>
          <p:nvSpPr>
            <p:cNvPr id="60" name="Прямоугольник с двумя скругленными соседними углами 59"/>
            <p:cNvSpPr/>
            <p:nvPr/>
          </p:nvSpPr>
          <p:spPr>
            <a:xfrm>
              <a:off x="1024126" y="2820000"/>
              <a:ext cx="1828800" cy="612648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132329" y="2900390"/>
              <a:ext cx="1612394" cy="43590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600" b="1" dirty="0" smtClean="0">
                  <a:solidFill>
                    <a:schemeClr val="bg1"/>
                  </a:solidFill>
                </a:rPr>
                <a:t>Заключение договора</a:t>
              </a:r>
            </a:p>
          </p:txBody>
        </p:sp>
      </p:grpSp>
      <p:grpSp>
        <p:nvGrpSpPr>
          <p:cNvPr id="62" name="Группа 61"/>
          <p:cNvGrpSpPr/>
          <p:nvPr/>
        </p:nvGrpSpPr>
        <p:grpSpPr>
          <a:xfrm>
            <a:off x="6208774" y="4972337"/>
            <a:ext cx="1828800" cy="584501"/>
            <a:chOff x="1024126" y="2820000"/>
            <a:chExt cx="1828800" cy="612648"/>
          </a:xfrm>
          <a:solidFill>
            <a:schemeClr val="bg2">
              <a:lumMod val="75000"/>
            </a:schemeClr>
          </a:solidFill>
        </p:grpSpPr>
        <p:sp>
          <p:nvSpPr>
            <p:cNvPr id="63" name="Прямоугольник с двумя скругленными соседними углами 62"/>
            <p:cNvSpPr/>
            <p:nvPr/>
          </p:nvSpPr>
          <p:spPr>
            <a:xfrm>
              <a:off x="1024126" y="2820000"/>
              <a:ext cx="1828800" cy="612648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1132329" y="2905363"/>
              <a:ext cx="1612394" cy="43590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600" b="1" dirty="0" smtClean="0">
                  <a:solidFill>
                    <a:schemeClr val="bg1"/>
                  </a:solidFill>
                </a:rPr>
                <a:t>Договор подписан</a:t>
              </a:r>
            </a:p>
          </p:txBody>
        </p:sp>
      </p:grpSp>
      <p:grpSp>
        <p:nvGrpSpPr>
          <p:cNvPr id="65" name="Группа 64"/>
          <p:cNvGrpSpPr/>
          <p:nvPr/>
        </p:nvGrpSpPr>
        <p:grpSpPr>
          <a:xfrm>
            <a:off x="8208262" y="4972337"/>
            <a:ext cx="1828800" cy="584501"/>
            <a:chOff x="1024126" y="2820000"/>
            <a:chExt cx="1828800" cy="612648"/>
          </a:xfrm>
          <a:solidFill>
            <a:schemeClr val="bg2">
              <a:lumMod val="75000"/>
            </a:schemeClr>
          </a:solidFill>
        </p:grpSpPr>
        <p:sp>
          <p:nvSpPr>
            <p:cNvPr id="66" name="Прямоугольник с двумя скругленными соседними углами 65"/>
            <p:cNvSpPr/>
            <p:nvPr/>
          </p:nvSpPr>
          <p:spPr>
            <a:xfrm>
              <a:off x="1024126" y="2820000"/>
              <a:ext cx="1828800" cy="612648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1132329" y="2970020"/>
              <a:ext cx="1612394" cy="252363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600" b="1" dirty="0" smtClean="0">
                  <a:solidFill>
                    <a:schemeClr val="bg1"/>
                  </a:solidFill>
                </a:rPr>
                <a:t>Доставка</a:t>
              </a:r>
            </a:p>
          </p:txBody>
        </p:sp>
      </p:grpSp>
      <p:grpSp>
        <p:nvGrpSpPr>
          <p:cNvPr id="68" name="Группа 67"/>
          <p:cNvGrpSpPr/>
          <p:nvPr/>
        </p:nvGrpSpPr>
        <p:grpSpPr>
          <a:xfrm>
            <a:off x="10207750" y="4967407"/>
            <a:ext cx="1828800" cy="584501"/>
            <a:chOff x="1024126" y="2820000"/>
            <a:chExt cx="1828800" cy="612648"/>
          </a:xfrm>
          <a:solidFill>
            <a:schemeClr val="bg2">
              <a:lumMod val="75000"/>
            </a:schemeClr>
          </a:solidFill>
        </p:grpSpPr>
        <p:sp>
          <p:nvSpPr>
            <p:cNvPr id="69" name="Прямоугольник с двумя скругленными соседними углами 68"/>
            <p:cNvSpPr/>
            <p:nvPr/>
          </p:nvSpPr>
          <p:spPr>
            <a:xfrm>
              <a:off x="1024126" y="2820000"/>
              <a:ext cx="1828800" cy="612648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1132329" y="2975187"/>
              <a:ext cx="1612394" cy="252363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600" b="1" dirty="0" smtClean="0">
                  <a:solidFill>
                    <a:schemeClr val="bg1"/>
                  </a:solidFill>
                </a:rPr>
                <a:t>Оплата</a:t>
              </a:r>
            </a:p>
          </p:txBody>
        </p:sp>
      </p:grpSp>
      <p:sp>
        <p:nvSpPr>
          <p:cNvPr id="71" name="Прямоугольник с двумя скругленными соседними углами 70"/>
          <p:cNvSpPr/>
          <p:nvPr/>
        </p:nvSpPr>
        <p:spPr>
          <a:xfrm rot="10800000">
            <a:off x="210310" y="5776294"/>
            <a:ext cx="11826240" cy="56692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72" name="Прямоугольник 71"/>
          <p:cNvSpPr/>
          <p:nvPr/>
        </p:nvSpPr>
        <p:spPr>
          <a:xfrm>
            <a:off x="4209286" y="5547694"/>
            <a:ext cx="1828800" cy="2285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6" name="TextBox 75"/>
          <p:cNvSpPr txBox="1"/>
          <p:nvPr/>
        </p:nvSpPr>
        <p:spPr>
          <a:xfrm>
            <a:off x="3631689" y="2372531"/>
            <a:ext cx="2983994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sz="1400" dirty="0" smtClean="0">
                <a:latin typeface="+mj-lt"/>
              </a:rPr>
              <a:t>Иванов Петр Васильевич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6786371" y="2376413"/>
            <a:ext cx="2983994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sz="1400" dirty="0" smtClean="0">
                <a:latin typeface="+mj-lt"/>
              </a:rPr>
              <a:t>Тел.: +992 </a:t>
            </a:r>
            <a:r>
              <a:rPr lang="ru-RU" sz="1400" dirty="0" err="1" smtClean="0">
                <a:latin typeface="+mj-lt"/>
              </a:rPr>
              <a:t>ххх</a:t>
            </a:r>
            <a:r>
              <a:rPr lang="ru-RU" sz="1400" dirty="0" smtClean="0">
                <a:latin typeface="+mj-lt"/>
              </a:rPr>
              <a:t> </a:t>
            </a:r>
            <a:r>
              <a:rPr lang="ru-RU" sz="1400" dirty="0" err="1" smtClean="0">
                <a:latin typeface="+mj-lt"/>
              </a:rPr>
              <a:t>ххх</a:t>
            </a:r>
            <a:r>
              <a:rPr lang="ru-RU" sz="1400" dirty="0" smtClean="0">
                <a:latin typeface="+mj-lt"/>
              </a:rPr>
              <a:t> </a:t>
            </a:r>
            <a:r>
              <a:rPr lang="ru-RU" sz="1400" dirty="0" err="1" smtClean="0">
                <a:latin typeface="+mj-lt"/>
              </a:rPr>
              <a:t>ххх</a:t>
            </a:r>
            <a:endParaRPr lang="ru-RU" sz="1400" dirty="0" smtClean="0">
              <a:latin typeface="+mj-lt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477007" y="2369152"/>
            <a:ext cx="2983994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sz="1400" dirty="0" smtClean="0">
                <a:latin typeface="+mj-lt"/>
              </a:rPr>
              <a:t>Запрос 1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9941053" y="2386378"/>
            <a:ext cx="184861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1400" dirty="0" smtClean="0">
                <a:latin typeface="+mj-lt"/>
              </a:rPr>
              <a:t>02/июнь/2021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3631689" y="4155018"/>
            <a:ext cx="2983994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sz="1400" dirty="0" smtClean="0">
                <a:latin typeface="+mj-lt"/>
              </a:rPr>
              <a:t>Иванов Петр Васильевич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6786371" y="4158900"/>
            <a:ext cx="2983994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sz="1400" dirty="0" smtClean="0">
                <a:latin typeface="+mj-lt"/>
              </a:rPr>
              <a:t>Тел.: +992 </a:t>
            </a:r>
            <a:r>
              <a:rPr lang="ru-RU" sz="1400" dirty="0" err="1" smtClean="0">
                <a:latin typeface="+mj-lt"/>
              </a:rPr>
              <a:t>ххх</a:t>
            </a:r>
            <a:r>
              <a:rPr lang="ru-RU" sz="1400" dirty="0" smtClean="0">
                <a:latin typeface="+mj-lt"/>
              </a:rPr>
              <a:t> </a:t>
            </a:r>
            <a:r>
              <a:rPr lang="ru-RU" sz="1400" dirty="0" err="1" smtClean="0">
                <a:latin typeface="+mj-lt"/>
              </a:rPr>
              <a:t>ххх</a:t>
            </a:r>
            <a:r>
              <a:rPr lang="ru-RU" sz="1400" dirty="0" smtClean="0">
                <a:latin typeface="+mj-lt"/>
              </a:rPr>
              <a:t> </a:t>
            </a:r>
            <a:r>
              <a:rPr lang="ru-RU" sz="1400" dirty="0" err="1" smtClean="0">
                <a:latin typeface="+mj-lt"/>
              </a:rPr>
              <a:t>ххх</a:t>
            </a:r>
            <a:endParaRPr lang="ru-RU" sz="1400" dirty="0" smtClean="0">
              <a:latin typeface="+mj-lt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477007" y="4151639"/>
            <a:ext cx="2983994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sz="1400" dirty="0" smtClean="0">
                <a:latin typeface="+mj-lt"/>
              </a:rPr>
              <a:t>Запрос 1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9941053" y="4168865"/>
            <a:ext cx="184861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1400" dirty="0" smtClean="0">
                <a:latin typeface="+mj-lt"/>
              </a:rPr>
              <a:t>02/июнь/2021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3631689" y="5886940"/>
            <a:ext cx="2983994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sz="1400" dirty="0" smtClean="0">
                <a:latin typeface="+mj-lt"/>
              </a:rPr>
              <a:t>Иванов Петр Васильевич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6786371" y="5890822"/>
            <a:ext cx="2983994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sz="1400" dirty="0" smtClean="0">
                <a:latin typeface="+mj-lt"/>
              </a:rPr>
              <a:t>Тел.: +992 </a:t>
            </a:r>
            <a:r>
              <a:rPr lang="ru-RU" sz="1400" dirty="0" err="1" smtClean="0">
                <a:latin typeface="+mj-lt"/>
              </a:rPr>
              <a:t>ххх</a:t>
            </a:r>
            <a:r>
              <a:rPr lang="ru-RU" sz="1400" dirty="0" smtClean="0">
                <a:latin typeface="+mj-lt"/>
              </a:rPr>
              <a:t> </a:t>
            </a:r>
            <a:r>
              <a:rPr lang="ru-RU" sz="1400" dirty="0" err="1" smtClean="0">
                <a:latin typeface="+mj-lt"/>
              </a:rPr>
              <a:t>ххх</a:t>
            </a:r>
            <a:r>
              <a:rPr lang="ru-RU" sz="1400" dirty="0" smtClean="0">
                <a:latin typeface="+mj-lt"/>
              </a:rPr>
              <a:t> </a:t>
            </a:r>
            <a:r>
              <a:rPr lang="ru-RU" sz="1400" dirty="0" err="1" smtClean="0">
                <a:latin typeface="+mj-lt"/>
              </a:rPr>
              <a:t>ххх</a:t>
            </a:r>
            <a:endParaRPr lang="ru-RU" sz="1400" dirty="0" smtClean="0">
              <a:latin typeface="+mj-lt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477007" y="5883561"/>
            <a:ext cx="2983994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sz="1400" dirty="0" smtClean="0">
                <a:latin typeface="+mj-lt"/>
              </a:rPr>
              <a:t>Запрос 1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9941053" y="5900787"/>
            <a:ext cx="184861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1400" dirty="0" smtClean="0">
                <a:latin typeface="+mj-lt"/>
              </a:rPr>
              <a:t>02/июнь/2021</a:t>
            </a:r>
          </a:p>
        </p:txBody>
      </p:sp>
    </p:spTree>
    <p:extLst>
      <p:ext uri="{BB962C8B-B14F-4D97-AF65-F5344CB8AC3E}">
        <p14:creationId xmlns:p14="http://schemas.microsoft.com/office/powerpoint/2010/main" val="18619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5851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>
                <a:solidFill>
                  <a:srgbClr val="002060"/>
                </a:solidFill>
              </a:rPr>
              <a:t>Просмотр стадии запроса</a:t>
            </a:r>
            <a:endParaRPr lang="ru-RU" dirty="0">
              <a:solidFill>
                <a:srgbClr val="002060"/>
              </a:solidFill>
            </a:endParaRPr>
          </a:p>
        </p:txBody>
      </p:sp>
      <p:grpSp>
        <p:nvGrpSpPr>
          <p:cNvPr id="31" name="Группа 30"/>
          <p:cNvGrpSpPr/>
          <p:nvPr/>
        </p:nvGrpSpPr>
        <p:grpSpPr>
          <a:xfrm>
            <a:off x="164590" y="1676062"/>
            <a:ext cx="1828800" cy="594360"/>
            <a:chOff x="1024126" y="2820000"/>
            <a:chExt cx="1828800" cy="612648"/>
          </a:xfrm>
          <a:solidFill>
            <a:schemeClr val="accent4"/>
          </a:solidFill>
        </p:grpSpPr>
        <p:sp>
          <p:nvSpPr>
            <p:cNvPr id="32" name="Прямоугольник с двумя скругленными соседними углами 31"/>
            <p:cNvSpPr/>
            <p:nvPr/>
          </p:nvSpPr>
          <p:spPr>
            <a:xfrm>
              <a:off x="1024126" y="2820000"/>
              <a:ext cx="1828800" cy="612648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088136" y="2997155"/>
              <a:ext cx="1682496" cy="248177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600" b="1" dirty="0" smtClean="0">
                  <a:solidFill>
                    <a:schemeClr val="bg1"/>
                  </a:solidFill>
                </a:rPr>
                <a:t>Запрос</a:t>
              </a:r>
            </a:p>
          </p:txBody>
        </p:sp>
      </p:grpSp>
      <p:grpSp>
        <p:nvGrpSpPr>
          <p:cNvPr id="34" name="Группа 33"/>
          <p:cNvGrpSpPr/>
          <p:nvPr/>
        </p:nvGrpSpPr>
        <p:grpSpPr>
          <a:xfrm>
            <a:off x="2164078" y="1676063"/>
            <a:ext cx="1828800" cy="584501"/>
            <a:chOff x="1024126" y="2820000"/>
            <a:chExt cx="1828800" cy="612648"/>
          </a:xfrm>
          <a:solidFill>
            <a:schemeClr val="bg2">
              <a:lumMod val="75000"/>
            </a:schemeClr>
          </a:solidFill>
        </p:grpSpPr>
        <p:sp>
          <p:nvSpPr>
            <p:cNvPr id="35" name="Прямоугольник с двумя скругленными соседними углами 34"/>
            <p:cNvSpPr/>
            <p:nvPr/>
          </p:nvSpPr>
          <p:spPr>
            <a:xfrm>
              <a:off x="1024126" y="2820000"/>
              <a:ext cx="1828800" cy="612648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132329" y="2896528"/>
              <a:ext cx="1612394" cy="43590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600" b="1" dirty="0" smtClean="0">
                  <a:solidFill>
                    <a:schemeClr val="bg1"/>
                  </a:solidFill>
                </a:rPr>
                <a:t>Коммерческое предложение</a:t>
              </a:r>
            </a:p>
          </p:txBody>
        </p:sp>
      </p:grpSp>
      <p:grpSp>
        <p:nvGrpSpPr>
          <p:cNvPr id="37" name="Группа 36"/>
          <p:cNvGrpSpPr/>
          <p:nvPr/>
        </p:nvGrpSpPr>
        <p:grpSpPr>
          <a:xfrm>
            <a:off x="4163566" y="1680991"/>
            <a:ext cx="1828800" cy="584501"/>
            <a:chOff x="1024126" y="2820000"/>
            <a:chExt cx="1828800" cy="612648"/>
          </a:xfrm>
          <a:solidFill>
            <a:schemeClr val="bg2">
              <a:lumMod val="75000"/>
            </a:schemeClr>
          </a:solidFill>
        </p:grpSpPr>
        <p:sp>
          <p:nvSpPr>
            <p:cNvPr id="38" name="Прямоугольник с двумя скругленными соседними углами 37"/>
            <p:cNvSpPr/>
            <p:nvPr/>
          </p:nvSpPr>
          <p:spPr>
            <a:xfrm>
              <a:off x="1024126" y="2820000"/>
              <a:ext cx="1828800" cy="612648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132329" y="2900390"/>
              <a:ext cx="1612394" cy="43590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600" b="1" dirty="0" smtClean="0">
                  <a:solidFill>
                    <a:schemeClr val="bg1"/>
                  </a:solidFill>
                </a:rPr>
                <a:t>Заключение договора</a:t>
              </a:r>
            </a:p>
          </p:txBody>
        </p:sp>
      </p:grpSp>
      <p:grpSp>
        <p:nvGrpSpPr>
          <p:cNvPr id="40" name="Группа 39"/>
          <p:cNvGrpSpPr/>
          <p:nvPr/>
        </p:nvGrpSpPr>
        <p:grpSpPr>
          <a:xfrm>
            <a:off x="6163054" y="1685921"/>
            <a:ext cx="1828800" cy="584501"/>
            <a:chOff x="1024126" y="2820000"/>
            <a:chExt cx="1828800" cy="612648"/>
          </a:xfrm>
          <a:solidFill>
            <a:schemeClr val="bg2">
              <a:lumMod val="75000"/>
            </a:schemeClr>
          </a:solidFill>
        </p:grpSpPr>
        <p:sp>
          <p:nvSpPr>
            <p:cNvPr id="41" name="Прямоугольник с двумя скругленными соседними углами 40"/>
            <p:cNvSpPr/>
            <p:nvPr/>
          </p:nvSpPr>
          <p:spPr>
            <a:xfrm>
              <a:off x="1024126" y="2820000"/>
              <a:ext cx="1828800" cy="612648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132329" y="2905363"/>
              <a:ext cx="1612394" cy="43590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600" b="1" dirty="0" smtClean="0">
                  <a:solidFill>
                    <a:schemeClr val="bg1"/>
                  </a:solidFill>
                </a:rPr>
                <a:t>Договор подписан</a:t>
              </a:r>
            </a:p>
          </p:txBody>
        </p:sp>
      </p:grpSp>
      <p:grpSp>
        <p:nvGrpSpPr>
          <p:cNvPr id="43" name="Группа 42"/>
          <p:cNvGrpSpPr/>
          <p:nvPr/>
        </p:nvGrpSpPr>
        <p:grpSpPr>
          <a:xfrm>
            <a:off x="8162542" y="1685921"/>
            <a:ext cx="1828800" cy="584501"/>
            <a:chOff x="1024126" y="2820000"/>
            <a:chExt cx="1828800" cy="612648"/>
          </a:xfrm>
          <a:solidFill>
            <a:schemeClr val="bg2">
              <a:lumMod val="75000"/>
            </a:schemeClr>
          </a:solidFill>
        </p:grpSpPr>
        <p:sp>
          <p:nvSpPr>
            <p:cNvPr id="44" name="Прямоугольник с двумя скругленными соседними углами 43"/>
            <p:cNvSpPr/>
            <p:nvPr/>
          </p:nvSpPr>
          <p:spPr>
            <a:xfrm>
              <a:off x="1024126" y="2820000"/>
              <a:ext cx="1828800" cy="612648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132329" y="2970020"/>
              <a:ext cx="1612394" cy="252363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600" b="1" dirty="0" smtClean="0">
                  <a:solidFill>
                    <a:schemeClr val="bg1"/>
                  </a:solidFill>
                </a:rPr>
                <a:t>Доставка</a:t>
              </a:r>
            </a:p>
          </p:txBody>
        </p:sp>
      </p:grpSp>
      <p:grpSp>
        <p:nvGrpSpPr>
          <p:cNvPr id="46" name="Группа 45"/>
          <p:cNvGrpSpPr/>
          <p:nvPr/>
        </p:nvGrpSpPr>
        <p:grpSpPr>
          <a:xfrm>
            <a:off x="10162030" y="1680991"/>
            <a:ext cx="1828800" cy="584501"/>
            <a:chOff x="1024126" y="2820000"/>
            <a:chExt cx="1828800" cy="612648"/>
          </a:xfrm>
          <a:solidFill>
            <a:schemeClr val="bg2">
              <a:lumMod val="75000"/>
            </a:schemeClr>
          </a:solidFill>
        </p:grpSpPr>
        <p:sp>
          <p:nvSpPr>
            <p:cNvPr id="47" name="Прямоугольник с двумя скругленными соседними углами 46"/>
            <p:cNvSpPr/>
            <p:nvPr/>
          </p:nvSpPr>
          <p:spPr>
            <a:xfrm>
              <a:off x="1024126" y="2820000"/>
              <a:ext cx="1828800" cy="612648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132329" y="2975187"/>
              <a:ext cx="1612394" cy="252363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600" b="1" dirty="0" smtClean="0">
                  <a:solidFill>
                    <a:schemeClr val="bg1"/>
                  </a:solidFill>
                </a:rPr>
                <a:t>Оплата</a:t>
              </a:r>
            </a:p>
          </p:txBody>
        </p:sp>
      </p:grpSp>
      <p:graphicFrame>
        <p:nvGraphicFramePr>
          <p:cNvPr id="49" name="Таблица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6184194"/>
              </p:ext>
            </p:extLst>
          </p:nvPr>
        </p:nvGraphicFramePr>
        <p:xfrm>
          <a:off x="164590" y="950976"/>
          <a:ext cx="22128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2850"/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Просмотр</a:t>
                      </a:r>
                      <a:r>
                        <a:rPr lang="ru-RU" sz="1800" b="0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запроса</a:t>
                      </a:r>
                      <a:endParaRPr lang="ru-RU" sz="1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0" name="Таблица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3217756"/>
              </p:ext>
            </p:extLst>
          </p:nvPr>
        </p:nvGraphicFramePr>
        <p:xfrm>
          <a:off x="2382009" y="951823"/>
          <a:ext cx="9608822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4411"/>
                <a:gridCol w="4804411"/>
              </a:tblGrid>
              <a:tr h="370840">
                <a:tc>
                  <a:txBody>
                    <a:bodyPr/>
                    <a:lstStyle/>
                    <a:p>
                      <a:pPr algn="r"/>
                      <a:endParaRPr lang="ru-RU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ru-RU" sz="1200" b="0" baseline="0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ru-RU" sz="12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Просмотр</a:t>
                      </a:r>
                      <a:r>
                        <a:rPr lang="ru-RU" sz="1200" b="0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запроса</a:t>
                      </a:r>
                      <a:endParaRPr lang="ru-RU" sz="1200" b="0" dirty="0" smtClean="0">
                        <a:solidFill>
                          <a:schemeClr val="tx1"/>
                        </a:solidFill>
                        <a:latin typeface="+mj-lt"/>
                      </a:endParaRPr>
                    </a:p>
                    <a:p>
                      <a:pPr algn="r"/>
                      <a:endParaRPr lang="ru-RU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51" name="Рисунок 5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1571" y="1025695"/>
            <a:ext cx="175234" cy="151996"/>
          </a:xfrm>
          <a:prstGeom prst="rect">
            <a:avLst/>
          </a:prstGeom>
        </p:spPr>
      </p:pic>
      <p:sp>
        <p:nvSpPr>
          <p:cNvPr id="52" name="Прямоугольник с двумя скругленными соседними углами 51"/>
          <p:cNvSpPr/>
          <p:nvPr/>
        </p:nvSpPr>
        <p:spPr>
          <a:xfrm rot="10800000">
            <a:off x="164590" y="2499022"/>
            <a:ext cx="11826240" cy="56692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3" name="Прямоугольник 52"/>
          <p:cNvSpPr/>
          <p:nvPr/>
        </p:nvSpPr>
        <p:spPr>
          <a:xfrm>
            <a:off x="164590" y="2270422"/>
            <a:ext cx="1828800" cy="2285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TextBox 53"/>
          <p:cNvSpPr txBox="1"/>
          <p:nvPr/>
        </p:nvSpPr>
        <p:spPr>
          <a:xfrm>
            <a:off x="3585969" y="2603841"/>
            <a:ext cx="2983994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sz="1400" dirty="0" smtClean="0">
                <a:latin typeface="+mj-lt"/>
              </a:rPr>
              <a:t>Иванов Петр Васильевич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6740651" y="2607723"/>
            <a:ext cx="2983994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sz="1400" dirty="0" smtClean="0">
                <a:latin typeface="+mj-lt"/>
              </a:rPr>
              <a:t>Тел.: +992 </a:t>
            </a:r>
            <a:r>
              <a:rPr lang="ru-RU" sz="1400" dirty="0" err="1" smtClean="0">
                <a:latin typeface="+mj-lt"/>
              </a:rPr>
              <a:t>ххх</a:t>
            </a:r>
            <a:r>
              <a:rPr lang="ru-RU" sz="1400" dirty="0" smtClean="0">
                <a:latin typeface="+mj-lt"/>
              </a:rPr>
              <a:t> </a:t>
            </a:r>
            <a:r>
              <a:rPr lang="ru-RU" sz="1400" dirty="0" err="1" smtClean="0">
                <a:latin typeface="+mj-lt"/>
              </a:rPr>
              <a:t>ххх</a:t>
            </a:r>
            <a:r>
              <a:rPr lang="ru-RU" sz="1400" dirty="0" smtClean="0">
                <a:latin typeface="+mj-lt"/>
              </a:rPr>
              <a:t> </a:t>
            </a:r>
            <a:r>
              <a:rPr lang="ru-RU" sz="1400" dirty="0" err="1" smtClean="0">
                <a:latin typeface="+mj-lt"/>
              </a:rPr>
              <a:t>ххх</a:t>
            </a:r>
            <a:endParaRPr lang="ru-RU" sz="1400" dirty="0" smtClean="0">
              <a:latin typeface="+mj-lt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31287" y="2600462"/>
            <a:ext cx="2983994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sz="1400" dirty="0" smtClean="0">
                <a:latin typeface="+mj-lt"/>
              </a:rPr>
              <a:t>Запрос 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9895333" y="2617688"/>
            <a:ext cx="184861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1400" dirty="0" smtClean="0">
                <a:latin typeface="+mj-lt"/>
              </a:rPr>
              <a:t>02/июнь/2021</a:t>
            </a:r>
          </a:p>
        </p:txBody>
      </p:sp>
      <p:sp>
        <p:nvSpPr>
          <p:cNvPr id="62" name="Прямоугольник с двумя скругленными соседними углами 61"/>
          <p:cNvSpPr/>
          <p:nvPr/>
        </p:nvSpPr>
        <p:spPr>
          <a:xfrm rot="10800000">
            <a:off x="164590" y="3294550"/>
            <a:ext cx="11826240" cy="2930314"/>
          </a:xfrm>
          <a:prstGeom prst="round2SameRect">
            <a:avLst>
              <a:gd name="adj1" fmla="val 18275"/>
              <a:gd name="adj2" fmla="val 0"/>
            </a:avLst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1271175"/>
              </p:ext>
            </p:extLst>
          </p:nvPr>
        </p:nvGraphicFramePr>
        <p:xfrm>
          <a:off x="431287" y="3785109"/>
          <a:ext cx="11312661" cy="16205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19105"/>
                <a:gridCol w="4351528"/>
                <a:gridCol w="1656080"/>
                <a:gridCol w="2002536"/>
                <a:gridCol w="1536192"/>
                <a:gridCol w="134722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+mj-lt"/>
                        </a:rPr>
                        <a:t>№</a:t>
                      </a:r>
                      <a:endParaRPr lang="ru-RU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+mj-lt"/>
                        </a:rPr>
                        <a:t>Комментарии</a:t>
                      </a:r>
                      <a:endParaRPr lang="ru-RU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kern="1200" dirty="0" smtClean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Документы</a:t>
                      </a:r>
                      <a:endParaRPr lang="ru-RU" sz="1400" b="1" kern="1200" dirty="0">
                        <a:solidFill>
                          <a:schemeClr val="lt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400" b="1" kern="1200" dirty="0" smtClean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Запрос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kern="1200" dirty="0" smtClean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Дата</a:t>
                      </a:r>
                      <a:endParaRPr lang="ru-RU" sz="1400" b="1" kern="1200" dirty="0">
                        <a:solidFill>
                          <a:schemeClr val="lt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1400" b="1" kern="1200" dirty="0">
                        <a:solidFill>
                          <a:schemeClr val="lt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latin typeface="+mj-lt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latin typeface="+mj-lt"/>
                        </a:rPr>
                        <a:t>Прошу вас отправить нам КП в соответствии с нашим техническим заданием на поставку оборудования для завода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4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Техническое задание</a:t>
                      </a:r>
                      <a:endParaRPr lang="ru-RU" sz="14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Обработан</a:t>
                      </a:r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endParaRPr lang="ru-RU" sz="14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02/июнь/2021</a:t>
                      </a:r>
                      <a:endParaRPr lang="ru-RU" sz="14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ru-RU" sz="14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j-lt"/>
                        </a:rPr>
                        <a:t>2</a:t>
                      </a:r>
                      <a:endParaRPr lang="ru-RU" sz="1400" dirty="0" smtClean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latin typeface="+mj-lt"/>
                        </a:rPr>
                        <a:t>Ваш</a:t>
                      </a:r>
                      <a:r>
                        <a:rPr lang="ru-RU" sz="1400" baseline="0" dirty="0" smtClean="0">
                          <a:latin typeface="+mj-lt"/>
                        </a:rPr>
                        <a:t> запрос обработан и подготовлен КП согласно вашему ТЗ</a:t>
                      </a:r>
                      <a:endParaRPr lang="ru-RU" sz="1400" dirty="0" smtClean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4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Коммерческое предложение</a:t>
                      </a:r>
                      <a:endParaRPr lang="ru-RU" sz="14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На рассмотрении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04/июнь/2021</a:t>
                      </a:r>
                      <a:endParaRPr lang="ru-RU" sz="14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Рисунок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7709" y="4243156"/>
            <a:ext cx="242696" cy="242696"/>
          </a:xfrm>
          <a:prstGeom prst="rect">
            <a:avLst/>
          </a:prstGeom>
        </p:spPr>
      </p:pic>
      <p:pic>
        <p:nvPicPr>
          <p:cNvPr id="5" name="Рисунок 4"/>
          <p:cNvPicPr>
            <a:picLocks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9725" y="4943899"/>
            <a:ext cx="304771" cy="241200"/>
          </a:xfrm>
          <a:prstGeom prst="rect">
            <a:avLst/>
          </a:prstGeom>
        </p:spPr>
      </p:pic>
      <p:sp>
        <p:nvSpPr>
          <p:cNvPr id="9" name="Скругленный прямоугольник 8"/>
          <p:cNvSpPr/>
          <p:nvPr/>
        </p:nvSpPr>
        <p:spPr>
          <a:xfrm>
            <a:off x="2636899" y="5537200"/>
            <a:ext cx="2107691" cy="528320"/>
          </a:xfrm>
          <a:prstGeom prst="roundRect">
            <a:avLst>
              <a:gd name="adj" fmla="val 4551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Сохранить</a:t>
            </a:r>
            <a:endParaRPr lang="ru-RU" dirty="0"/>
          </a:p>
        </p:txBody>
      </p:sp>
      <p:sp>
        <p:nvSpPr>
          <p:cNvPr id="58" name="Скругленный прямоугольник 57"/>
          <p:cNvSpPr/>
          <p:nvPr/>
        </p:nvSpPr>
        <p:spPr>
          <a:xfrm>
            <a:off x="7313864" y="5537200"/>
            <a:ext cx="2107691" cy="528320"/>
          </a:xfrm>
          <a:prstGeom prst="roundRect">
            <a:avLst>
              <a:gd name="adj" fmla="val 45513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Отменить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431287" y="3371844"/>
            <a:ext cx="2074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+mj-lt"/>
              </a:rPr>
              <a:t>Обработка запроса</a:t>
            </a:r>
            <a:endParaRPr lang="ru-RU" dirty="0">
              <a:latin typeface="+mj-lt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1641" y="4364504"/>
            <a:ext cx="449578" cy="305909"/>
          </a:xfrm>
          <a:prstGeom prst="rect">
            <a:avLst/>
          </a:prstGeom>
        </p:spPr>
      </p:pic>
      <p:pic>
        <p:nvPicPr>
          <p:cNvPr id="59" name="Рисунок 5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1641" y="4986424"/>
            <a:ext cx="449578" cy="305909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1641" y="3375574"/>
            <a:ext cx="281177" cy="295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342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5851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>
                <a:solidFill>
                  <a:srgbClr val="002060"/>
                </a:solidFill>
              </a:rPr>
              <a:t>Просмотр стадии запроса</a:t>
            </a:r>
            <a:endParaRPr lang="ru-RU" dirty="0">
              <a:solidFill>
                <a:srgbClr val="002060"/>
              </a:solidFill>
            </a:endParaRPr>
          </a:p>
        </p:txBody>
      </p:sp>
      <p:grpSp>
        <p:nvGrpSpPr>
          <p:cNvPr id="31" name="Группа 30"/>
          <p:cNvGrpSpPr/>
          <p:nvPr/>
        </p:nvGrpSpPr>
        <p:grpSpPr>
          <a:xfrm>
            <a:off x="164590" y="1676062"/>
            <a:ext cx="1828800" cy="594360"/>
            <a:chOff x="1024126" y="2820000"/>
            <a:chExt cx="1828800" cy="612648"/>
          </a:xfrm>
          <a:solidFill>
            <a:schemeClr val="accent4"/>
          </a:solidFill>
        </p:grpSpPr>
        <p:sp>
          <p:nvSpPr>
            <p:cNvPr id="32" name="Прямоугольник с двумя скругленными соседними углами 31"/>
            <p:cNvSpPr/>
            <p:nvPr/>
          </p:nvSpPr>
          <p:spPr>
            <a:xfrm>
              <a:off x="1024126" y="2820000"/>
              <a:ext cx="1828800" cy="612648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088136" y="2997155"/>
              <a:ext cx="1682496" cy="248177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600" b="1" dirty="0" smtClean="0">
                  <a:solidFill>
                    <a:schemeClr val="bg1"/>
                  </a:solidFill>
                </a:rPr>
                <a:t>Запрос</a:t>
              </a:r>
            </a:p>
          </p:txBody>
        </p:sp>
      </p:grpSp>
      <p:grpSp>
        <p:nvGrpSpPr>
          <p:cNvPr id="34" name="Группа 33"/>
          <p:cNvGrpSpPr/>
          <p:nvPr/>
        </p:nvGrpSpPr>
        <p:grpSpPr>
          <a:xfrm>
            <a:off x="2164078" y="1676063"/>
            <a:ext cx="1828800" cy="584501"/>
            <a:chOff x="1024126" y="2820000"/>
            <a:chExt cx="1828800" cy="612648"/>
          </a:xfrm>
          <a:solidFill>
            <a:schemeClr val="bg2">
              <a:lumMod val="75000"/>
            </a:schemeClr>
          </a:solidFill>
        </p:grpSpPr>
        <p:sp>
          <p:nvSpPr>
            <p:cNvPr id="35" name="Прямоугольник с двумя скругленными соседними углами 34"/>
            <p:cNvSpPr/>
            <p:nvPr/>
          </p:nvSpPr>
          <p:spPr>
            <a:xfrm>
              <a:off x="1024126" y="2820000"/>
              <a:ext cx="1828800" cy="612648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132329" y="2896528"/>
              <a:ext cx="1612394" cy="43590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600" b="1" dirty="0" smtClean="0">
                  <a:solidFill>
                    <a:schemeClr val="bg1"/>
                  </a:solidFill>
                </a:rPr>
                <a:t>Коммерческое предложение</a:t>
              </a:r>
            </a:p>
          </p:txBody>
        </p:sp>
      </p:grpSp>
      <p:grpSp>
        <p:nvGrpSpPr>
          <p:cNvPr id="37" name="Группа 36"/>
          <p:cNvGrpSpPr/>
          <p:nvPr/>
        </p:nvGrpSpPr>
        <p:grpSpPr>
          <a:xfrm>
            <a:off x="4163566" y="1680991"/>
            <a:ext cx="1828800" cy="584501"/>
            <a:chOff x="1024126" y="2820000"/>
            <a:chExt cx="1828800" cy="612648"/>
          </a:xfrm>
          <a:solidFill>
            <a:schemeClr val="bg2">
              <a:lumMod val="75000"/>
            </a:schemeClr>
          </a:solidFill>
        </p:grpSpPr>
        <p:sp>
          <p:nvSpPr>
            <p:cNvPr id="38" name="Прямоугольник с двумя скругленными соседними углами 37"/>
            <p:cNvSpPr/>
            <p:nvPr/>
          </p:nvSpPr>
          <p:spPr>
            <a:xfrm>
              <a:off x="1024126" y="2820000"/>
              <a:ext cx="1828800" cy="612648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132329" y="2900390"/>
              <a:ext cx="1612394" cy="43590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600" b="1" dirty="0" smtClean="0">
                  <a:solidFill>
                    <a:schemeClr val="bg1"/>
                  </a:solidFill>
                </a:rPr>
                <a:t>Заключение договора</a:t>
              </a:r>
            </a:p>
          </p:txBody>
        </p:sp>
      </p:grpSp>
      <p:grpSp>
        <p:nvGrpSpPr>
          <p:cNvPr id="40" name="Группа 39"/>
          <p:cNvGrpSpPr/>
          <p:nvPr/>
        </p:nvGrpSpPr>
        <p:grpSpPr>
          <a:xfrm>
            <a:off x="6163054" y="1685921"/>
            <a:ext cx="1828800" cy="584501"/>
            <a:chOff x="1024126" y="2820000"/>
            <a:chExt cx="1828800" cy="612648"/>
          </a:xfrm>
          <a:solidFill>
            <a:schemeClr val="bg2">
              <a:lumMod val="75000"/>
            </a:schemeClr>
          </a:solidFill>
        </p:grpSpPr>
        <p:sp>
          <p:nvSpPr>
            <p:cNvPr id="41" name="Прямоугольник с двумя скругленными соседними углами 40"/>
            <p:cNvSpPr/>
            <p:nvPr/>
          </p:nvSpPr>
          <p:spPr>
            <a:xfrm>
              <a:off x="1024126" y="2820000"/>
              <a:ext cx="1828800" cy="612648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132329" y="2905363"/>
              <a:ext cx="1612394" cy="43590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600" b="1" dirty="0" smtClean="0">
                  <a:solidFill>
                    <a:schemeClr val="bg1"/>
                  </a:solidFill>
                </a:rPr>
                <a:t>Договор подписан</a:t>
              </a:r>
            </a:p>
          </p:txBody>
        </p:sp>
      </p:grpSp>
      <p:grpSp>
        <p:nvGrpSpPr>
          <p:cNvPr id="43" name="Группа 42"/>
          <p:cNvGrpSpPr/>
          <p:nvPr/>
        </p:nvGrpSpPr>
        <p:grpSpPr>
          <a:xfrm>
            <a:off x="8162542" y="1685921"/>
            <a:ext cx="1828800" cy="584501"/>
            <a:chOff x="1024126" y="2820000"/>
            <a:chExt cx="1828800" cy="612648"/>
          </a:xfrm>
          <a:solidFill>
            <a:schemeClr val="bg2">
              <a:lumMod val="75000"/>
            </a:schemeClr>
          </a:solidFill>
        </p:grpSpPr>
        <p:sp>
          <p:nvSpPr>
            <p:cNvPr id="44" name="Прямоугольник с двумя скругленными соседними углами 43"/>
            <p:cNvSpPr/>
            <p:nvPr/>
          </p:nvSpPr>
          <p:spPr>
            <a:xfrm>
              <a:off x="1024126" y="2820000"/>
              <a:ext cx="1828800" cy="612648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132329" y="2970020"/>
              <a:ext cx="1612394" cy="252363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600" b="1" dirty="0" smtClean="0">
                  <a:solidFill>
                    <a:schemeClr val="bg1"/>
                  </a:solidFill>
                </a:rPr>
                <a:t>Доставка</a:t>
              </a:r>
            </a:p>
          </p:txBody>
        </p:sp>
      </p:grpSp>
      <p:grpSp>
        <p:nvGrpSpPr>
          <p:cNvPr id="46" name="Группа 45"/>
          <p:cNvGrpSpPr/>
          <p:nvPr/>
        </p:nvGrpSpPr>
        <p:grpSpPr>
          <a:xfrm>
            <a:off x="10162030" y="1680991"/>
            <a:ext cx="1828800" cy="584501"/>
            <a:chOff x="1024126" y="2820000"/>
            <a:chExt cx="1828800" cy="612648"/>
          </a:xfrm>
          <a:solidFill>
            <a:schemeClr val="bg2">
              <a:lumMod val="75000"/>
            </a:schemeClr>
          </a:solidFill>
        </p:grpSpPr>
        <p:sp>
          <p:nvSpPr>
            <p:cNvPr id="47" name="Прямоугольник с двумя скругленными соседними углами 46"/>
            <p:cNvSpPr/>
            <p:nvPr/>
          </p:nvSpPr>
          <p:spPr>
            <a:xfrm>
              <a:off x="1024126" y="2820000"/>
              <a:ext cx="1828800" cy="612648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132329" y="2975187"/>
              <a:ext cx="1612394" cy="252363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600" b="1" dirty="0" smtClean="0">
                  <a:solidFill>
                    <a:schemeClr val="bg1"/>
                  </a:solidFill>
                </a:rPr>
                <a:t>Оплата</a:t>
              </a:r>
            </a:p>
          </p:txBody>
        </p:sp>
      </p:grpSp>
      <p:graphicFrame>
        <p:nvGraphicFramePr>
          <p:cNvPr id="49" name="Таблица 48"/>
          <p:cNvGraphicFramePr>
            <a:graphicFrameLocks noGrp="1"/>
          </p:cNvGraphicFramePr>
          <p:nvPr>
            <p:extLst/>
          </p:nvPr>
        </p:nvGraphicFramePr>
        <p:xfrm>
          <a:off x="164590" y="950976"/>
          <a:ext cx="22128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2850"/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Просмотр</a:t>
                      </a:r>
                      <a:r>
                        <a:rPr lang="ru-RU" sz="1800" b="0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запроса</a:t>
                      </a:r>
                      <a:endParaRPr lang="ru-RU" sz="1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0" name="Таблица 49"/>
          <p:cNvGraphicFramePr>
            <a:graphicFrameLocks noGrp="1"/>
          </p:cNvGraphicFramePr>
          <p:nvPr>
            <p:extLst/>
          </p:nvPr>
        </p:nvGraphicFramePr>
        <p:xfrm>
          <a:off x="2382009" y="951823"/>
          <a:ext cx="9608822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4411"/>
                <a:gridCol w="4804411"/>
              </a:tblGrid>
              <a:tr h="370840">
                <a:tc>
                  <a:txBody>
                    <a:bodyPr/>
                    <a:lstStyle/>
                    <a:p>
                      <a:pPr algn="r"/>
                      <a:endParaRPr lang="ru-RU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ru-RU" sz="1200" b="0" baseline="0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ru-RU" sz="12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Просмотр</a:t>
                      </a:r>
                      <a:r>
                        <a:rPr lang="ru-RU" sz="1200" b="0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запроса</a:t>
                      </a:r>
                      <a:endParaRPr lang="ru-RU" sz="1200" b="0" dirty="0" smtClean="0">
                        <a:solidFill>
                          <a:schemeClr val="tx1"/>
                        </a:solidFill>
                        <a:latin typeface="+mj-lt"/>
                      </a:endParaRPr>
                    </a:p>
                    <a:p>
                      <a:pPr algn="r"/>
                      <a:endParaRPr lang="ru-RU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51" name="Рисунок 5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1571" y="1025695"/>
            <a:ext cx="175234" cy="151996"/>
          </a:xfrm>
          <a:prstGeom prst="rect">
            <a:avLst/>
          </a:prstGeom>
        </p:spPr>
      </p:pic>
      <p:sp>
        <p:nvSpPr>
          <p:cNvPr id="52" name="Прямоугольник с двумя скругленными соседними углами 51"/>
          <p:cNvSpPr/>
          <p:nvPr/>
        </p:nvSpPr>
        <p:spPr>
          <a:xfrm rot="10800000">
            <a:off x="164590" y="2499022"/>
            <a:ext cx="11826240" cy="56692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3" name="Прямоугольник 52"/>
          <p:cNvSpPr/>
          <p:nvPr/>
        </p:nvSpPr>
        <p:spPr>
          <a:xfrm>
            <a:off x="164590" y="2270422"/>
            <a:ext cx="1828800" cy="2285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TextBox 53"/>
          <p:cNvSpPr txBox="1"/>
          <p:nvPr/>
        </p:nvSpPr>
        <p:spPr>
          <a:xfrm>
            <a:off x="3585969" y="2603841"/>
            <a:ext cx="2983994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sz="1400" dirty="0" smtClean="0">
                <a:latin typeface="+mj-lt"/>
              </a:rPr>
              <a:t>Иванов Петр Васильевич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6740651" y="2607723"/>
            <a:ext cx="2983994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sz="1400" dirty="0" smtClean="0">
                <a:latin typeface="+mj-lt"/>
              </a:rPr>
              <a:t>Тел.: +992 </a:t>
            </a:r>
            <a:r>
              <a:rPr lang="ru-RU" sz="1400" dirty="0" err="1" smtClean="0">
                <a:latin typeface="+mj-lt"/>
              </a:rPr>
              <a:t>ххх</a:t>
            </a:r>
            <a:r>
              <a:rPr lang="ru-RU" sz="1400" dirty="0" smtClean="0">
                <a:latin typeface="+mj-lt"/>
              </a:rPr>
              <a:t> </a:t>
            </a:r>
            <a:r>
              <a:rPr lang="ru-RU" sz="1400" dirty="0" err="1" smtClean="0">
                <a:latin typeface="+mj-lt"/>
              </a:rPr>
              <a:t>ххх</a:t>
            </a:r>
            <a:r>
              <a:rPr lang="ru-RU" sz="1400" dirty="0" smtClean="0">
                <a:latin typeface="+mj-lt"/>
              </a:rPr>
              <a:t> </a:t>
            </a:r>
            <a:r>
              <a:rPr lang="ru-RU" sz="1400" dirty="0" err="1" smtClean="0">
                <a:latin typeface="+mj-lt"/>
              </a:rPr>
              <a:t>ххх</a:t>
            </a:r>
            <a:endParaRPr lang="ru-RU" sz="1400" dirty="0" smtClean="0">
              <a:latin typeface="+mj-lt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31287" y="2600462"/>
            <a:ext cx="2983994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sz="1400" dirty="0" smtClean="0">
                <a:latin typeface="+mj-lt"/>
              </a:rPr>
              <a:t>Запрос 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9895333" y="2617688"/>
            <a:ext cx="184861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1400" dirty="0" smtClean="0">
                <a:latin typeface="+mj-lt"/>
              </a:rPr>
              <a:t>02/июнь/2021</a:t>
            </a:r>
          </a:p>
        </p:txBody>
      </p:sp>
      <p:sp>
        <p:nvSpPr>
          <p:cNvPr id="62" name="Прямоугольник с двумя скругленными соседними углами 61"/>
          <p:cNvSpPr/>
          <p:nvPr/>
        </p:nvSpPr>
        <p:spPr>
          <a:xfrm rot="10800000">
            <a:off x="164590" y="3294550"/>
            <a:ext cx="11826240" cy="2930314"/>
          </a:xfrm>
          <a:prstGeom prst="round2SameRect">
            <a:avLst>
              <a:gd name="adj1" fmla="val 18275"/>
              <a:gd name="adj2" fmla="val 0"/>
            </a:avLst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/>
          </p:nvPr>
        </p:nvGraphicFramePr>
        <p:xfrm>
          <a:off x="431287" y="3785109"/>
          <a:ext cx="11312660" cy="16205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19105"/>
                <a:gridCol w="4351528"/>
                <a:gridCol w="3092418"/>
                <a:gridCol w="2020094"/>
                <a:gridCol w="142951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+mj-lt"/>
                        </a:rPr>
                        <a:t>№</a:t>
                      </a:r>
                      <a:endParaRPr lang="ru-RU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+mj-lt"/>
                        </a:rPr>
                        <a:t>Комментарии</a:t>
                      </a:r>
                      <a:endParaRPr lang="ru-RU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kern="1200" dirty="0" smtClean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Документы</a:t>
                      </a:r>
                      <a:endParaRPr lang="ru-RU" sz="1400" b="1" kern="1200" dirty="0">
                        <a:solidFill>
                          <a:schemeClr val="lt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400" b="1" kern="1200" dirty="0" smtClean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Запрос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kern="1200" dirty="0" smtClean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Тип запроса</a:t>
                      </a:r>
                      <a:endParaRPr lang="ru-RU" sz="1400" b="1" kern="1200" dirty="0">
                        <a:solidFill>
                          <a:schemeClr val="lt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latin typeface="+mj-lt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latin typeface="+mj-lt"/>
                        </a:rPr>
                        <a:t>Прошу вас отправить нам КП в соответствии с нашим техническим заданием на поставку оборудования для завода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4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Техническое задание</a:t>
                      </a:r>
                      <a:endParaRPr lang="ru-RU" sz="14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Обработан</a:t>
                      </a:r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endParaRPr lang="ru-RU" sz="14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Исходящий</a:t>
                      </a:r>
                      <a:endParaRPr lang="ru-RU" sz="14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j-lt"/>
                        </a:rPr>
                        <a:t>2</a:t>
                      </a:r>
                      <a:endParaRPr lang="ru-RU" sz="1400" dirty="0" smtClean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latin typeface="+mj-lt"/>
                        </a:rPr>
                        <a:t>Ваш</a:t>
                      </a:r>
                      <a:r>
                        <a:rPr lang="ru-RU" sz="1400" baseline="0" dirty="0" smtClean="0">
                          <a:latin typeface="+mj-lt"/>
                        </a:rPr>
                        <a:t> запрос обработан и подготовлен КП согласно вашему ТЗ</a:t>
                      </a:r>
                      <a:endParaRPr lang="ru-RU" sz="1400" dirty="0" smtClean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4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Коммерческое предложение</a:t>
                      </a:r>
                      <a:endParaRPr lang="ru-RU" sz="14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На рассмотрении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Входящий</a:t>
                      </a:r>
                      <a:endParaRPr lang="ru-RU" sz="14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Стрелка вверх 7"/>
          <p:cNvSpPr/>
          <p:nvPr/>
        </p:nvSpPr>
        <p:spPr>
          <a:xfrm>
            <a:off x="11330874" y="4215130"/>
            <a:ext cx="186055" cy="183515"/>
          </a:xfrm>
          <a:prstGeom prst="upArrow">
            <a:avLst>
              <a:gd name="adj1" fmla="val 45904"/>
              <a:gd name="adj2" fmla="val 46886"/>
            </a:avLst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aseline="-25000" dirty="0"/>
          </a:p>
        </p:txBody>
      </p:sp>
      <p:sp>
        <p:nvSpPr>
          <p:cNvPr id="64" name="Стрелка вверх 63"/>
          <p:cNvSpPr/>
          <p:nvPr/>
        </p:nvSpPr>
        <p:spPr>
          <a:xfrm rot="10800000">
            <a:off x="11330873" y="4985512"/>
            <a:ext cx="186055" cy="183515"/>
          </a:xfrm>
          <a:prstGeom prst="upArrow">
            <a:avLst>
              <a:gd name="adj1" fmla="val 45904"/>
              <a:gd name="adj2" fmla="val 46886"/>
            </a:avLst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aseline="-250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1342" y="4215130"/>
            <a:ext cx="242696" cy="242696"/>
          </a:xfrm>
          <a:prstGeom prst="rect">
            <a:avLst/>
          </a:prstGeom>
        </p:spPr>
      </p:pic>
      <p:pic>
        <p:nvPicPr>
          <p:cNvPr id="5" name="Рисунок 4"/>
          <p:cNvPicPr>
            <a:picLocks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5462" y="4927827"/>
            <a:ext cx="304771" cy="241200"/>
          </a:xfrm>
          <a:prstGeom prst="rect">
            <a:avLst/>
          </a:prstGeom>
        </p:spPr>
      </p:pic>
      <p:sp>
        <p:nvSpPr>
          <p:cNvPr id="9" name="Скругленный прямоугольник 8"/>
          <p:cNvSpPr/>
          <p:nvPr/>
        </p:nvSpPr>
        <p:spPr>
          <a:xfrm>
            <a:off x="2636899" y="5537200"/>
            <a:ext cx="2107691" cy="528320"/>
          </a:xfrm>
          <a:prstGeom prst="roundRect">
            <a:avLst>
              <a:gd name="adj" fmla="val 4551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Сохранить</a:t>
            </a:r>
            <a:endParaRPr lang="ru-RU" dirty="0"/>
          </a:p>
        </p:txBody>
      </p:sp>
      <p:sp>
        <p:nvSpPr>
          <p:cNvPr id="58" name="Скругленный прямоугольник 57"/>
          <p:cNvSpPr/>
          <p:nvPr/>
        </p:nvSpPr>
        <p:spPr>
          <a:xfrm>
            <a:off x="7313864" y="5537200"/>
            <a:ext cx="2107691" cy="528320"/>
          </a:xfrm>
          <a:prstGeom prst="roundRect">
            <a:avLst>
              <a:gd name="adj" fmla="val 45513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Отменить</a:t>
            </a:r>
            <a:endParaRPr lang="ru-RU" dirty="0"/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1091174" y="1177691"/>
            <a:ext cx="10012680" cy="504717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 flipV="1">
            <a:off x="1118598" y="1845464"/>
            <a:ext cx="9985256" cy="4930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020815" y="1334718"/>
            <a:ext cx="2133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+mj-lt"/>
              </a:rPr>
              <a:t>Обработка запроса</a:t>
            </a:r>
            <a:endParaRPr lang="ru-RU" dirty="0">
              <a:latin typeface="+mj-lt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1331222" y="1986957"/>
            <a:ext cx="1305677" cy="40517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>
                <a:latin typeface="+mj-lt"/>
              </a:rPr>
              <a:t>Запрос 1</a:t>
            </a:r>
            <a:endParaRPr lang="ru-RU" dirty="0">
              <a:latin typeface="+mj-lt"/>
            </a:endParaRPr>
          </a:p>
        </p:txBody>
      </p:sp>
      <p:sp>
        <p:nvSpPr>
          <p:cNvPr id="59" name="Прямоугольник 58"/>
          <p:cNvSpPr/>
          <p:nvPr/>
        </p:nvSpPr>
        <p:spPr>
          <a:xfrm>
            <a:off x="2919975" y="1983960"/>
            <a:ext cx="1732790" cy="40517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>
                <a:latin typeface="+mj-lt"/>
              </a:rPr>
              <a:t>02/июнь/2021</a:t>
            </a:r>
          </a:p>
        </p:txBody>
      </p:sp>
      <p:cxnSp>
        <p:nvCxnSpPr>
          <p:cNvPr id="14" name="Прямая соединительная линия 13"/>
          <p:cNvCxnSpPr/>
          <p:nvPr/>
        </p:nvCxnSpPr>
        <p:spPr>
          <a:xfrm>
            <a:off x="1118598" y="2517309"/>
            <a:ext cx="9985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Прямоугольник 59"/>
          <p:cNvSpPr/>
          <p:nvPr/>
        </p:nvSpPr>
        <p:spPr>
          <a:xfrm>
            <a:off x="1331221" y="2660773"/>
            <a:ext cx="1750307" cy="40517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dirty="0" smtClean="0">
                <a:latin typeface="+mj-lt"/>
              </a:rPr>
              <a:t>Комментарий: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3078478" y="2660773"/>
            <a:ext cx="7918704" cy="7655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400" dirty="0">
                <a:solidFill>
                  <a:schemeClr val="tx1"/>
                </a:solidFill>
                <a:latin typeface="+mj-lt"/>
              </a:rPr>
              <a:t>Прошу вас отправить нам КП в соответствии с нашим техническим заданием на поставку оборудования для завода</a:t>
            </a:r>
          </a:p>
          <a:p>
            <a:pPr algn="ctr"/>
            <a:endParaRPr lang="ru-RU" dirty="0"/>
          </a:p>
        </p:txBody>
      </p:sp>
      <p:sp>
        <p:nvSpPr>
          <p:cNvPr id="61" name="TextBox 60"/>
          <p:cNvSpPr txBox="1"/>
          <p:nvPr/>
        </p:nvSpPr>
        <p:spPr>
          <a:xfrm>
            <a:off x="3078478" y="3649134"/>
            <a:ext cx="1850138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sz="1400" dirty="0" smtClean="0">
                <a:latin typeface="+mj-lt"/>
              </a:rPr>
              <a:t>Техническое задание</a:t>
            </a:r>
          </a:p>
        </p:txBody>
      </p:sp>
      <p:sp>
        <p:nvSpPr>
          <p:cNvPr id="63" name="Прямоугольник 62"/>
          <p:cNvSpPr/>
          <p:nvPr/>
        </p:nvSpPr>
        <p:spPr>
          <a:xfrm>
            <a:off x="1328171" y="3612534"/>
            <a:ext cx="1750307" cy="40517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dirty="0" smtClean="0">
                <a:latin typeface="+mj-lt"/>
              </a:rPr>
              <a:t>Документ:</a:t>
            </a:r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924" y="3616133"/>
            <a:ext cx="340778" cy="340778"/>
          </a:xfrm>
          <a:prstGeom prst="rect">
            <a:avLst/>
          </a:prstGeom>
        </p:spPr>
      </p:pic>
      <p:sp>
        <p:nvSpPr>
          <p:cNvPr id="65" name="Скругленный прямоугольник 64"/>
          <p:cNvSpPr/>
          <p:nvPr/>
        </p:nvSpPr>
        <p:spPr>
          <a:xfrm>
            <a:off x="5674220" y="3653162"/>
            <a:ext cx="1593730" cy="299720"/>
          </a:xfrm>
          <a:prstGeom prst="roundRect">
            <a:avLst>
              <a:gd name="adj" fmla="val 4551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Подтвердить</a:t>
            </a:r>
            <a:endParaRPr lang="ru-RU" dirty="0"/>
          </a:p>
        </p:txBody>
      </p:sp>
      <p:sp>
        <p:nvSpPr>
          <p:cNvPr id="66" name="Скругленный прямоугольник 65"/>
          <p:cNvSpPr/>
          <p:nvPr/>
        </p:nvSpPr>
        <p:spPr>
          <a:xfrm>
            <a:off x="7461868" y="3653162"/>
            <a:ext cx="1593730" cy="299720"/>
          </a:xfrm>
          <a:prstGeom prst="roundRect">
            <a:avLst>
              <a:gd name="adj" fmla="val 45513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Отклонить</a:t>
            </a:r>
            <a:endParaRPr lang="ru-RU" dirty="0"/>
          </a:p>
        </p:txBody>
      </p:sp>
      <p:cxnSp>
        <p:nvCxnSpPr>
          <p:cNvPr id="74" name="Прямая соединительная линия 73"/>
          <p:cNvCxnSpPr/>
          <p:nvPr/>
        </p:nvCxnSpPr>
        <p:spPr>
          <a:xfrm>
            <a:off x="1118598" y="4132749"/>
            <a:ext cx="9985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Скругленный прямоугольник 76"/>
          <p:cNvSpPr/>
          <p:nvPr/>
        </p:nvSpPr>
        <p:spPr>
          <a:xfrm>
            <a:off x="2919975" y="5079110"/>
            <a:ext cx="2380484" cy="406191"/>
          </a:xfrm>
          <a:prstGeom prst="roundRect">
            <a:avLst>
              <a:gd name="adj" fmla="val 45513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Следующая стадия</a:t>
            </a:r>
            <a:endParaRPr lang="ru-RU" dirty="0"/>
          </a:p>
        </p:txBody>
      </p:sp>
      <p:sp>
        <p:nvSpPr>
          <p:cNvPr id="78" name="Прямоугольник 77"/>
          <p:cNvSpPr/>
          <p:nvPr/>
        </p:nvSpPr>
        <p:spPr>
          <a:xfrm>
            <a:off x="4865371" y="1981883"/>
            <a:ext cx="2402579" cy="40517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>
                <a:latin typeface="+mj-lt"/>
              </a:rPr>
              <a:t>Стадия получения КП</a:t>
            </a:r>
          </a:p>
        </p:txBody>
      </p:sp>
      <p:sp>
        <p:nvSpPr>
          <p:cNvPr id="80" name="Скругленный прямоугольник 79"/>
          <p:cNvSpPr/>
          <p:nvPr/>
        </p:nvSpPr>
        <p:spPr>
          <a:xfrm>
            <a:off x="6167239" y="5079110"/>
            <a:ext cx="2380484" cy="406191"/>
          </a:xfrm>
          <a:prstGeom prst="roundRect">
            <a:avLst>
              <a:gd name="adj" fmla="val 45513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Закрыть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50656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5851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>
                <a:solidFill>
                  <a:srgbClr val="002060"/>
                </a:solidFill>
              </a:rPr>
              <a:t>Просмотр стадии запроса</a:t>
            </a:r>
            <a:endParaRPr lang="ru-RU" dirty="0">
              <a:solidFill>
                <a:srgbClr val="002060"/>
              </a:solidFill>
            </a:endParaRPr>
          </a:p>
        </p:txBody>
      </p:sp>
      <p:grpSp>
        <p:nvGrpSpPr>
          <p:cNvPr id="31" name="Группа 30"/>
          <p:cNvGrpSpPr/>
          <p:nvPr/>
        </p:nvGrpSpPr>
        <p:grpSpPr>
          <a:xfrm>
            <a:off x="164590" y="1676062"/>
            <a:ext cx="1828800" cy="594360"/>
            <a:chOff x="1024126" y="2820000"/>
            <a:chExt cx="1828800" cy="612648"/>
          </a:xfrm>
          <a:solidFill>
            <a:schemeClr val="accent4"/>
          </a:solidFill>
        </p:grpSpPr>
        <p:sp>
          <p:nvSpPr>
            <p:cNvPr id="32" name="Прямоугольник с двумя скругленными соседними углами 31"/>
            <p:cNvSpPr/>
            <p:nvPr/>
          </p:nvSpPr>
          <p:spPr>
            <a:xfrm>
              <a:off x="1024126" y="2820000"/>
              <a:ext cx="1828800" cy="612648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088136" y="2997155"/>
              <a:ext cx="1682496" cy="248177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600" b="1" dirty="0" smtClean="0">
                  <a:solidFill>
                    <a:schemeClr val="bg1"/>
                  </a:solidFill>
                </a:rPr>
                <a:t>Запрос</a:t>
              </a:r>
            </a:p>
          </p:txBody>
        </p:sp>
      </p:grpSp>
      <p:grpSp>
        <p:nvGrpSpPr>
          <p:cNvPr id="34" name="Группа 33"/>
          <p:cNvGrpSpPr/>
          <p:nvPr/>
        </p:nvGrpSpPr>
        <p:grpSpPr>
          <a:xfrm>
            <a:off x="2164078" y="1676063"/>
            <a:ext cx="1828800" cy="584501"/>
            <a:chOff x="1024126" y="2820000"/>
            <a:chExt cx="1828800" cy="612648"/>
          </a:xfrm>
          <a:solidFill>
            <a:schemeClr val="bg2">
              <a:lumMod val="75000"/>
            </a:schemeClr>
          </a:solidFill>
        </p:grpSpPr>
        <p:sp>
          <p:nvSpPr>
            <p:cNvPr id="35" name="Прямоугольник с двумя скругленными соседними углами 34"/>
            <p:cNvSpPr/>
            <p:nvPr/>
          </p:nvSpPr>
          <p:spPr>
            <a:xfrm>
              <a:off x="1024126" y="2820000"/>
              <a:ext cx="1828800" cy="612648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132329" y="2896528"/>
              <a:ext cx="1612394" cy="43590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600" b="1" dirty="0" smtClean="0">
                  <a:solidFill>
                    <a:schemeClr val="bg1"/>
                  </a:solidFill>
                </a:rPr>
                <a:t>Коммерческое предложение</a:t>
              </a:r>
            </a:p>
          </p:txBody>
        </p:sp>
      </p:grpSp>
      <p:grpSp>
        <p:nvGrpSpPr>
          <p:cNvPr id="37" name="Группа 36"/>
          <p:cNvGrpSpPr/>
          <p:nvPr/>
        </p:nvGrpSpPr>
        <p:grpSpPr>
          <a:xfrm>
            <a:off x="4163566" y="1680991"/>
            <a:ext cx="1828800" cy="584501"/>
            <a:chOff x="1024126" y="2820000"/>
            <a:chExt cx="1828800" cy="612648"/>
          </a:xfrm>
          <a:solidFill>
            <a:schemeClr val="bg2">
              <a:lumMod val="75000"/>
            </a:schemeClr>
          </a:solidFill>
        </p:grpSpPr>
        <p:sp>
          <p:nvSpPr>
            <p:cNvPr id="38" name="Прямоугольник с двумя скругленными соседними углами 37"/>
            <p:cNvSpPr/>
            <p:nvPr/>
          </p:nvSpPr>
          <p:spPr>
            <a:xfrm>
              <a:off x="1024126" y="2820000"/>
              <a:ext cx="1828800" cy="612648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132329" y="2900390"/>
              <a:ext cx="1612394" cy="43590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600" b="1" dirty="0" smtClean="0">
                  <a:solidFill>
                    <a:schemeClr val="bg1"/>
                  </a:solidFill>
                </a:rPr>
                <a:t>Заключение договора</a:t>
              </a:r>
            </a:p>
          </p:txBody>
        </p:sp>
      </p:grpSp>
      <p:grpSp>
        <p:nvGrpSpPr>
          <p:cNvPr id="40" name="Группа 39"/>
          <p:cNvGrpSpPr/>
          <p:nvPr/>
        </p:nvGrpSpPr>
        <p:grpSpPr>
          <a:xfrm>
            <a:off x="6163054" y="1685921"/>
            <a:ext cx="1828800" cy="584501"/>
            <a:chOff x="1024126" y="2820000"/>
            <a:chExt cx="1828800" cy="612648"/>
          </a:xfrm>
          <a:solidFill>
            <a:schemeClr val="bg2">
              <a:lumMod val="75000"/>
            </a:schemeClr>
          </a:solidFill>
        </p:grpSpPr>
        <p:sp>
          <p:nvSpPr>
            <p:cNvPr id="41" name="Прямоугольник с двумя скругленными соседними углами 40"/>
            <p:cNvSpPr/>
            <p:nvPr/>
          </p:nvSpPr>
          <p:spPr>
            <a:xfrm>
              <a:off x="1024126" y="2820000"/>
              <a:ext cx="1828800" cy="612648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132329" y="2905363"/>
              <a:ext cx="1612394" cy="43590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600" b="1" dirty="0" smtClean="0">
                  <a:solidFill>
                    <a:schemeClr val="bg1"/>
                  </a:solidFill>
                </a:rPr>
                <a:t>Договор подписан</a:t>
              </a:r>
            </a:p>
          </p:txBody>
        </p:sp>
      </p:grpSp>
      <p:grpSp>
        <p:nvGrpSpPr>
          <p:cNvPr id="43" name="Группа 42"/>
          <p:cNvGrpSpPr/>
          <p:nvPr/>
        </p:nvGrpSpPr>
        <p:grpSpPr>
          <a:xfrm>
            <a:off x="8162542" y="1685921"/>
            <a:ext cx="1828800" cy="584501"/>
            <a:chOff x="1024126" y="2820000"/>
            <a:chExt cx="1828800" cy="612648"/>
          </a:xfrm>
          <a:solidFill>
            <a:schemeClr val="bg2">
              <a:lumMod val="75000"/>
            </a:schemeClr>
          </a:solidFill>
        </p:grpSpPr>
        <p:sp>
          <p:nvSpPr>
            <p:cNvPr id="44" name="Прямоугольник с двумя скругленными соседними углами 43"/>
            <p:cNvSpPr/>
            <p:nvPr/>
          </p:nvSpPr>
          <p:spPr>
            <a:xfrm>
              <a:off x="1024126" y="2820000"/>
              <a:ext cx="1828800" cy="612648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132329" y="2970020"/>
              <a:ext cx="1612394" cy="252363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600" b="1" dirty="0" smtClean="0">
                  <a:solidFill>
                    <a:schemeClr val="bg1"/>
                  </a:solidFill>
                </a:rPr>
                <a:t>Доставка</a:t>
              </a:r>
            </a:p>
          </p:txBody>
        </p:sp>
      </p:grpSp>
      <p:grpSp>
        <p:nvGrpSpPr>
          <p:cNvPr id="46" name="Группа 45"/>
          <p:cNvGrpSpPr/>
          <p:nvPr/>
        </p:nvGrpSpPr>
        <p:grpSpPr>
          <a:xfrm>
            <a:off x="10162030" y="1680991"/>
            <a:ext cx="1828800" cy="584501"/>
            <a:chOff x="1024126" y="2820000"/>
            <a:chExt cx="1828800" cy="612648"/>
          </a:xfrm>
          <a:solidFill>
            <a:schemeClr val="bg2">
              <a:lumMod val="75000"/>
            </a:schemeClr>
          </a:solidFill>
        </p:grpSpPr>
        <p:sp>
          <p:nvSpPr>
            <p:cNvPr id="47" name="Прямоугольник с двумя скругленными соседними углами 46"/>
            <p:cNvSpPr/>
            <p:nvPr/>
          </p:nvSpPr>
          <p:spPr>
            <a:xfrm>
              <a:off x="1024126" y="2820000"/>
              <a:ext cx="1828800" cy="612648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132329" y="2975187"/>
              <a:ext cx="1612394" cy="252363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600" b="1" dirty="0" smtClean="0">
                  <a:solidFill>
                    <a:schemeClr val="bg1"/>
                  </a:solidFill>
                </a:rPr>
                <a:t>Оплата</a:t>
              </a:r>
            </a:p>
          </p:txBody>
        </p:sp>
      </p:grpSp>
      <p:graphicFrame>
        <p:nvGraphicFramePr>
          <p:cNvPr id="49" name="Таблица 48"/>
          <p:cNvGraphicFramePr>
            <a:graphicFrameLocks noGrp="1"/>
          </p:cNvGraphicFramePr>
          <p:nvPr>
            <p:extLst/>
          </p:nvPr>
        </p:nvGraphicFramePr>
        <p:xfrm>
          <a:off x="164590" y="950976"/>
          <a:ext cx="22128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2850"/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Просмотр</a:t>
                      </a:r>
                      <a:r>
                        <a:rPr lang="ru-RU" sz="1800" b="0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запроса</a:t>
                      </a:r>
                      <a:endParaRPr lang="ru-RU" sz="1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0" name="Таблица 49"/>
          <p:cNvGraphicFramePr>
            <a:graphicFrameLocks noGrp="1"/>
          </p:cNvGraphicFramePr>
          <p:nvPr>
            <p:extLst/>
          </p:nvPr>
        </p:nvGraphicFramePr>
        <p:xfrm>
          <a:off x="2382009" y="951823"/>
          <a:ext cx="9608822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4411"/>
                <a:gridCol w="4804411"/>
              </a:tblGrid>
              <a:tr h="370840">
                <a:tc>
                  <a:txBody>
                    <a:bodyPr/>
                    <a:lstStyle/>
                    <a:p>
                      <a:pPr algn="r"/>
                      <a:endParaRPr lang="ru-RU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ru-RU" sz="1200" b="0" baseline="0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ru-RU" sz="12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Просмотр</a:t>
                      </a:r>
                      <a:r>
                        <a:rPr lang="ru-RU" sz="1200" b="0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запроса</a:t>
                      </a:r>
                      <a:endParaRPr lang="ru-RU" sz="1200" b="0" dirty="0" smtClean="0">
                        <a:solidFill>
                          <a:schemeClr val="tx1"/>
                        </a:solidFill>
                        <a:latin typeface="+mj-lt"/>
                      </a:endParaRPr>
                    </a:p>
                    <a:p>
                      <a:pPr algn="r"/>
                      <a:endParaRPr lang="ru-RU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51" name="Рисунок 5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1571" y="1025695"/>
            <a:ext cx="175234" cy="151996"/>
          </a:xfrm>
          <a:prstGeom prst="rect">
            <a:avLst/>
          </a:prstGeom>
        </p:spPr>
      </p:pic>
      <p:sp>
        <p:nvSpPr>
          <p:cNvPr id="52" name="Прямоугольник с двумя скругленными соседними углами 51"/>
          <p:cNvSpPr/>
          <p:nvPr/>
        </p:nvSpPr>
        <p:spPr>
          <a:xfrm rot="10800000">
            <a:off x="164590" y="2499022"/>
            <a:ext cx="11826240" cy="56692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3" name="Прямоугольник 52"/>
          <p:cNvSpPr/>
          <p:nvPr/>
        </p:nvSpPr>
        <p:spPr>
          <a:xfrm>
            <a:off x="164590" y="2270422"/>
            <a:ext cx="1828800" cy="2285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TextBox 53"/>
          <p:cNvSpPr txBox="1"/>
          <p:nvPr/>
        </p:nvSpPr>
        <p:spPr>
          <a:xfrm>
            <a:off x="3585969" y="2603841"/>
            <a:ext cx="2983994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sz="1400" dirty="0" smtClean="0">
                <a:latin typeface="+mj-lt"/>
              </a:rPr>
              <a:t>Иванов Петр Васильевич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6740651" y="2607723"/>
            <a:ext cx="2983994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sz="1400" dirty="0" smtClean="0">
                <a:latin typeface="+mj-lt"/>
              </a:rPr>
              <a:t>Тел.: +992 </a:t>
            </a:r>
            <a:r>
              <a:rPr lang="ru-RU" sz="1400" dirty="0" err="1" smtClean="0">
                <a:latin typeface="+mj-lt"/>
              </a:rPr>
              <a:t>ххх</a:t>
            </a:r>
            <a:r>
              <a:rPr lang="ru-RU" sz="1400" dirty="0" smtClean="0">
                <a:latin typeface="+mj-lt"/>
              </a:rPr>
              <a:t> </a:t>
            </a:r>
            <a:r>
              <a:rPr lang="ru-RU" sz="1400" dirty="0" err="1" smtClean="0">
                <a:latin typeface="+mj-lt"/>
              </a:rPr>
              <a:t>ххх</a:t>
            </a:r>
            <a:r>
              <a:rPr lang="ru-RU" sz="1400" dirty="0" smtClean="0">
                <a:latin typeface="+mj-lt"/>
              </a:rPr>
              <a:t> </a:t>
            </a:r>
            <a:r>
              <a:rPr lang="ru-RU" sz="1400" dirty="0" err="1" smtClean="0">
                <a:latin typeface="+mj-lt"/>
              </a:rPr>
              <a:t>ххх</a:t>
            </a:r>
            <a:endParaRPr lang="ru-RU" sz="1400" dirty="0" smtClean="0">
              <a:latin typeface="+mj-lt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31287" y="2600462"/>
            <a:ext cx="2983994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sz="1400" dirty="0" smtClean="0">
                <a:latin typeface="+mj-lt"/>
              </a:rPr>
              <a:t>Запрос 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9895333" y="2617688"/>
            <a:ext cx="184861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1400" dirty="0" smtClean="0">
                <a:latin typeface="+mj-lt"/>
              </a:rPr>
              <a:t>02/июнь/2021</a:t>
            </a:r>
          </a:p>
        </p:txBody>
      </p:sp>
      <p:sp>
        <p:nvSpPr>
          <p:cNvPr id="62" name="Прямоугольник с двумя скругленными соседними углами 61"/>
          <p:cNvSpPr/>
          <p:nvPr/>
        </p:nvSpPr>
        <p:spPr>
          <a:xfrm rot="10800000">
            <a:off x="164590" y="3294550"/>
            <a:ext cx="11826240" cy="2930314"/>
          </a:xfrm>
          <a:prstGeom prst="round2SameRect">
            <a:avLst>
              <a:gd name="adj1" fmla="val 18275"/>
              <a:gd name="adj2" fmla="val 0"/>
            </a:avLst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/>
          </p:nvPr>
        </p:nvGraphicFramePr>
        <p:xfrm>
          <a:off x="431287" y="3785109"/>
          <a:ext cx="11312660" cy="16205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19105"/>
                <a:gridCol w="4351528"/>
                <a:gridCol w="3092418"/>
                <a:gridCol w="2020094"/>
                <a:gridCol w="142951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+mj-lt"/>
                        </a:rPr>
                        <a:t>№</a:t>
                      </a:r>
                      <a:endParaRPr lang="ru-RU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+mj-lt"/>
                        </a:rPr>
                        <a:t>Комментарии</a:t>
                      </a:r>
                      <a:endParaRPr lang="ru-RU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kern="1200" dirty="0" smtClean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Документы</a:t>
                      </a:r>
                      <a:endParaRPr lang="ru-RU" sz="1400" b="1" kern="1200" dirty="0">
                        <a:solidFill>
                          <a:schemeClr val="lt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400" b="1" kern="1200" dirty="0" smtClean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Запрос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kern="1200" dirty="0" smtClean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Тип запроса</a:t>
                      </a:r>
                      <a:endParaRPr lang="ru-RU" sz="1400" b="1" kern="1200" dirty="0">
                        <a:solidFill>
                          <a:schemeClr val="lt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latin typeface="+mj-lt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latin typeface="+mj-lt"/>
                        </a:rPr>
                        <a:t>Прошу вас отправить нам КП в соответствии с нашим техническим заданием на поставку оборудования для завода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4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Техническое задание</a:t>
                      </a:r>
                      <a:endParaRPr lang="ru-RU" sz="14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Обработан</a:t>
                      </a:r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endParaRPr lang="ru-RU" sz="14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Исходящий</a:t>
                      </a:r>
                      <a:endParaRPr lang="ru-RU" sz="14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j-lt"/>
                        </a:rPr>
                        <a:t>2</a:t>
                      </a:r>
                      <a:endParaRPr lang="ru-RU" sz="1400" dirty="0" smtClean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latin typeface="+mj-lt"/>
                        </a:rPr>
                        <a:t>Ваш</a:t>
                      </a:r>
                      <a:r>
                        <a:rPr lang="ru-RU" sz="1400" baseline="0" dirty="0" smtClean="0">
                          <a:latin typeface="+mj-lt"/>
                        </a:rPr>
                        <a:t> запрос обработан и подготовлен КП согласно вашему ТЗ</a:t>
                      </a:r>
                      <a:endParaRPr lang="ru-RU" sz="1400" dirty="0" smtClean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4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Коммерческое предложение</a:t>
                      </a:r>
                      <a:endParaRPr lang="ru-RU" sz="14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На рассмотрении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Входящий</a:t>
                      </a:r>
                      <a:endParaRPr lang="ru-RU" sz="14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Стрелка вверх 7"/>
          <p:cNvSpPr/>
          <p:nvPr/>
        </p:nvSpPr>
        <p:spPr>
          <a:xfrm>
            <a:off x="11330874" y="4215130"/>
            <a:ext cx="186055" cy="183515"/>
          </a:xfrm>
          <a:prstGeom prst="upArrow">
            <a:avLst>
              <a:gd name="adj1" fmla="val 45904"/>
              <a:gd name="adj2" fmla="val 46886"/>
            </a:avLst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aseline="-25000" dirty="0"/>
          </a:p>
        </p:txBody>
      </p:sp>
      <p:sp>
        <p:nvSpPr>
          <p:cNvPr id="64" name="Стрелка вверх 63"/>
          <p:cNvSpPr/>
          <p:nvPr/>
        </p:nvSpPr>
        <p:spPr>
          <a:xfrm rot="10800000">
            <a:off x="11330873" y="4985512"/>
            <a:ext cx="186055" cy="183515"/>
          </a:xfrm>
          <a:prstGeom prst="upArrow">
            <a:avLst>
              <a:gd name="adj1" fmla="val 45904"/>
              <a:gd name="adj2" fmla="val 46886"/>
            </a:avLst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aseline="-250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1342" y="4215130"/>
            <a:ext cx="242696" cy="242696"/>
          </a:xfrm>
          <a:prstGeom prst="rect">
            <a:avLst/>
          </a:prstGeom>
        </p:spPr>
      </p:pic>
      <p:pic>
        <p:nvPicPr>
          <p:cNvPr id="5" name="Рисунок 4"/>
          <p:cNvPicPr>
            <a:picLocks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5462" y="4927827"/>
            <a:ext cx="304771" cy="241200"/>
          </a:xfrm>
          <a:prstGeom prst="rect">
            <a:avLst/>
          </a:prstGeom>
        </p:spPr>
      </p:pic>
      <p:sp>
        <p:nvSpPr>
          <p:cNvPr id="9" name="Скругленный прямоугольник 8"/>
          <p:cNvSpPr/>
          <p:nvPr/>
        </p:nvSpPr>
        <p:spPr>
          <a:xfrm>
            <a:off x="2636899" y="5537200"/>
            <a:ext cx="2107691" cy="528320"/>
          </a:xfrm>
          <a:prstGeom prst="roundRect">
            <a:avLst>
              <a:gd name="adj" fmla="val 4551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Сохранить</a:t>
            </a:r>
            <a:endParaRPr lang="ru-RU" dirty="0"/>
          </a:p>
        </p:txBody>
      </p:sp>
      <p:sp>
        <p:nvSpPr>
          <p:cNvPr id="58" name="Скругленный прямоугольник 57"/>
          <p:cNvSpPr/>
          <p:nvPr/>
        </p:nvSpPr>
        <p:spPr>
          <a:xfrm>
            <a:off x="7313864" y="5537200"/>
            <a:ext cx="2107691" cy="528320"/>
          </a:xfrm>
          <a:prstGeom prst="roundRect">
            <a:avLst>
              <a:gd name="adj" fmla="val 45513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Отменить</a:t>
            </a:r>
            <a:endParaRPr lang="ru-RU" dirty="0"/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1091174" y="1177691"/>
            <a:ext cx="10012680" cy="504717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 flipV="1">
            <a:off x="1118598" y="1845464"/>
            <a:ext cx="9985256" cy="4930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020815" y="1334718"/>
            <a:ext cx="2133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+mj-lt"/>
              </a:rPr>
              <a:t>Обработка запроса</a:t>
            </a:r>
            <a:endParaRPr lang="ru-RU" dirty="0">
              <a:latin typeface="+mj-lt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1331222" y="1986957"/>
            <a:ext cx="1305677" cy="40517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>
                <a:latin typeface="+mj-lt"/>
              </a:rPr>
              <a:t>Запрос 1</a:t>
            </a:r>
            <a:endParaRPr lang="ru-RU" dirty="0">
              <a:latin typeface="+mj-lt"/>
            </a:endParaRPr>
          </a:p>
        </p:txBody>
      </p:sp>
      <p:sp>
        <p:nvSpPr>
          <p:cNvPr id="59" name="Прямоугольник 58"/>
          <p:cNvSpPr/>
          <p:nvPr/>
        </p:nvSpPr>
        <p:spPr>
          <a:xfrm>
            <a:off x="2919975" y="1983960"/>
            <a:ext cx="1732790" cy="40517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>
                <a:latin typeface="+mj-lt"/>
              </a:rPr>
              <a:t>04/июнь/2021</a:t>
            </a:r>
            <a:endParaRPr lang="ru-RU" dirty="0" smtClean="0">
              <a:latin typeface="+mj-lt"/>
            </a:endParaRPr>
          </a:p>
        </p:txBody>
      </p:sp>
      <p:cxnSp>
        <p:nvCxnSpPr>
          <p:cNvPr id="14" name="Прямая соединительная линия 13"/>
          <p:cNvCxnSpPr/>
          <p:nvPr/>
        </p:nvCxnSpPr>
        <p:spPr>
          <a:xfrm>
            <a:off x="1118598" y="2517309"/>
            <a:ext cx="9985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Прямоугольник 59"/>
          <p:cNvSpPr/>
          <p:nvPr/>
        </p:nvSpPr>
        <p:spPr>
          <a:xfrm>
            <a:off x="1331221" y="2660773"/>
            <a:ext cx="1750307" cy="40517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dirty="0" smtClean="0">
                <a:latin typeface="+mj-lt"/>
              </a:rPr>
              <a:t>Комментарий: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3078478" y="2660773"/>
            <a:ext cx="7918704" cy="7655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400" dirty="0">
                <a:solidFill>
                  <a:schemeClr val="tx1"/>
                </a:solidFill>
              </a:rPr>
              <a:t>Ваш запрос обработан и подготовлен КП согласно вашему ТЗ</a:t>
            </a:r>
          </a:p>
          <a:p>
            <a:pPr algn="ctr"/>
            <a:endParaRPr lang="ru-RU" dirty="0"/>
          </a:p>
        </p:txBody>
      </p:sp>
      <p:sp>
        <p:nvSpPr>
          <p:cNvPr id="61" name="TextBox 60"/>
          <p:cNvSpPr txBox="1"/>
          <p:nvPr/>
        </p:nvSpPr>
        <p:spPr>
          <a:xfrm>
            <a:off x="3078477" y="3649134"/>
            <a:ext cx="2465469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sz="1400" dirty="0" smtClean="0">
                <a:latin typeface="+mj-lt"/>
              </a:rPr>
              <a:t>Коммерческое предложение</a:t>
            </a:r>
            <a:endParaRPr lang="ru-RU" sz="1400" dirty="0" smtClean="0">
              <a:latin typeface="+mj-lt"/>
            </a:endParaRPr>
          </a:p>
        </p:txBody>
      </p:sp>
      <p:sp>
        <p:nvSpPr>
          <p:cNvPr id="63" name="Прямоугольник 62"/>
          <p:cNvSpPr/>
          <p:nvPr/>
        </p:nvSpPr>
        <p:spPr>
          <a:xfrm>
            <a:off x="1328171" y="3612534"/>
            <a:ext cx="1750307" cy="40517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dirty="0" smtClean="0">
                <a:latin typeface="+mj-lt"/>
              </a:rPr>
              <a:t>Документ:</a:t>
            </a:r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422165" y="3616133"/>
            <a:ext cx="340778" cy="340778"/>
          </a:xfrm>
          <a:prstGeom prst="rect">
            <a:avLst/>
          </a:prstGeom>
        </p:spPr>
      </p:pic>
      <p:sp>
        <p:nvSpPr>
          <p:cNvPr id="65" name="Скругленный прямоугольник 64"/>
          <p:cNvSpPr/>
          <p:nvPr/>
        </p:nvSpPr>
        <p:spPr>
          <a:xfrm>
            <a:off x="5893762" y="3660317"/>
            <a:ext cx="1593730" cy="299720"/>
          </a:xfrm>
          <a:prstGeom prst="roundRect">
            <a:avLst>
              <a:gd name="adj" fmla="val 4551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Подтвердить</a:t>
            </a:r>
            <a:endParaRPr lang="ru-RU" dirty="0"/>
          </a:p>
        </p:txBody>
      </p:sp>
      <p:sp>
        <p:nvSpPr>
          <p:cNvPr id="66" name="Скругленный прямоугольник 65"/>
          <p:cNvSpPr/>
          <p:nvPr/>
        </p:nvSpPr>
        <p:spPr>
          <a:xfrm>
            <a:off x="7657617" y="3660317"/>
            <a:ext cx="1593730" cy="299720"/>
          </a:xfrm>
          <a:prstGeom prst="roundRect">
            <a:avLst>
              <a:gd name="adj" fmla="val 45513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Отклонить</a:t>
            </a:r>
            <a:endParaRPr lang="ru-RU" dirty="0"/>
          </a:p>
        </p:txBody>
      </p:sp>
      <p:cxnSp>
        <p:nvCxnSpPr>
          <p:cNvPr id="74" name="Прямая соединительная линия 73"/>
          <p:cNvCxnSpPr/>
          <p:nvPr/>
        </p:nvCxnSpPr>
        <p:spPr>
          <a:xfrm>
            <a:off x="1118598" y="4132749"/>
            <a:ext cx="9985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Скругленный прямоугольник 76"/>
          <p:cNvSpPr/>
          <p:nvPr/>
        </p:nvSpPr>
        <p:spPr>
          <a:xfrm>
            <a:off x="2919975" y="5079110"/>
            <a:ext cx="2380484" cy="406191"/>
          </a:xfrm>
          <a:prstGeom prst="roundRect">
            <a:avLst>
              <a:gd name="adj" fmla="val 45513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Следующая стадия</a:t>
            </a:r>
            <a:endParaRPr lang="ru-RU" dirty="0"/>
          </a:p>
        </p:txBody>
      </p:sp>
      <p:sp>
        <p:nvSpPr>
          <p:cNvPr id="78" name="Прямоугольник 77"/>
          <p:cNvSpPr/>
          <p:nvPr/>
        </p:nvSpPr>
        <p:spPr>
          <a:xfrm>
            <a:off x="4865371" y="1981883"/>
            <a:ext cx="2402579" cy="40517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>
                <a:latin typeface="+mj-lt"/>
              </a:rPr>
              <a:t>Стадия получения КП</a:t>
            </a:r>
          </a:p>
        </p:txBody>
      </p:sp>
      <p:sp>
        <p:nvSpPr>
          <p:cNvPr id="80" name="Скругленный прямоугольник 79"/>
          <p:cNvSpPr/>
          <p:nvPr/>
        </p:nvSpPr>
        <p:spPr>
          <a:xfrm>
            <a:off x="6167239" y="5079110"/>
            <a:ext cx="2380484" cy="406191"/>
          </a:xfrm>
          <a:prstGeom prst="roundRect">
            <a:avLst>
              <a:gd name="adj" fmla="val 45513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Закрыть</a:t>
            </a:r>
            <a:endParaRPr lang="ru-RU" dirty="0"/>
          </a:p>
        </p:txBody>
      </p:sp>
      <p:sp>
        <p:nvSpPr>
          <p:cNvPr id="67" name="Скругленный прямоугольник 66"/>
          <p:cNvSpPr/>
          <p:nvPr/>
        </p:nvSpPr>
        <p:spPr>
          <a:xfrm>
            <a:off x="9418244" y="3649134"/>
            <a:ext cx="1593730" cy="299720"/>
          </a:xfrm>
          <a:prstGeom prst="roundRect">
            <a:avLst>
              <a:gd name="adj" fmla="val 45513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Сохранить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09586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2085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</TotalTime>
  <Words>470</Words>
  <Application>Microsoft Office PowerPoint</Application>
  <PresentationFormat>Широкоэкранный</PresentationFormat>
  <Paragraphs>158</Paragraphs>
  <Slides>5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Тема Office</vt:lpstr>
      <vt:lpstr>Презентация PowerPoint</vt:lpstr>
      <vt:lpstr>Просмотр стадии запроса</vt:lpstr>
      <vt:lpstr>Просмотр стадии запроса</vt:lpstr>
      <vt:lpstr>Просмотр стадии запроса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Rebus</dc:creator>
  <cp:lastModifiedBy>Rebus</cp:lastModifiedBy>
  <cp:revision>36</cp:revision>
  <dcterms:created xsi:type="dcterms:W3CDTF">2021-06-22T06:41:59Z</dcterms:created>
  <dcterms:modified xsi:type="dcterms:W3CDTF">2021-06-22T13:53:01Z</dcterms:modified>
</cp:coreProperties>
</file>