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2" r:id="rId13"/>
    <p:sldId id="303" r:id="rId14"/>
    <p:sldId id="301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91" r:id="rId24"/>
    <p:sldId id="285" r:id="rId25"/>
    <p:sldId id="274" r:id="rId26"/>
    <p:sldId id="292" r:id="rId27"/>
    <p:sldId id="275" r:id="rId28"/>
    <p:sldId id="294" r:id="rId29"/>
    <p:sldId id="276" r:id="rId30"/>
    <p:sldId id="293" r:id="rId31"/>
    <p:sldId id="277" r:id="rId32"/>
    <p:sldId id="278" r:id="rId33"/>
    <p:sldId id="279" r:id="rId34"/>
    <p:sldId id="280" r:id="rId35"/>
    <p:sldId id="295" r:id="rId36"/>
    <p:sldId id="296" r:id="rId37"/>
    <p:sldId id="281" r:id="rId38"/>
    <p:sldId id="282" r:id="rId39"/>
    <p:sldId id="297" r:id="rId40"/>
    <p:sldId id="283" r:id="rId41"/>
    <p:sldId id="284" r:id="rId42"/>
    <p:sldId id="286" r:id="rId43"/>
    <p:sldId id="287" r:id="rId44"/>
    <p:sldId id="288" r:id="rId45"/>
    <p:sldId id="289" r:id="rId46"/>
    <p:sldId id="299" r:id="rId47"/>
    <p:sldId id="290" r:id="rId48"/>
    <p:sldId id="298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214818"/>
            <a:ext cx="7420004" cy="2143140"/>
          </a:xfrm>
        </p:spPr>
        <p:txBody>
          <a:bodyPr>
            <a:normAutofit/>
          </a:bodyPr>
          <a:lstStyle/>
          <a:p>
            <a:pPr algn="r"/>
            <a:r>
              <a:rPr lang="uk-UA" sz="2800" b="1" dirty="0" smtClean="0"/>
              <a:t>Сучасні ділові папери в Збройних силах України</a:t>
            </a:r>
            <a:r>
              <a:rPr lang="uk-UA" sz="2800" b="1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b="1" i="1" dirty="0" smtClean="0">
              <a:solidFill>
                <a:schemeClr val="tx1"/>
              </a:solidFill>
            </a:endParaRPr>
          </a:p>
          <a:p>
            <a:pPr algn="r"/>
            <a:r>
              <a:rPr lang="uk-UA" b="1" i="1" dirty="0" smtClean="0">
                <a:solidFill>
                  <a:schemeClr val="tx1"/>
                </a:solidFill>
              </a:rPr>
              <a:t>Заняття № 1</a:t>
            </a:r>
            <a:endParaRPr lang="uk-UA" i="1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428735"/>
            <a:ext cx="8229600" cy="500067"/>
          </a:xfrm>
        </p:spPr>
        <p:txBody>
          <a:bodyPr>
            <a:noAutofit/>
          </a:bodyPr>
          <a:lstStyle/>
          <a:p>
            <a:pPr algn="l"/>
            <a:r>
              <a:rPr sz="2800" b="1" smtClean="0">
                <a:solidFill>
                  <a:schemeClr val="tx1"/>
                </a:solidFill>
                <a:latin typeface="+mn-lt"/>
              </a:rPr>
              <a:t/>
            </a:r>
            <a:br>
              <a:rPr sz="2800" b="1" smtClean="0">
                <a:solidFill>
                  <a:schemeClr val="tx1"/>
                </a:solidFill>
                <a:latin typeface="+mn-lt"/>
              </a:rPr>
            </a:br>
            <a:r>
              <a:rPr sz="2800" b="1" smtClean="0">
                <a:solidFill>
                  <a:schemeClr val="tx1"/>
                </a:solidFill>
                <a:latin typeface="+mn-lt"/>
              </a:rPr>
              <a:t/>
            </a:r>
            <a:br>
              <a:rPr sz="2800" b="1" smtClean="0">
                <a:solidFill>
                  <a:schemeClr val="tx1"/>
                </a:solidFill>
                <a:latin typeface="+mn-lt"/>
              </a:rPr>
            </a:br>
            <a:r>
              <a:rPr sz="2800" b="1" smtClean="0">
                <a:solidFill>
                  <a:schemeClr val="tx1"/>
                </a:solidFill>
                <a:latin typeface="+mn-lt"/>
              </a:rPr>
              <a:t/>
            </a:r>
            <a:br>
              <a:rPr sz="2800" b="1" smtClean="0">
                <a:solidFill>
                  <a:schemeClr val="tx1"/>
                </a:solidFill>
                <a:latin typeface="+mn-lt"/>
              </a:rPr>
            </a:br>
            <a:r>
              <a:rPr lang="uk-UA" sz="2800" b="1" dirty="0" smtClean="0">
                <a:solidFill>
                  <a:schemeClr val="tx1"/>
                </a:solidFill>
                <a:latin typeface="+mn-lt"/>
              </a:rPr>
              <a:t>Змістовий модуль 6.</a:t>
            </a:r>
            <a:r>
              <a:rPr sz="2800" b="1" smtClean="0">
                <a:solidFill>
                  <a:schemeClr val="tx1"/>
                </a:solidFill>
                <a:latin typeface="+mn-lt"/>
              </a:rPr>
              <a:t/>
            </a:r>
            <a:br>
              <a:rPr sz="2800" b="1" smtClean="0">
                <a:solidFill>
                  <a:schemeClr val="tx1"/>
                </a:solidFill>
                <a:latin typeface="+mn-lt"/>
              </a:rPr>
            </a:br>
            <a:r>
              <a:rPr lang="ru-RU" sz="2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ru-RU" sz="2800" b="1" dirty="0" smtClean="0">
                <a:solidFill>
                  <a:schemeClr val="tx1"/>
                </a:solidFill>
                <a:latin typeface="+mn-lt"/>
              </a:rPr>
            </a:br>
            <a:r>
              <a:rPr lang="uk-UA" sz="28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Ділові документи як засіб писемної професійної </a:t>
            </a:r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комунікації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uk-UA" sz="28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uk-UA" sz="2800" dirty="0" smtClean="0">
                <a:solidFill>
                  <a:schemeClr val="tx1"/>
                </a:solidFill>
                <a:latin typeface="+mn-lt"/>
              </a:rPr>
            </a:br>
            <a:endParaRPr lang="uk-UA" sz="2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>
                <a:solidFill>
                  <a:schemeClr val="tx1"/>
                </a:solidFill>
                <a:latin typeface="+mn-lt"/>
              </a:rPr>
              <a:t>а також:</a:t>
            </a:r>
            <a:endParaRPr lang="uk-UA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5124472"/>
          </a:xfrm>
        </p:spPr>
        <p:txBody>
          <a:bodyPr>
            <a:normAutofit/>
          </a:bodyPr>
          <a:lstStyle/>
          <a:p>
            <a:pPr lvl="0"/>
            <a:r>
              <a:rPr lang="uk-UA" b="1" dirty="0" smtClean="0"/>
              <a:t>провадження виконавчої і розпорядчої діяльності з метою виконання військовою частиною (установою) покладених на неї завдань і функцій;</a:t>
            </a:r>
          </a:p>
          <a:p>
            <a:pPr lvl="0"/>
            <a:r>
              <a:rPr lang="uk-UA" b="1" dirty="0" smtClean="0"/>
              <a:t>потреба у правовому регулюванні діяльності військової частини (установи).</a:t>
            </a:r>
          </a:p>
          <a:p>
            <a:pPr lvl="0">
              <a:buNone/>
            </a:pPr>
            <a:endParaRPr lang="uk-UA" b="1" dirty="0" smtClean="0"/>
          </a:p>
          <a:p>
            <a:pPr marL="0" indent="625475" algn="just">
              <a:buNone/>
            </a:pPr>
            <a:r>
              <a:rPr lang="uk-UA" b="1" dirty="0" smtClean="0"/>
              <a:t>У військових частинах (установах) визначається передбачений номенклатурою справ, конкретний комплекс службових документів</a:t>
            </a:r>
            <a:r>
              <a:rPr lang="uk-UA" dirty="0" smtClean="0"/>
              <a:t>, необхідний і достатній для документування їх </a:t>
            </a:r>
            <a:r>
              <a:rPr lang="uk-UA" b="1" dirty="0" smtClean="0"/>
              <a:t>діяльності.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72400" cy="2357454"/>
          </a:xfrm>
        </p:spPr>
        <p:txBody>
          <a:bodyPr>
            <a:no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Існують </a:t>
            </a:r>
            <a:r>
              <a:rPr lang="uk-UA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певні вимоги щодо ведення службового документування: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dirty="0" smtClean="0">
                <a:latin typeface="Times New Roman" pitchFamily="18" charset="0"/>
                <a:cs typeface="Times New Roman" pitchFamily="18" charset="0"/>
              </a:rPr>
            </a:b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2071678"/>
            <a:ext cx="8715436" cy="478632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uk-UA" sz="4000" dirty="0" smtClean="0"/>
              <a:t>1</a:t>
            </a:r>
            <a:r>
              <a:rPr lang="uk-UA" sz="4000" dirty="0" smtClean="0"/>
              <a:t>. </a:t>
            </a:r>
            <a:r>
              <a:rPr lang="uk-UA" sz="3900" b="1" i="1" dirty="0" smtClean="0"/>
              <a:t>Службове документування </a:t>
            </a:r>
            <a:r>
              <a:rPr lang="uk-UA" sz="3900" b="1" dirty="0" smtClean="0"/>
              <a:t>(листування) військовими частинами (установами) здійснюється за підпорядкованістю або між військовими частинами (установами), не підпорядкованими одна одній, або з цивільними установами і організаціями з різних питань службової діяльності. </a:t>
            </a:r>
          </a:p>
          <a:p>
            <a:pPr>
              <a:buNone/>
            </a:pPr>
            <a:endParaRPr lang="uk-UA" sz="4000" b="1" dirty="0" smtClean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dirty="0" smtClean="0"/>
              <a:t>2. </a:t>
            </a:r>
            <a:r>
              <a:rPr lang="uk-UA" sz="4000" b="1" i="1" dirty="0" smtClean="0"/>
              <a:t>Службове листування </a:t>
            </a:r>
            <a:r>
              <a:rPr lang="uk-UA" sz="4000" b="1" dirty="0" smtClean="0"/>
              <a:t>між підрозділами військової частини і між відділами та службами в армії, а також у самому управлінні забороняється. 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357298"/>
            <a:ext cx="8186766" cy="5143536"/>
          </a:xfrm>
        </p:spPr>
        <p:txBody>
          <a:bodyPr>
            <a:normAutofit/>
          </a:bodyPr>
          <a:lstStyle/>
          <a:p>
            <a:r>
              <a:rPr lang="en-US" b="1" dirty="0" smtClean="0"/>
              <a:t>3</a:t>
            </a:r>
            <a:r>
              <a:rPr lang="uk-UA" b="1" dirty="0" smtClean="0"/>
              <a:t>.</a:t>
            </a:r>
            <a:r>
              <a:rPr lang="en-US" b="1" dirty="0" smtClean="0"/>
              <a:t>  </a:t>
            </a:r>
            <a:r>
              <a:rPr lang="uk-UA" b="1" dirty="0" smtClean="0"/>
              <a:t> </a:t>
            </a:r>
            <a:r>
              <a:rPr lang="uk-UA" sz="4000" b="1" i="1" dirty="0" smtClean="0"/>
              <a:t>Службове листування </a:t>
            </a:r>
            <a:r>
              <a:rPr lang="uk-UA" sz="4000" b="1" dirty="0" smtClean="0"/>
              <a:t>з установами і громадянами іноземних держав, а також з представництвами України за кордоном провадиться через відповідні органи Міністерства оборони України. </a:t>
            </a:r>
          </a:p>
          <a:p>
            <a:endParaRPr lang="uk-UA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143000"/>
          </a:xfrm>
        </p:spPr>
        <p:txBody>
          <a:bodyPr>
            <a:normAutofit/>
          </a:bodyPr>
          <a:lstStyle/>
          <a:p>
            <a:pPr algn="just"/>
            <a:r>
              <a:rPr lang="uk-UA" sz="3200" dirty="0" smtClean="0"/>
              <a:t>4. </a:t>
            </a:r>
            <a:r>
              <a:rPr lang="uk-UA" sz="3200" b="1" dirty="0" smtClean="0">
                <a:latin typeface="+mn-lt"/>
              </a:rPr>
              <a:t>Все </a:t>
            </a:r>
            <a:r>
              <a:rPr lang="uk-UA" sz="3200" b="1" i="1" dirty="0" smtClean="0">
                <a:latin typeface="+mn-lt"/>
              </a:rPr>
              <a:t>службове листування</a:t>
            </a:r>
            <a:r>
              <a:rPr lang="uk-UA" sz="3200" b="1" dirty="0" smtClean="0">
                <a:latin typeface="+mn-lt"/>
              </a:rPr>
              <a:t> в ЗСУ здійснюється державною мовою.</a:t>
            </a:r>
            <a:endParaRPr lang="uk-UA" sz="3200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64" y="1357298"/>
            <a:ext cx="8715436" cy="664373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uk-UA" sz="2800" b="1" dirty="0" smtClean="0"/>
          </a:p>
          <a:p>
            <a:pPr marL="0" indent="625475">
              <a:lnSpc>
                <a:spcPct val="120000"/>
              </a:lnSpc>
              <a:buNone/>
            </a:pPr>
            <a:r>
              <a:rPr lang="uk-UA" sz="6000" b="1" dirty="0" smtClean="0">
                <a:latin typeface="Constantia" pitchFamily="18" charset="0"/>
              </a:rPr>
              <a:t>Під час складання службових документів рекомендується: 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uk-UA" sz="6000" b="1" dirty="0" smtClean="0">
                <a:latin typeface="Constantia" pitchFamily="18" charset="0"/>
              </a:rPr>
              <a:t>вживати стійкі словосполучення та терміни; 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uk-UA" sz="6000" b="1" dirty="0" smtClean="0">
                <a:latin typeface="Constantia" pitchFamily="18" charset="0"/>
              </a:rPr>
              <a:t>користуватися простими реченнями; 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uk-UA" sz="6000" b="1" dirty="0" smtClean="0">
                <a:latin typeface="Constantia" pitchFamily="18" charset="0"/>
              </a:rPr>
              <a:t>вживати прямий порядок слів у реченні: підмет попереджує присудок, визначення стоїть перед словом, яке визначається, </a:t>
            </a:r>
          </a:p>
          <a:p>
            <a:pPr lvl="0">
              <a:lnSpc>
                <a:spcPct val="170000"/>
              </a:lnSpc>
              <a:buNone/>
            </a:pPr>
            <a:r>
              <a:rPr lang="uk-UA" sz="6000" b="1" dirty="0" smtClean="0">
                <a:latin typeface="Constantia" pitchFamily="18" charset="0"/>
              </a:rPr>
              <a:t>    а вставні слова та словосполучення (“у зв’язку з </a:t>
            </a:r>
            <a:r>
              <a:rPr lang="uk-UA" sz="6000" b="1" dirty="0" err="1" smtClean="0">
                <a:latin typeface="Constantia" pitchFamily="18" charset="0"/>
              </a:rPr>
              <a:t>тим”</a:t>
            </a:r>
            <a:r>
              <a:rPr lang="uk-UA" sz="6000" b="1" dirty="0" smtClean="0">
                <a:latin typeface="Constantia" pitchFamily="18" charset="0"/>
              </a:rPr>
              <a:t>, </a:t>
            </a:r>
            <a:r>
              <a:rPr lang="uk-UA" sz="6000" b="1" dirty="0" err="1" smtClean="0">
                <a:latin typeface="Constantia" pitchFamily="18" charset="0"/>
              </a:rPr>
              <a:t>“як</a:t>
            </a:r>
            <a:r>
              <a:rPr lang="uk-UA" sz="6000" b="1" dirty="0" smtClean="0">
                <a:latin typeface="Constantia" pitchFamily="18" charset="0"/>
              </a:rPr>
              <a:t> </a:t>
            </a:r>
            <a:r>
              <a:rPr lang="uk-UA" sz="6000" b="1" dirty="0" err="1" smtClean="0">
                <a:latin typeface="Constantia" pitchFamily="18" charset="0"/>
              </a:rPr>
              <a:t>правило”</a:t>
            </a:r>
            <a:r>
              <a:rPr lang="uk-UA" sz="6000" b="1" dirty="0" smtClean="0">
                <a:latin typeface="Constantia" pitchFamily="18" charset="0"/>
              </a:rPr>
              <a:t>, “з точки </a:t>
            </a:r>
            <a:r>
              <a:rPr lang="uk-UA" sz="6000" b="1" dirty="0" err="1" smtClean="0">
                <a:latin typeface="Constantia" pitchFamily="18" charset="0"/>
              </a:rPr>
              <a:t>зору”</a:t>
            </a:r>
            <a:r>
              <a:rPr lang="uk-UA" sz="6000" b="1" dirty="0" smtClean="0">
                <a:latin typeface="Constantia" pitchFamily="18" charset="0"/>
              </a:rPr>
              <a:t>) – на початку речення; </a:t>
            </a:r>
          </a:p>
          <a:p>
            <a:pPr>
              <a:lnSpc>
                <a:spcPct val="170000"/>
              </a:lnSpc>
              <a:buNone/>
            </a:pPr>
            <a:r>
              <a:rPr lang="uk-UA" sz="5100" dirty="0" smtClean="0">
                <a:latin typeface="Constantia" pitchFamily="18" charset="0"/>
              </a:rPr>
              <a:t/>
            </a:r>
            <a:br>
              <a:rPr lang="uk-UA" sz="5100" dirty="0" smtClean="0">
                <a:latin typeface="Constantia" pitchFamily="18" charset="0"/>
              </a:rPr>
            </a:br>
            <a:endParaRPr lang="uk-UA" sz="51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71438"/>
          </a:xfrm>
        </p:spPr>
        <p:txBody>
          <a:bodyPr>
            <a:normAutofit fontScale="90000"/>
          </a:bodyPr>
          <a:lstStyle/>
          <a:p>
            <a:endParaRPr lang="uk-UA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571480"/>
            <a:ext cx="8786874" cy="6000792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uk-UA" sz="2900" b="1" dirty="0" smtClean="0">
                <a:latin typeface="Constantia" pitchFamily="18" charset="0"/>
              </a:rPr>
              <a:t>не вживати застарілих слів та висловів, канцелярських зворотів, слів та висловів місцевого діалекту; </a:t>
            </a:r>
          </a:p>
          <a:p>
            <a:pPr lvl="0">
              <a:buFont typeface="Wingdings" pitchFamily="2" charset="2"/>
              <a:buChar char="Ø"/>
            </a:pPr>
            <a:r>
              <a:rPr lang="uk-UA" sz="2900" b="1" dirty="0" smtClean="0">
                <a:latin typeface="Constantia" pitchFamily="18" charset="0"/>
              </a:rPr>
              <a:t>не вживати зайвих слів, які не вносять у речення нічого нового. </a:t>
            </a:r>
          </a:p>
          <a:p>
            <a:pPr lvl="0">
              <a:buFont typeface="Wingdings" pitchFamily="2" charset="2"/>
              <a:buChar char="Ø"/>
            </a:pPr>
            <a:endParaRPr lang="uk-UA" sz="2900" b="1" dirty="0" smtClean="0">
              <a:latin typeface="Constantia" pitchFamily="18" charset="0"/>
            </a:endParaRPr>
          </a:p>
          <a:p>
            <a:pPr lvl="0">
              <a:buNone/>
            </a:pPr>
            <a:r>
              <a:rPr lang="uk-UA" sz="2900" b="1" i="1" dirty="0" smtClean="0"/>
              <a:t>Наприклад,</a:t>
            </a:r>
            <a:r>
              <a:rPr lang="uk-UA" sz="2900" b="1" dirty="0" smtClean="0"/>
              <a:t> текст телеграми повинен викладатися без сполучників, прийменників та розділових знаків, якщо при цьому не перекручується її зміст. </a:t>
            </a:r>
          </a:p>
          <a:p>
            <a:pPr marL="273050" lvl="0" indent="-6350">
              <a:buFont typeface="Wingdings" pitchFamily="2" charset="2"/>
              <a:buChar char="Ø"/>
            </a:pPr>
            <a:r>
              <a:rPr lang="uk-UA" sz="2900" b="1" dirty="0" smtClean="0"/>
              <a:t> у службових документах ( за винятком наказів, директив і розпоряджень) дозволяється використання загальноприйнятих скорочених форм слів (м., обл., р-н, сел. …) та складноскорочених слів;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82726"/>
          </a:xfrm>
        </p:spPr>
        <p:txBody>
          <a:bodyPr>
            <a:normAutofit fontScale="90000"/>
          </a:bodyPr>
          <a:lstStyle/>
          <a:p>
            <a:r>
              <a:rPr lang="uk-UA" sz="2400" b="1" dirty="0" smtClean="0">
                <a:solidFill>
                  <a:schemeClr val="tx1"/>
                </a:solidFill>
                <a:latin typeface="+mn-lt"/>
              </a:rPr>
              <a:t>Відповідно до вимог правопису української мови під час складання документів пишуться </a:t>
            </a:r>
            <a:r>
              <a:rPr lang="uk-UA" sz="2400" b="1" i="1" dirty="0" smtClean="0">
                <a:solidFill>
                  <a:schemeClr val="tx1"/>
                </a:solidFill>
                <a:latin typeface="+mn-lt"/>
              </a:rPr>
              <a:t>з великої (прописної) літери:</a:t>
            </a:r>
            <a:r>
              <a:rPr lang="uk-UA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uk-UA" sz="2400" dirty="0" smtClean="0">
                <a:solidFill>
                  <a:schemeClr val="tx1"/>
                </a:solidFill>
                <a:latin typeface="+mn-lt"/>
              </a:rPr>
            </a:br>
            <a:endParaRPr lang="uk-UA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47800"/>
            <a:ext cx="8786874" cy="5124472"/>
          </a:xfrm>
        </p:spPr>
        <p:txBody>
          <a:bodyPr>
            <a:normAutofit fontScale="92500"/>
          </a:bodyPr>
          <a:lstStyle/>
          <a:p>
            <a:pPr lvl="0"/>
            <a:endParaRPr lang="uk-UA" dirty="0" smtClean="0"/>
          </a:p>
          <a:p>
            <a:pPr lvl="0">
              <a:buFont typeface="Wingdings" pitchFamily="2" charset="2"/>
              <a:buChar char="Ø"/>
            </a:pPr>
            <a:r>
              <a:rPr lang="uk-UA" dirty="0" smtClean="0"/>
              <a:t>усі слова в назвах вищих органів державної влади і державного управління (</a:t>
            </a:r>
            <a:r>
              <a:rPr lang="uk-UA" b="1" i="1" dirty="0" smtClean="0"/>
              <a:t>Верховна Рада України, Кабінет Міністрів України), </a:t>
            </a:r>
            <a:r>
              <a:rPr lang="uk-UA" dirty="0" smtClean="0"/>
              <a:t>в назвах партій та їх вищих органів , крім слів «</a:t>
            </a:r>
            <a:r>
              <a:rPr lang="uk-UA" i="1" dirty="0" smtClean="0"/>
              <a:t>партія</a:t>
            </a:r>
            <a:r>
              <a:rPr lang="uk-UA" dirty="0" smtClean="0"/>
              <a:t>» та «</a:t>
            </a:r>
            <a:r>
              <a:rPr lang="uk-UA" i="1" dirty="0" smtClean="0"/>
              <a:t>з’їзд</a:t>
            </a:r>
            <a:r>
              <a:rPr lang="uk-UA" dirty="0" smtClean="0"/>
              <a:t>» (</a:t>
            </a:r>
            <a:r>
              <a:rPr lang="uk-UA" b="1" i="1" dirty="0" smtClean="0"/>
              <a:t>Республіканська партія України, з’їзд Спілки офіцерів України</a:t>
            </a:r>
            <a:r>
              <a:rPr lang="uk-UA" dirty="0" smtClean="0"/>
              <a:t>);</a:t>
            </a:r>
          </a:p>
          <a:p>
            <a:pPr lvl="0">
              <a:buFont typeface="Wingdings" pitchFamily="2" charset="2"/>
              <a:buChar char="Ø"/>
            </a:pPr>
            <a:r>
              <a:rPr lang="uk-UA" dirty="0" smtClean="0"/>
              <a:t>перше слово в назвах міністерств, відомств, державних комітетів України, їх головних та центральних управлінь, місцевих органів влади (</a:t>
            </a:r>
            <a:r>
              <a:rPr lang="uk-UA" b="1" i="1" dirty="0" smtClean="0"/>
              <a:t>Міністерство оборони України, Служба безпеки України, Державний комітет водного господарства України, Головне управління Генерального штабу Збройних сил України, Рада народних депутатів</a:t>
            </a:r>
            <a:r>
              <a:rPr lang="uk-UA" dirty="0" smtClean="0"/>
              <a:t>);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96842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642918"/>
            <a:ext cx="8401080" cy="585791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uk-UA" sz="2800" dirty="0" smtClean="0"/>
              <a:t>географічні назви місцевості у назвах обласних, міських і районних органів влади, профспілкових, господарських і суспільних органів (</a:t>
            </a:r>
            <a:r>
              <a:rPr lang="uk-UA" sz="2800" b="1" i="1" dirty="0" smtClean="0"/>
              <a:t>Київська область, Залізнична районна Рада народних депутатів);</a:t>
            </a:r>
          </a:p>
          <a:p>
            <a:pPr lvl="0">
              <a:buNone/>
            </a:pPr>
            <a:endParaRPr lang="uk-UA" sz="2800" dirty="0" smtClean="0"/>
          </a:p>
          <a:p>
            <a:pPr lvl="0">
              <a:buFont typeface="Wingdings" pitchFamily="2" charset="2"/>
              <a:buChar char="Ø"/>
            </a:pPr>
            <a:r>
              <a:rPr lang="uk-UA" sz="2800" dirty="0" smtClean="0"/>
              <a:t>назви вищих державних посад (</a:t>
            </a:r>
            <a:r>
              <a:rPr lang="uk-UA" sz="2800" b="1" i="1" dirty="0" smtClean="0"/>
              <a:t>Президент України, Прем’єр-міністр України, Міністр оборони України</a:t>
            </a:r>
            <a:r>
              <a:rPr lang="uk-UA" sz="2800" dirty="0" smtClean="0"/>
              <a:t>).</a:t>
            </a:r>
          </a:p>
          <a:p>
            <a:pPr>
              <a:buFont typeface="Wingdings" pitchFamily="2" charset="2"/>
              <a:buChar char="Ø"/>
            </a:pPr>
            <a:endParaRPr lang="uk-UA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>
            <a:noAutofit/>
          </a:bodyPr>
          <a:lstStyle/>
          <a:p>
            <a:pPr algn="just"/>
            <a:r>
              <a:rPr lang="uk-UA" sz="2400" b="1" dirty="0" smtClean="0">
                <a:solidFill>
                  <a:schemeClr val="tx1"/>
                </a:solidFill>
                <a:latin typeface="+mn-lt"/>
              </a:rPr>
              <a:t>У разі використання в тексті службових документів цифрової інформації</a:t>
            </a:r>
            <a:endParaRPr lang="uk-UA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786874" cy="5929354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uk-UA" dirty="0" smtClean="0"/>
              <a:t>кількісні характеристики відтворюються словом (</a:t>
            </a:r>
            <a:r>
              <a:rPr lang="uk-UA" b="1" i="1" dirty="0" smtClean="0"/>
              <a:t>три</a:t>
            </a:r>
            <a:r>
              <a:rPr lang="uk-UA" dirty="0" smtClean="0"/>
              <a:t>) або цифрою (</a:t>
            </a:r>
            <a:r>
              <a:rPr lang="uk-UA" b="1" i="1" dirty="0" smtClean="0"/>
              <a:t>3</a:t>
            </a:r>
            <a:r>
              <a:rPr lang="uk-UA" dirty="0" smtClean="0"/>
              <a:t>), нумерація військових підрозділів, частин – цифрою (</a:t>
            </a:r>
            <a:r>
              <a:rPr lang="uk-UA" b="1" i="1" dirty="0" smtClean="0"/>
              <a:t>1 </a:t>
            </a:r>
            <a:r>
              <a:rPr lang="uk-UA" b="1" i="1" dirty="0" err="1" smtClean="0"/>
              <a:t>мср</a:t>
            </a:r>
            <a:r>
              <a:rPr lang="uk-UA" b="1" i="1" dirty="0" smtClean="0"/>
              <a:t>, 26 </a:t>
            </a:r>
            <a:r>
              <a:rPr lang="uk-UA" b="1" i="1" dirty="0" err="1" smtClean="0"/>
              <a:t>мсд</a:t>
            </a:r>
            <a:r>
              <a:rPr lang="uk-UA" dirty="0" smtClean="0"/>
              <a:t>), число з указанням міри пишеться цифрою (</a:t>
            </a:r>
            <a:r>
              <a:rPr lang="uk-UA" b="1" i="1" dirty="0" smtClean="0"/>
              <a:t>3 км; 8 т</a:t>
            </a:r>
            <a:r>
              <a:rPr lang="uk-UA" dirty="0" smtClean="0"/>
              <a:t>). </a:t>
            </a:r>
          </a:p>
          <a:p>
            <a:pPr lvl="0">
              <a:buFont typeface="Wingdings" pitchFamily="2" charset="2"/>
              <a:buChar char="Ø"/>
            </a:pPr>
            <a:r>
              <a:rPr lang="uk-UA" dirty="0" smtClean="0"/>
              <a:t> Числівники, що вказують на кількість, на початку речення завжди пишуться словами </a:t>
            </a:r>
            <a:r>
              <a:rPr lang="uk-UA" b="1" i="1" dirty="0" smtClean="0"/>
              <a:t>(«П’ять виробів надійшло у військову частину» але «Військова частина отримала 5 виробів»</a:t>
            </a:r>
            <a:r>
              <a:rPr lang="uk-UA" dirty="0" smtClean="0"/>
              <a:t>). </a:t>
            </a:r>
          </a:p>
          <a:p>
            <a:pPr lvl="0">
              <a:buFont typeface="Wingdings" pitchFamily="2" charset="2"/>
              <a:buChar char="Ø"/>
            </a:pPr>
            <a:r>
              <a:rPr lang="uk-UA" dirty="0" smtClean="0"/>
              <a:t>Порядкові числівники, за винятком нумерації військових частин (підрозділів), пишуться з вказівкою на відмінкове закінчення</a:t>
            </a:r>
            <a:r>
              <a:rPr lang="uk-UA" b="1" i="1" dirty="0" smtClean="0"/>
              <a:t>(радіоприймач 2-го класу, 1-а колона</a:t>
            </a:r>
            <a:r>
              <a:rPr lang="uk-UA" dirty="0" smtClean="0"/>
              <a:t>).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25404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642918"/>
            <a:ext cx="8258204" cy="5929354"/>
          </a:xfrm>
        </p:spPr>
        <p:txBody>
          <a:bodyPr>
            <a:normAutofit/>
          </a:bodyPr>
          <a:lstStyle/>
          <a:p>
            <a:pPr marL="273050" indent="444500" algn="just"/>
            <a:r>
              <a:rPr lang="uk-UA" sz="3200" b="1" dirty="0" smtClean="0"/>
              <a:t>До службових документів належать </a:t>
            </a:r>
            <a:r>
              <a:rPr lang="uk-UA" sz="3200" b="1" i="1" dirty="0" smtClean="0"/>
              <a:t>текстові та графічні</a:t>
            </a:r>
            <a:r>
              <a:rPr lang="uk-UA" sz="3200" b="1" dirty="0" smtClean="0"/>
              <a:t> матеріали, виконані будь-яким способом: написані від руки, намальовані, накреслені, надруковані на машинці, видані в типографії, роздруковані на ЕОМ, розмножені на ксероксі, </a:t>
            </a:r>
            <a:r>
              <a:rPr lang="uk-UA" sz="3200" b="1" dirty="0" err="1" smtClean="0"/>
              <a:t>ризографі</a:t>
            </a:r>
            <a:r>
              <a:rPr lang="uk-UA" sz="3200" b="1" dirty="0" smtClean="0"/>
              <a:t> тощо. </a:t>
            </a:r>
          </a:p>
          <a:p>
            <a:pPr marL="273050" indent="444500"/>
            <a:r>
              <a:rPr lang="uk-UA" sz="3200" b="1" dirty="0" smtClean="0"/>
              <a:t>Документи складаються від імені юридичної особи – військової частини (установи). </a:t>
            </a:r>
          </a:p>
          <a:p>
            <a:endParaRPr lang="uk-UA" sz="3200" b="1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1"/>
                </a:solidFill>
                <a:latin typeface="+mn-lt"/>
              </a:rPr>
              <a:t>Навчальні питання:</a:t>
            </a:r>
            <a:r>
              <a:rPr lang="uk-UA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uk-UA" dirty="0" smtClean="0">
                <a:solidFill>
                  <a:schemeClr val="tx1"/>
                </a:solidFill>
                <a:latin typeface="+mn-lt"/>
              </a:rPr>
            </a:br>
            <a:endParaRPr lang="uk-UA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2800" b="1" dirty="0" smtClean="0"/>
              <a:t>Класифікація </a:t>
            </a:r>
            <a:r>
              <a:rPr lang="uk-UA" sz="2800" b="1" dirty="0" smtClean="0"/>
              <a:t>документів. Державний стандарт України. 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sz="2800" b="1" dirty="0" smtClean="0"/>
              <a:t>Характеристика найуживаніших документів професійної сфери. Вимоги до їх змісту та оформлення.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b="1" dirty="0" smtClean="0"/>
              <a:t>Документування управлінської діяльності у військових частинах. Види та зразки документації фахового </a:t>
            </a:r>
            <a:r>
              <a:rPr lang="uk-UA" sz="2800" b="1" dirty="0" smtClean="0"/>
              <a:t>спрямування</a:t>
            </a:r>
            <a:endParaRPr lang="uk-UA" sz="2800" b="1" dirty="0" smtClean="0"/>
          </a:p>
          <a:p>
            <a:pPr marL="514350" indent="-514350">
              <a:buFont typeface="+mj-lt"/>
              <a:buAutoNum type="arabicPeriod"/>
            </a:pPr>
            <a:endParaRPr lang="uk-UA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1128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  <a:latin typeface="+mn-lt"/>
              </a:rPr>
              <a:t>Види та зразки документації фахового спрямування</a:t>
            </a:r>
            <a:r>
              <a:rPr lang="uk-UA" sz="3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uk-UA" sz="3200" dirty="0" smtClean="0">
                <a:solidFill>
                  <a:schemeClr val="tx1"/>
                </a:solidFill>
                <a:latin typeface="+mn-lt"/>
              </a:rPr>
            </a:br>
            <a:endParaRPr lang="uk-UA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472518" cy="5286412"/>
          </a:xfrm>
        </p:spPr>
        <p:txBody>
          <a:bodyPr>
            <a:normAutofit fontScale="32500" lnSpcReduction="20000"/>
          </a:bodyPr>
          <a:lstStyle/>
          <a:p>
            <a:pPr marL="273050" indent="444500">
              <a:buNone/>
            </a:pPr>
            <a:endParaRPr lang="uk-UA" sz="2800" b="1" dirty="0" smtClean="0"/>
          </a:p>
          <a:p>
            <a:pPr marL="273050" indent="444500" algn="just">
              <a:buNone/>
            </a:pPr>
            <a:r>
              <a:rPr lang="uk-UA" sz="6000" b="1" dirty="0" smtClean="0"/>
              <a:t>Згідно з нормативними документами у Збройних </a:t>
            </a:r>
            <a:r>
              <a:rPr lang="uk-UA" sz="6000" b="1" dirty="0" smtClean="0"/>
              <a:t>Силах </a:t>
            </a:r>
            <a:r>
              <a:rPr lang="uk-UA" sz="6000" b="1" dirty="0" smtClean="0"/>
              <a:t>України затверджено </a:t>
            </a:r>
            <a:r>
              <a:rPr lang="uk-UA" sz="6000" b="1" i="1" dirty="0" smtClean="0"/>
              <a:t>такі форми документів</a:t>
            </a:r>
            <a:r>
              <a:rPr lang="uk-UA" sz="6000" b="1" dirty="0" smtClean="0"/>
              <a:t>:</a:t>
            </a:r>
          </a:p>
          <a:p>
            <a:pPr marL="273050" indent="444500" algn="just">
              <a:buNone/>
            </a:pPr>
            <a:r>
              <a:rPr lang="uk-UA" sz="6000" b="1" dirty="0" smtClean="0"/>
              <a:t> </a:t>
            </a:r>
          </a:p>
          <a:p>
            <a:pPr lvl="0" algn="just">
              <a:buFont typeface="Wingdings" pitchFamily="2" charset="2"/>
              <a:buChar char="ü"/>
            </a:pPr>
            <a:r>
              <a:rPr lang="uk-UA" sz="6000" b="1" dirty="0" smtClean="0"/>
              <a:t>накази, директиви, розпорядження, доручення, постанови, положення, настанови, інструкції, правила, порадники; </a:t>
            </a:r>
          </a:p>
          <a:p>
            <a:pPr lvl="0" algn="just">
              <a:buNone/>
            </a:pPr>
            <a:endParaRPr lang="uk-UA" sz="6000" b="1" dirty="0" smtClean="0"/>
          </a:p>
          <a:p>
            <a:pPr lvl="0" algn="just">
              <a:buFont typeface="Wingdings" pitchFamily="2" charset="2"/>
              <a:buChar char="ü"/>
            </a:pPr>
            <a:r>
              <a:rPr lang="uk-UA" sz="6000" b="1" dirty="0" smtClean="0"/>
              <a:t>плани, звіти, доповіді, донесення, протоколи, акти;</a:t>
            </a:r>
          </a:p>
          <a:p>
            <a:pPr lvl="0" algn="just">
              <a:buNone/>
            </a:pPr>
            <a:endParaRPr lang="uk-UA" sz="6000" b="1" dirty="0" smtClean="0"/>
          </a:p>
          <a:p>
            <a:pPr lvl="0" algn="just">
              <a:buFont typeface="Wingdings" pitchFamily="2" charset="2"/>
              <a:buChar char="ü"/>
            </a:pPr>
            <a:r>
              <a:rPr lang="uk-UA" sz="6000" b="1" dirty="0" err="1" smtClean="0"/>
              <a:t>кіно-</a:t>
            </a:r>
            <a:r>
              <a:rPr lang="uk-UA" sz="6000" b="1" dirty="0" smtClean="0"/>
              <a:t> і фотонегативи та позитиви, </a:t>
            </a:r>
            <a:r>
              <a:rPr lang="uk-UA" sz="6000" b="1" dirty="0" err="1" smtClean="0"/>
              <a:t>звуко-</a:t>
            </a:r>
            <a:r>
              <a:rPr lang="uk-UA" sz="6000" b="1" dirty="0" smtClean="0"/>
              <a:t> і відеозаписи, перфоровані картки та стрічки, програми, алгоритми; </a:t>
            </a:r>
          </a:p>
          <a:p>
            <a:pPr lvl="0" algn="just">
              <a:buFont typeface="Wingdings" pitchFamily="2" charset="2"/>
              <a:buChar char="ü"/>
            </a:pPr>
            <a:endParaRPr lang="uk-UA" sz="6000" b="1" dirty="0" smtClean="0"/>
          </a:p>
          <a:p>
            <a:pPr lvl="0" algn="just">
              <a:buFont typeface="Wingdings" pitchFamily="2" charset="2"/>
              <a:buChar char="ü"/>
            </a:pPr>
            <a:r>
              <a:rPr lang="uk-UA" sz="6000" b="1" dirty="0" smtClean="0"/>
              <a:t>заяви, рапорти, телеграми, службові листи, довідки, розпорядження (приписи), посвідчення про відрядження, відпускні квитки та ін. </a:t>
            </a:r>
          </a:p>
          <a:p>
            <a:pPr lvl="0" algn="just">
              <a:buNone/>
            </a:pPr>
            <a:endParaRPr lang="uk-UA" sz="6000" b="1" dirty="0" smtClean="0"/>
          </a:p>
          <a:p>
            <a:pPr algn="just">
              <a:buNone/>
            </a:pPr>
            <a:endParaRPr lang="uk-UA" sz="6000" b="1" dirty="0" smtClean="0"/>
          </a:p>
          <a:p>
            <a:pPr algn="r">
              <a:buNone/>
            </a:pPr>
            <a:r>
              <a:rPr lang="uk-UA" sz="1900" b="1" dirty="0" smtClean="0"/>
              <a:t>Питання №2</a:t>
            </a:r>
          </a:p>
          <a:p>
            <a:pPr lvl="0">
              <a:buFont typeface="Wingdings" pitchFamily="2" charset="2"/>
              <a:buChar char="ü"/>
            </a:pP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Autofit/>
          </a:bodyPr>
          <a:lstStyle/>
          <a:p>
            <a:r>
              <a:rPr lang="uk-UA" sz="2400" b="1" u="sng" dirty="0" smtClean="0">
                <a:solidFill>
                  <a:schemeClr val="tx1"/>
                </a:solidFill>
                <a:latin typeface="+mn-lt"/>
              </a:rPr>
              <a:t>Розглянемо деякі з них:</a:t>
            </a:r>
            <a:r>
              <a:rPr lang="uk-UA" sz="24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uk-UA" sz="2400" b="1" dirty="0" smtClean="0">
                <a:solidFill>
                  <a:schemeClr val="tx1"/>
                </a:solidFill>
                <a:latin typeface="+mn-lt"/>
              </a:rPr>
            </a:br>
            <a:endParaRPr lang="uk-UA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642918"/>
            <a:ext cx="8715436" cy="5929354"/>
          </a:xfrm>
        </p:spPr>
        <p:txBody>
          <a:bodyPr>
            <a:normAutofit/>
          </a:bodyPr>
          <a:lstStyle/>
          <a:p>
            <a:pPr marL="0" indent="531813"/>
            <a:r>
              <a:rPr lang="uk-UA" sz="2800" b="1" i="1" dirty="0" smtClean="0"/>
              <a:t>Наказ</a:t>
            </a:r>
            <a:r>
              <a:rPr lang="uk-UA" sz="2800" i="1" dirty="0" smtClean="0"/>
              <a:t> </a:t>
            </a:r>
            <a:r>
              <a:rPr lang="uk-UA" sz="2800" dirty="0" smtClean="0"/>
              <a:t>– </a:t>
            </a:r>
            <a:r>
              <a:rPr lang="uk-UA" sz="2800" b="1" dirty="0" smtClean="0"/>
              <a:t>розпорядження командира (начальника), </a:t>
            </a:r>
            <a:r>
              <a:rPr lang="uk-UA" sz="2800" b="1" i="1" dirty="0" smtClean="0"/>
              <a:t>основний розпорядчий документ </a:t>
            </a:r>
            <a:r>
              <a:rPr lang="uk-UA" sz="2800" b="1" dirty="0" smtClean="0"/>
              <a:t>(правовий акт) військового управління, виданий на правах єдиноначальності командиром військової частини (начальником установи), </a:t>
            </a:r>
            <a:r>
              <a:rPr lang="uk-UA" sz="2800" b="1" i="1" dirty="0" smtClean="0"/>
              <a:t>містить норми, обов’язкові до виконання підлеглими. </a:t>
            </a:r>
          </a:p>
          <a:p>
            <a:pPr marL="0" indent="531813"/>
            <a:endParaRPr lang="uk-UA" b="1" i="1" dirty="0" smtClean="0"/>
          </a:p>
          <a:p>
            <a:pPr marL="0" indent="531813"/>
            <a:r>
              <a:rPr lang="uk-UA" sz="2800" b="1" dirty="0" smtClean="0"/>
              <a:t>Накази видаються </a:t>
            </a:r>
            <a:r>
              <a:rPr lang="uk-UA" sz="2800" b="1" i="1" dirty="0" smtClean="0"/>
              <a:t>з питань </a:t>
            </a:r>
            <a:r>
              <a:rPr lang="uk-UA" sz="2800" b="1" dirty="0" smtClean="0"/>
              <a:t>бойової готовності, оперативної та бойової  підготовки, результатів перевірки, експлуатації озброєння та техніки, з кадрових, організаційно-мобілізаційних та інших важливих питань. 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11288"/>
          </a:xfrm>
        </p:spPr>
        <p:txBody>
          <a:bodyPr>
            <a:normAutofit fontScale="90000"/>
          </a:bodyPr>
          <a:lstStyle/>
          <a:p>
            <a:r>
              <a:rPr lang="uk-UA" sz="2400" b="1" dirty="0" smtClean="0">
                <a:solidFill>
                  <a:schemeClr val="tx1"/>
                </a:solidFill>
                <a:latin typeface="+mn-lt"/>
              </a:rPr>
              <a:t>Крім цього, у військовій частині (установі) видається </a:t>
            </a:r>
            <a:r>
              <a:rPr lang="uk-UA" sz="2400" b="1" i="1" dirty="0" smtClean="0">
                <a:solidFill>
                  <a:schemeClr val="tx1"/>
                </a:solidFill>
                <a:latin typeface="+mn-lt"/>
              </a:rPr>
              <a:t>щодобовий наказ</a:t>
            </a:r>
            <a:r>
              <a:rPr lang="uk-UA" sz="2400" b="1" dirty="0" smtClean="0">
                <a:solidFill>
                  <a:schemeClr val="tx1"/>
                </a:solidFill>
                <a:latin typeface="+mn-lt"/>
              </a:rPr>
              <a:t> по стройовій частині, який може містити такі питання: </a:t>
            </a:r>
            <a:br>
              <a:rPr lang="uk-UA" sz="2400" b="1" dirty="0" smtClean="0">
                <a:solidFill>
                  <a:schemeClr val="tx1"/>
                </a:solidFill>
                <a:latin typeface="+mn-lt"/>
              </a:rPr>
            </a:br>
            <a:endParaRPr lang="uk-UA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715436" cy="5195910"/>
          </a:xfrm>
        </p:spPr>
        <p:txBody>
          <a:bodyPr>
            <a:normAutofit/>
          </a:bodyPr>
          <a:lstStyle/>
          <a:p>
            <a:pPr lvl="0"/>
            <a:r>
              <a:rPr lang="uk-UA" dirty="0" smtClean="0"/>
              <a:t>занесення до списків особового складу військової частини (установи) з постановкою на всі види забезпечення та виключення із списків особового складу військової частини (установи) зі зняттям із забезпечення; </a:t>
            </a:r>
          </a:p>
          <a:p>
            <a:pPr lvl="0"/>
            <a:r>
              <a:rPr lang="uk-UA" dirty="0" smtClean="0"/>
              <a:t>зміни в персональних облікових даних особового складу; </a:t>
            </a:r>
          </a:p>
          <a:p>
            <a:pPr lvl="0"/>
            <a:r>
              <a:rPr lang="uk-UA" dirty="0" smtClean="0"/>
              <a:t>перебування на лікуванні й повернення на службу з лікувального закладу; </a:t>
            </a:r>
          </a:p>
          <a:p>
            <a:pPr lvl="0"/>
            <a:r>
              <a:rPr lang="uk-UA" dirty="0" smtClean="0"/>
              <a:t>звільнення від виконання службових обов’язків (занять) за станом здоров’я по виході на службу після хвороби; 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25404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714356"/>
            <a:ext cx="8401080" cy="5715040"/>
          </a:xfrm>
        </p:spPr>
        <p:txBody>
          <a:bodyPr>
            <a:normAutofit/>
          </a:bodyPr>
          <a:lstStyle/>
          <a:p>
            <a:pPr lvl="0"/>
            <a:r>
              <a:rPr lang="uk-UA" sz="2800" dirty="0" smtClean="0"/>
              <a:t>призначення на посаду, присвоєння військових звань; </a:t>
            </a:r>
          </a:p>
          <a:p>
            <a:pPr lvl="0"/>
            <a:r>
              <a:rPr lang="uk-UA" sz="2800" dirty="0" smtClean="0"/>
              <a:t>прийом на роботу і звільнення працівників ЗСУ; </a:t>
            </a:r>
          </a:p>
          <a:p>
            <a:pPr lvl="0"/>
            <a:r>
              <a:rPr lang="uk-UA" sz="2800" dirty="0" smtClean="0"/>
              <a:t>відбуття (прибуття) у відрядження, відпустку, на навчання; </a:t>
            </a:r>
          </a:p>
          <a:p>
            <a:pPr lvl="0"/>
            <a:r>
              <a:rPr lang="uk-UA" sz="2800" dirty="0" smtClean="0"/>
              <a:t>вживання заохочувань і стягнень; </a:t>
            </a:r>
          </a:p>
          <a:p>
            <a:pPr lvl="0"/>
            <a:r>
              <a:rPr lang="uk-UA" sz="2800" dirty="0" smtClean="0"/>
              <a:t>склад добового наряду; </a:t>
            </a:r>
          </a:p>
          <a:p>
            <a:pPr lvl="0"/>
            <a:r>
              <a:rPr lang="uk-UA" sz="2800" dirty="0" smtClean="0"/>
              <a:t>інші питання, вирішення яких покладено на командира військової частини (начальника установи). </a:t>
            </a:r>
          </a:p>
          <a:p>
            <a:pPr>
              <a:buNone/>
            </a:pPr>
            <a:endParaRPr lang="uk-UA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 smtClean="0">
                <a:latin typeface="Arial Black" pitchFamily="34" charset="0"/>
              </a:rPr>
              <a:t>У </a:t>
            </a:r>
            <a:r>
              <a:rPr lang="uk-UA" sz="3600" b="1" i="1" dirty="0" smtClean="0">
                <a:latin typeface="Arial Black" pitchFamily="34" charset="0"/>
              </a:rPr>
              <a:t>наказі з бойової підготовки</a:t>
            </a:r>
            <a:r>
              <a:rPr lang="uk-UA" sz="3600" dirty="0" smtClean="0">
                <a:latin typeface="Arial Black" pitchFamily="34" charset="0"/>
              </a:rPr>
              <a:t> </a:t>
            </a:r>
            <a:br>
              <a:rPr lang="uk-UA" sz="3600" dirty="0" smtClean="0">
                <a:latin typeface="Arial Black" pitchFamily="34" charset="0"/>
              </a:rPr>
            </a:br>
            <a:endParaRPr lang="uk-UA" sz="3600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857232"/>
            <a:ext cx="8401080" cy="5786478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ü"/>
            </a:pPr>
            <a:r>
              <a:rPr lang="uk-UA" sz="3600" dirty="0" smtClean="0"/>
              <a:t>підводяться підсумки бойової підготовки особового складу за минулий навчальний рік (період), підсумки інспектування, перевірок, оцінки бойової підготовки особового складу; </a:t>
            </a:r>
          </a:p>
          <a:p>
            <a:pPr lvl="0">
              <a:buFont typeface="Wingdings" pitchFamily="2" charset="2"/>
              <a:buChar char="ü"/>
            </a:pPr>
            <a:r>
              <a:rPr lang="uk-UA" sz="3600" dirty="0" smtClean="0"/>
              <a:t>даються завдання щодо усунення недоліків, а також щодо організації бойової підготовки на наступний навчальний рік (період) тощо. </a:t>
            </a:r>
          </a:p>
          <a:p>
            <a:endParaRPr lang="uk-UA" sz="3600" dirty="0" smtClean="0"/>
          </a:p>
          <a:p>
            <a:endParaRPr lang="uk-UA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857256"/>
          </a:xfrm>
        </p:spPr>
        <p:txBody>
          <a:bodyPr>
            <a:normAutofit/>
          </a:bodyPr>
          <a:lstStyle/>
          <a:p>
            <a:r>
              <a:rPr lang="uk-UA" sz="3600" b="1" i="1" dirty="0" smtClean="0"/>
              <a:t>Накази по господарській частині</a:t>
            </a:r>
            <a:endParaRPr lang="uk-UA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5053034"/>
          </a:xfrm>
        </p:spPr>
        <p:txBody>
          <a:bodyPr>
            <a:normAutofit/>
          </a:bodyPr>
          <a:lstStyle/>
          <a:p>
            <a:pPr marL="0" indent="717550" algn="just">
              <a:buFont typeface="Wingdings" pitchFamily="2" charset="2"/>
              <a:buChar char="Ø"/>
            </a:pPr>
            <a:r>
              <a:rPr lang="uk-UA" sz="3600" dirty="0" smtClean="0"/>
              <a:t>видаються з питань, які регламентують господарчу діяльність частини (установи), вирішення яких надано командиру частини (начальнику установи). </a:t>
            </a:r>
          </a:p>
          <a:p>
            <a:pPr marL="0" indent="717550" algn="just">
              <a:buFont typeface="Wingdings" pitchFamily="2" charset="2"/>
              <a:buChar char="Ø"/>
            </a:pPr>
            <a:r>
              <a:rPr lang="uk-UA" sz="3600" dirty="0" smtClean="0"/>
              <a:t>Цей наказ підписує командир (начальник) та його заступник по тилу (</a:t>
            </a:r>
            <a:r>
              <a:rPr lang="uk-UA" sz="3600" i="1" dirty="0" smtClean="0"/>
              <a:t>з організації тилового забезпечення). </a:t>
            </a:r>
          </a:p>
          <a:p>
            <a:pPr algn="just">
              <a:buFont typeface="Wingdings" pitchFamily="2" charset="2"/>
              <a:buChar char="Ø"/>
            </a:pPr>
            <a:endParaRPr lang="uk-UA" sz="3600" dirty="0" smtClean="0"/>
          </a:p>
          <a:p>
            <a:pPr algn="just"/>
            <a:endParaRPr lang="uk-UA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 smtClean="0"/>
              <a:t>Накази по технічній частині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472518" cy="5053034"/>
          </a:xfrm>
        </p:spPr>
        <p:txBody>
          <a:bodyPr>
            <a:normAutofit lnSpcReduction="10000"/>
          </a:bodyPr>
          <a:lstStyle/>
          <a:p>
            <a:pPr marL="0" indent="717550" algn="just"/>
            <a:r>
              <a:rPr lang="uk-UA" sz="3600" dirty="0" smtClean="0"/>
              <a:t>містять підсумки перевірок посадовими особами та комісіями техніки й технічного майна, вказівки з питань використання, збереження, обслуговування та ремонту техніки тощо. </a:t>
            </a:r>
          </a:p>
          <a:p>
            <a:pPr marL="0" indent="717550" algn="just"/>
            <a:r>
              <a:rPr lang="uk-UA" sz="3600" dirty="0" smtClean="0"/>
              <a:t>Такі накази підписують командир (начальник) та його заступник з технічної частини (озброєння).</a:t>
            </a:r>
            <a:endParaRPr lang="uk-UA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11222"/>
          </a:xfrm>
        </p:spPr>
        <p:txBody>
          <a:bodyPr>
            <a:normAutofit/>
          </a:bodyPr>
          <a:lstStyle/>
          <a:p>
            <a:pPr algn="r"/>
            <a:r>
              <a:rPr lang="uk-UA" b="1" i="1" dirty="0" smtClean="0"/>
              <a:t>Директива </a:t>
            </a:r>
            <a:r>
              <a:rPr lang="uk-UA" dirty="0" smtClean="0"/>
              <a:t>–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329642" cy="5286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 smtClean="0"/>
              <a:t>це вид розпорядчого документа, який видається органом військового управління з метою забезпечення виконання прийнятого його керівником рішення щодо підготовки та ведення бойових дій, питань бойової і мобілізаційної готовності, всебічного забезпечення військ (сил), організації бойової,  оперативної,  мобілізаційної  підготовки,  навчання,  виховання, штатної  організації  та  з  інших  питань  життєдіяльності  Збройних  сил України.  </a:t>
            </a:r>
          </a:p>
          <a:p>
            <a:pPr marL="0" indent="0"/>
            <a:endParaRPr lang="uk-U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4572000"/>
          </a:xfrm>
        </p:spPr>
        <p:txBody>
          <a:bodyPr>
            <a:normAutofit/>
          </a:bodyPr>
          <a:lstStyle/>
          <a:p>
            <a:pPr marL="0" indent="717550" algn="just"/>
            <a:r>
              <a:rPr lang="uk-UA" sz="2800" b="1" dirty="0" smtClean="0"/>
              <a:t>Видання  директив  застосовується,  головним  чином,  у  системі керівництва Збройними силами України. </a:t>
            </a:r>
          </a:p>
          <a:p>
            <a:pPr marL="0" indent="717550" algn="just">
              <a:buNone/>
            </a:pPr>
            <a:endParaRPr lang="uk-UA" sz="2800" b="1" dirty="0" smtClean="0"/>
          </a:p>
          <a:p>
            <a:pPr marL="0" indent="717550" algn="just"/>
            <a:r>
              <a:rPr lang="uk-UA" sz="2800" b="1" dirty="0" smtClean="0"/>
              <a:t>Як правило, вони видаються з проблемних питань, які потребують більш детального вивчення та опрацювання в Збройних силах України, з подальшим виданням відповідних наказів.</a:t>
            </a:r>
          </a:p>
          <a:p>
            <a:pPr algn="just"/>
            <a:endParaRPr lang="uk-UA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25536"/>
          </a:xfrm>
        </p:spPr>
        <p:txBody>
          <a:bodyPr>
            <a:normAutofit/>
          </a:bodyPr>
          <a:lstStyle/>
          <a:p>
            <a:pPr algn="r"/>
            <a:r>
              <a:rPr lang="uk-UA" b="1" i="1" dirty="0" smtClean="0"/>
              <a:t>Розпорядження</a:t>
            </a:r>
            <a:r>
              <a:rPr lang="uk-UA" i="1" dirty="0" smtClean="0"/>
              <a:t> </a:t>
            </a:r>
            <a:r>
              <a:rPr lang="uk-UA" b="1" i="1" dirty="0" smtClean="0"/>
              <a:t>письмове</a:t>
            </a:r>
            <a:r>
              <a:rPr lang="uk-UA" dirty="0" smtClean="0"/>
              <a:t> –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2143116"/>
            <a:ext cx="8186766" cy="44291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sz="2800" b="1" dirty="0" smtClean="0"/>
              <a:t>розпорядчий службовий документ, який видається начальником штабу від імені командира військової частини (начальника установи) або військовим комендантом гарнізону від імені начальника гарнізону.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</a:rPr>
              <a:t>ОГОЛОШЕННЯ</a:t>
            </a:r>
            <a:endParaRPr lang="uk-UA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5195910"/>
          </a:xfrm>
        </p:spPr>
        <p:txBody>
          <a:bodyPr/>
          <a:lstStyle/>
          <a:p>
            <a:pPr algn="ctr">
              <a:buNone/>
            </a:pPr>
            <a:r>
              <a:rPr lang="uk-UA" sz="2800" b="1" dirty="0" smtClean="0"/>
              <a:t>Завтра,</a:t>
            </a:r>
          </a:p>
          <a:p>
            <a:pPr algn="ctr">
              <a:buNone/>
            </a:pPr>
            <a:r>
              <a:rPr lang="uk-UA" sz="2800" b="1" dirty="0" smtClean="0"/>
              <a:t>29 листопада 2017 року, </a:t>
            </a:r>
          </a:p>
          <a:p>
            <a:pPr algn="ctr">
              <a:buNone/>
            </a:pPr>
            <a:r>
              <a:rPr lang="uk-UA" sz="2800" b="1" dirty="0" smtClean="0"/>
              <a:t>о 15 год. 45 хв.</a:t>
            </a:r>
          </a:p>
          <a:p>
            <a:pPr algn="ctr">
              <a:buNone/>
            </a:pPr>
            <a:r>
              <a:rPr lang="uk-UA" sz="2800" b="1" dirty="0" smtClean="0"/>
              <a:t>відбудеться </a:t>
            </a:r>
          </a:p>
          <a:p>
            <a:pPr algn="ctr">
              <a:buNone/>
            </a:pPr>
            <a:r>
              <a:rPr lang="uk-UA" sz="2800" b="1" dirty="0" smtClean="0"/>
              <a:t>Конкурс імені П. </a:t>
            </a:r>
            <a:r>
              <a:rPr lang="uk-UA" sz="2800" b="1" dirty="0" err="1" smtClean="0"/>
              <a:t>Яцика</a:t>
            </a:r>
            <a:r>
              <a:rPr lang="uk-UA" sz="2800" b="1" dirty="0" smtClean="0"/>
              <a:t>.</a:t>
            </a:r>
          </a:p>
          <a:p>
            <a:pPr algn="ctr">
              <a:buNone/>
            </a:pPr>
            <a:r>
              <a:rPr lang="uk-UA" sz="2800" b="1" dirty="0" smtClean="0"/>
              <a:t>Запрошуються всі, </a:t>
            </a:r>
          </a:p>
          <a:p>
            <a:pPr algn="ctr">
              <a:buNone/>
            </a:pPr>
            <a:r>
              <a:rPr lang="uk-UA" sz="2800" b="1" dirty="0" smtClean="0"/>
              <a:t>хто знає і любить українську мову</a:t>
            </a:r>
          </a:p>
          <a:p>
            <a:pPr algn="r">
              <a:buNone/>
            </a:pPr>
            <a:endParaRPr lang="uk-UA" sz="1600" b="1" dirty="0" smtClean="0"/>
          </a:p>
          <a:p>
            <a:pPr algn="r">
              <a:buNone/>
            </a:pPr>
            <a:r>
              <a:rPr lang="uk-UA" sz="1600" b="1" dirty="0" smtClean="0"/>
              <a:t>Науковий відділ </a:t>
            </a:r>
          </a:p>
          <a:p>
            <a:pPr algn="r">
              <a:buNone/>
            </a:pPr>
            <a:r>
              <a:rPr lang="uk-UA" sz="1600" b="1" dirty="0" smtClean="0"/>
              <a:t>Військового інституту телекомунікацій та інформатизації, </a:t>
            </a:r>
          </a:p>
          <a:p>
            <a:pPr algn="r">
              <a:buNone/>
            </a:pPr>
            <a:r>
              <a:rPr lang="uk-UA" sz="1600" b="1" dirty="0" smtClean="0"/>
              <a:t>Кафедра військово-гуманітарних дисциплін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572000"/>
          </a:xfrm>
        </p:spPr>
        <p:txBody>
          <a:bodyPr>
            <a:normAutofit/>
          </a:bodyPr>
          <a:lstStyle/>
          <a:p>
            <a:r>
              <a:rPr lang="uk-UA" sz="2800" b="1" i="1" dirty="0" smtClean="0"/>
              <a:t>Розпорядження</a:t>
            </a:r>
            <a:r>
              <a:rPr lang="uk-UA" sz="2800" b="1" dirty="0" smtClean="0"/>
              <a:t> видаються з окремих питань і тільки у випадках, коли вони не можуть бути віддані усно. </a:t>
            </a:r>
          </a:p>
          <a:p>
            <a:endParaRPr lang="uk-UA" sz="2800" b="1" dirty="0" smtClean="0"/>
          </a:p>
          <a:p>
            <a:r>
              <a:rPr lang="uk-UA" sz="2800" b="1" dirty="0" smtClean="0"/>
              <a:t>Про всі найбільш важливі </a:t>
            </a:r>
            <a:r>
              <a:rPr lang="uk-UA" sz="2800" b="1" i="1" dirty="0" smtClean="0"/>
              <a:t>розпорядження </a:t>
            </a:r>
            <a:r>
              <a:rPr lang="uk-UA" sz="2800" b="1" dirty="0" smtClean="0"/>
              <a:t>начальник штабу (комендант гарнізону) доповідає командирові  частини (начальникові гарнізону). </a:t>
            </a:r>
          </a:p>
          <a:p>
            <a:endParaRPr lang="uk-UA" sz="2800" b="1" dirty="0" smtClean="0"/>
          </a:p>
          <a:p>
            <a:endParaRPr lang="uk-UA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b="1" i="1" dirty="0" smtClean="0"/>
              <a:t>Розпорядження </a:t>
            </a:r>
            <a:r>
              <a:rPr lang="uk-UA" dirty="0" smtClean="0"/>
              <a:t>–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447800"/>
            <a:ext cx="8501122" cy="49815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uk-UA" sz="2800" b="1" dirty="0" smtClean="0"/>
              <a:t>   вид розпорядчого документа, виданий начальником штабу військової частини, першим заступником керівника установи, а в разі його  відсутності  –  одним  із  заступників  керівника.  </a:t>
            </a:r>
          </a:p>
          <a:p>
            <a:pPr algn="r">
              <a:lnSpc>
                <a:spcPct val="150000"/>
              </a:lnSpc>
              <a:buNone/>
            </a:pPr>
            <a:r>
              <a:rPr lang="uk-UA" sz="2800" b="1" i="1" dirty="0" smtClean="0"/>
              <a:t>Розпорядження </a:t>
            </a:r>
            <a:r>
              <a:rPr lang="uk-UA" sz="2800" b="1" dirty="0" smtClean="0"/>
              <a:t> також може видаватися від імені командира (керівника) військової частини.</a:t>
            </a:r>
          </a:p>
          <a:p>
            <a:pPr>
              <a:lnSpc>
                <a:spcPct val="150000"/>
              </a:lnSpc>
              <a:buNone/>
            </a:pPr>
            <a:endParaRPr lang="uk-UA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>
            <a:normAutofit fontScale="90000"/>
          </a:bodyPr>
          <a:lstStyle/>
          <a:p>
            <a:pPr lvl="8" algn="r" rtl="0">
              <a:spcBef>
                <a:spcPct val="0"/>
              </a:spcBef>
            </a:pPr>
            <a:r>
              <a:rPr lang="uk-UA" sz="3600" b="1" i="1" dirty="0" smtClean="0">
                <a:solidFill>
                  <a:schemeClr val="tx1"/>
                </a:solidFill>
                <a:latin typeface="Arial Black" pitchFamily="34" charset="0"/>
              </a:rPr>
              <a:t>Положення </a:t>
            </a:r>
            <a:r>
              <a:rPr lang="uk-UA" sz="3600" b="1" dirty="0" smtClean="0">
                <a:solidFill>
                  <a:schemeClr val="tx1"/>
                </a:solidFill>
                <a:latin typeface="Arial Black" pitchFamily="34" charset="0"/>
              </a:rPr>
              <a:t>–</a:t>
            </a:r>
            <a:r>
              <a:rPr lang="uk-UA" sz="3600" b="1" i="1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uk-UA" sz="3600" b="1" i="1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uk-UA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857232"/>
            <a:ext cx="8401080" cy="5786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 smtClean="0"/>
              <a:t>нормативно-правовий акт, в якому визначаються структура, функції, обов’язки, права і організація роботи військової частини.</a:t>
            </a:r>
          </a:p>
          <a:p>
            <a:endParaRPr lang="uk-UA" b="1" dirty="0" smtClean="0"/>
          </a:p>
          <a:p>
            <a:pPr algn="r">
              <a:buNone/>
            </a:pPr>
            <a:r>
              <a:rPr lang="uk-UA" sz="3200" b="1" i="1" dirty="0" smtClean="0">
                <a:latin typeface="Arial Black" pitchFamily="34" charset="0"/>
              </a:rPr>
              <a:t>Постанова </a:t>
            </a:r>
            <a:r>
              <a:rPr lang="uk-UA" sz="3200" b="1" dirty="0" smtClean="0">
                <a:latin typeface="Arial Black" pitchFamily="34" charset="0"/>
              </a:rPr>
              <a:t>–</a:t>
            </a:r>
            <a:r>
              <a:rPr lang="uk-UA" sz="3200" b="1" dirty="0" smtClean="0"/>
              <a:t> </a:t>
            </a:r>
          </a:p>
          <a:p>
            <a:pPr marL="0" indent="0" algn="just">
              <a:buNone/>
            </a:pPr>
            <a:r>
              <a:rPr lang="uk-UA" sz="2800" b="1" dirty="0" smtClean="0"/>
              <a:t>вид  розпорядчого  документа, правовий акт,  що  приймається колегіальним суб’єктом </a:t>
            </a:r>
            <a:r>
              <a:rPr lang="uk-UA" sz="2800" b="1" dirty="0" err="1" smtClean="0"/>
              <a:t>нормотворення</a:t>
            </a:r>
            <a:r>
              <a:rPr lang="uk-UA" sz="2800" b="1" dirty="0" smtClean="0"/>
              <a:t>. </a:t>
            </a:r>
          </a:p>
          <a:p>
            <a:pPr marL="0" indent="0" algn="just">
              <a:buNone/>
            </a:pPr>
            <a:r>
              <a:rPr lang="uk-UA" sz="2800" b="1" dirty="0" smtClean="0"/>
              <a:t>Текст постанови складається  з двох частин: </a:t>
            </a:r>
            <a:r>
              <a:rPr lang="uk-UA" sz="2800" b="1" dirty="0" err="1" smtClean="0"/>
              <a:t>констатувальної</a:t>
            </a:r>
            <a:r>
              <a:rPr lang="uk-UA" sz="2800" b="1" dirty="0" smtClean="0"/>
              <a:t> і </a:t>
            </a:r>
            <a:r>
              <a:rPr lang="uk-UA" sz="2800" b="1" dirty="0" err="1" smtClean="0"/>
              <a:t>постановчої</a:t>
            </a:r>
            <a:r>
              <a:rPr lang="uk-UA" sz="2800" b="1" dirty="0" smtClean="0"/>
              <a:t>, в останній визначаються  виконавець і строки виконання.</a:t>
            </a:r>
          </a:p>
          <a:p>
            <a:endParaRPr lang="uk-UA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 smtClean="0">
                <a:latin typeface="Arial Black" pitchFamily="34" charset="0"/>
              </a:rPr>
              <a:t>Настанови, порадники, інструкції, правила</a:t>
            </a:r>
            <a:r>
              <a:rPr lang="uk-UA" dirty="0" smtClean="0">
                <a:latin typeface="Arial Black" pitchFamily="34" charset="0"/>
              </a:rPr>
              <a:t> –</a:t>
            </a:r>
            <a:endParaRPr lang="uk-UA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472518" cy="4981596"/>
          </a:xfrm>
        </p:spPr>
        <p:txBody>
          <a:bodyPr>
            <a:normAutofit/>
          </a:bodyPr>
          <a:lstStyle/>
          <a:p>
            <a:pPr marL="273050" indent="-6350" algn="just">
              <a:lnSpc>
                <a:spcPct val="150000"/>
              </a:lnSpc>
              <a:buNone/>
            </a:pPr>
            <a:r>
              <a:rPr lang="uk-UA" sz="2800" b="1" dirty="0" smtClean="0"/>
              <a:t>документи, що регламентують організаційні, науково-технічні, господарчі, фінансові та інші спеціальні види діяльності військових частин (установ) і посадових осіб. </a:t>
            </a:r>
          </a:p>
          <a:p>
            <a:endParaRPr lang="uk-UA" sz="2800" b="1" dirty="0" smtClean="0"/>
          </a:p>
          <a:p>
            <a:pPr algn="r"/>
            <a:r>
              <a:rPr lang="uk-UA" sz="2800" b="1" i="1" dirty="0" smtClean="0"/>
              <a:t>Положення, постанови, порадники, інструкції, правила</a:t>
            </a:r>
            <a:r>
              <a:rPr lang="uk-UA" sz="2800" b="1" dirty="0" smtClean="0"/>
              <a:t> вводяться в дію наказами відповідних посадових осіб. </a:t>
            </a:r>
          </a:p>
          <a:p>
            <a:endParaRPr lang="uk-UA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82726"/>
          </a:xfrm>
        </p:spPr>
        <p:txBody>
          <a:bodyPr>
            <a:normAutofit/>
          </a:bodyPr>
          <a:lstStyle/>
          <a:p>
            <a:pPr algn="r"/>
            <a:r>
              <a:rPr lang="uk-UA" sz="3600" b="1" i="1" dirty="0" smtClean="0"/>
              <a:t>Доручення</a:t>
            </a:r>
            <a:r>
              <a:rPr lang="uk-UA" sz="3600" dirty="0" smtClean="0"/>
              <a:t> – </a:t>
            </a:r>
            <a:endParaRPr lang="uk-UA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501122" cy="485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b="1" dirty="0" smtClean="0"/>
              <a:t>форма реалізації управлінських повноважень командира (керівника), що передбачає постановку конкретного завдання, визначення його предмета, мети, строку та відповідальної за виконання посадової (службової) особи; пояснення, що вказує, як діяти, що робити.</a:t>
            </a:r>
          </a:p>
          <a:p>
            <a:endParaRPr lang="uk-UA" sz="32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uk-UA" sz="3600" b="1" i="1" dirty="0" smtClean="0">
                <a:latin typeface="+mn-lt"/>
              </a:rPr>
              <a:t>Доповідь </a:t>
            </a:r>
            <a:r>
              <a:rPr lang="uk-UA" sz="3600" b="1" dirty="0" smtClean="0">
                <a:latin typeface="+mn-lt"/>
              </a:rPr>
              <a:t>–</a:t>
            </a:r>
            <a:endParaRPr lang="uk-UA" sz="3600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501122" cy="5053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 smtClean="0"/>
              <a:t>це службовий документ, що містить виклад певних питань обов’язково з висновками та пропозиціями. </a:t>
            </a:r>
          </a:p>
          <a:p>
            <a:pPr algn="r">
              <a:buNone/>
            </a:pPr>
            <a:endParaRPr lang="uk-UA" sz="3600" b="1" i="1" dirty="0" smtClean="0"/>
          </a:p>
          <a:p>
            <a:pPr algn="r">
              <a:buNone/>
            </a:pPr>
            <a:r>
              <a:rPr lang="uk-UA" sz="3600" b="1" i="1" dirty="0" smtClean="0"/>
              <a:t>Донесення (звіт)</a:t>
            </a:r>
            <a:r>
              <a:rPr lang="uk-UA" sz="3600" b="1" dirty="0" smtClean="0"/>
              <a:t> </a:t>
            </a:r>
            <a:r>
              <a:rPr lang="uk-UA" sz="2800" b="1" dirty="0" smtClean="0"/>
              <a:t>– </a:t>
            </a:r>
          </a:p>
          <a:p>
            <a:pPr marL="0" indent="0">
              <a:buNone/>
            </a:pPr>
            <a:r>
              <a:rPr lang="uk-UA" sz="2800" b="1" dirty="0" smtClean="0"/>
              <a:t>це службовий документ, що містить відомості про виконання  плану,  завдання,  підготовку  заходів,  доручень  і  проведення заходів та подається вищій посадовій особі чи до військової частини.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b="1" i="1" dirty="0" smtClean="0">
                <a:latin typeface="Arial Black" pitchFamily="34" charset="0"/>
              </a:rPr>
              <a:t>Довідка </a:t>
            </a:r>
            <a:r>
              <a:rPr lang="uk-UA" b="1" dirty="0" smtClean="0">
                <a:latin typeface="Arial Black" pitchFamily="34" charset="0"/>
              </a:rPr>
              <a:t>–</a:t>
            </a:r>
            <a:endParaRPr lang="uk-UA" b="1" dirty="0"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5053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4000" b="1" dirty="0" smtClean="0"/>
              <a:t>  документ інформаційного характеру, що підтверджує факти з життя  чи  діяльності  військовослужбовців  (працівників)  і  різні  обставини діяльності військових частин.</a:t>
            </a:r>
          </a:p>
          <a:p>
            <a:endParaRPr lang="uk-UA" sz="4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rmAutofit/>
          </a:bodyPr>
          <a:lstStyle/>
          <a:p>
            <a:pPr algn="r"/>
            <a:r>
              <a:rPr lang="uk-UA" b="1" i="1" dirty="0" smtClean="0"/>
              <a:t>Припис </a:t>
            </a:r>
            <a:r>
              <a:rPr lang="uk-UA" b="1" dirty="0" smtClean="0"/>
              <a:t>–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857232"/>
            <a:ext cx="8715436" cy="57864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uk-UA" sz="2800" b="1" dirty="0" smtClean="0"/>
          </a:p>
          <a:p>
            <a:pPr marL="0" indent="0">
              <a:buNone/>
            </a:pPr>
            <a:r>
              <a:rPr lang="uk-UA" sz="2800" b="1" dirty="0" smtClean="0"/>
              <a:t>документ, який видається особам офіцерського складу з направленням до місця служби після закінчення вишу. </a:t>
            </a:r>
          </a:p>
          <a:p>
            <a:pPr marL="0" indent="0">
              <a:buNone/>
            </a:pPr>
            <a:endParaRPr lang="uk-UA" sz="2800" b="1" dirty="0" smtClean="0"/>
          </a:p>
          <a:p>
            <a:pPr marL="0" indent="531813">
              <a:buNone/>
            </a:pPr>
            <a:r>
              <a:rPr lang="uk-UA" sz="2800" b="1" dirty="0" smtClean="0"/>
              <a:t>Його може підписувати начальник відділу кадрів, а відпускні квитки курсантів – начальник стройового відділу вишу. </a:t>
            </a:r>
          </a:p>
          <a:p>
            <a:pPr marL="0" indent="531813">
              <a:buNone/>
            </a:pPr>
            <a:endParaRPr lang="uk-UA" sz="2800" b="1" dirty="0" smtClean="0"/>
          </a:p>
          <a:p>
            <a:pPr marL="0" indent="531813">
              <a:buNone/>
            </a:pPr>
            <a:r>
              <a:rPr lang="uk-UA" sz="2800" b="1" dirty="0" smtClean="0"/>
              <a:t>Службові документи, призначені для військових частин, підписуються (затверджуються) посадовими особами, яким надано право підпису службових документів, із указанням посади, військового звання та прізвища. </a:t>
            </a:r>
          </a:p>
          <a:p>
            <a:endParaRPr lang="uk-UA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b="1" i="1" dirty="0" smtClean="0"/>
              <a:t>Доповідна записка</a:t>
            </a:r>
            <a:r>
              <a:rPr lang="uk-UA" dirty="0" smtClean="0"/>
              <a:t> –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186766" cy="4910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b="1" dirty="0" smtClean="0"/>
              <a:t>службовий документ, адресований командиру (керівнику) військової частини, з інформацією про ситуацію, що склалася, наявні факти, певні події, явища, виконану роботу з висновками та пропозиціями автора, виконання окремих завдань, службових доручень тощо. </a:t>
            </a:r>
          </a:p>
          <a:p>
            <a:pPr marL="0" indent="0">
              <a:buNone/>
            </a:pPr>
            <a:endParaRPr lang="uk-UA" sz="32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b="1" i="1" dirty="0" smtClean="0"/>
              <a:t>Пояснювальна записка </a:t>
            </a:r>
            <a:r>
              <a:rPr lang="uk-UA" b="1" dirty="0" smtClean="0"/>
              <a:t>–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447800"/>
            <a:ext cx="8572560" cy="5053034"/>
          </a:xfrm>
        </p:spPr>
        <p:txBody>
          <a:bodyPr>
            <a:normAutofit/>
          </a:bodyPr>
          <a:lstStyle/>
          <a:p>
            <a:pPr marL="273050" indent="-6350">
              <a:buNone/>
            </a:pPr>
            <a:r>
              <a:rPr lang="uk-UA" sz="3200" b="1" dirty="0" smtClean="0"/>
              <a:t>письмове пояснення дійсної ситуації, фактів, дій або вчинків військовослужбовця (працівника) на вимогу його командира (керівника), а в деяких випадках – з ініціативи підлеглого.</a:t>
            </a:r>
          </a:p>
          <a:p>
            <a:pPr marL="273050" indent="-6350"/>
            <a:endParaRPr lang="uk-UA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1"/>
                </a:solidFill>
                <a:latin typeface="+mn-lt"/>
              </a:rPr>
              <a:t>Література:</a:t>
            </a:r>
            <a:r>
              <a:rPr lang="uk-UA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uk-UA" dirty="0" smtClean="0">
                <a:solidFill>
                  <a:schemeClr val="tx1"/>
                </a:solidFill>
                <a:latin typeface="+mn-lt"/>
              </a:rPr>
            </a:br>
            <a:endParaRPr lang="uk-UA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785794"/>
            <a:ext cx="8115328" cy="5786478"/>
          </a:xfrm>
        </p:spPr>
        <p:txBody>
          <a:bodyPr>
            <a:normAutofit fontScale="77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uk-UA" b="1" i="1" dirty="0" smtClean="0"/>
              <a:t>Возняк В. В.</a:t>
            </a:r>
            <a:r>
              <a:rPr lang="uk-UA" b="1" dirty="0" smtClean="0"/>
              <a:t> Документування та діловодство у Збройних Силах України : Навчальний посібник /Розробка В. В. Возняка. – К. : ВІТІ НТУУ «КПІ», 2003. – 138 с.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uk-UA" b="1" i="1" dirty="0" smtClean="0"/>
              <a:t>ДСТУ – 2732-2004</a:t>
            </a:r>
            <a:r>
              <a:rPr lang="uk-UA" b="1" dirty="0" smtClean="0"/>
              <a:t>. Діловодство й архівна справа. Терміни та визначення понять. – Чинний з 28.05.2004. – К.: Держспоживстандарт України, 2005. – 31с.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uk-UA" b="1" i="1" dirty="0" smtClean="0"/>
              <a:t>ДСТУ 4163-2003. </a:t>
            </a:r>
            <a:r>
              <a:rPr lang="uk-UA" b="1" dirty="0" smtClean="0"/>
              <a:t>Державна уніфікована система документації. Уніфікована система організаційно-розпорядчої документації. Вимоги до оформлювання документів. – К.: Держспоживстандарт України, 2003. – 22 с.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uk-UA" b="1" i="1" dirty="0" smtClean="0"/>
              <a:t>ДСТУ 3844-99</a:t>
            </a:r>
            <a:r>
              <a:rPr lang="uk-UA" b="1" dirty="0" smtClean="0"/>
              <a:t>. Державна уніфікована система документації. Формуляр-зразок. Вимоги до побудови. – К.: Держспоживстандарт України, 2000. – 9 с.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uk-UA" b="1" i="1" dirty="0" smtClean="0"/>
              <a:t>Крутько І. М., </a:t>
            </a:r>
            <a:r>
              <a:rPr lang="uk-UA" b="1" i="1" dirty="0" err="1" smtClean="0"/>
              <a:t>Поляков</a:t>
            </a:r>
            <a:r>
              <a:rPr lang="uk-UA" b="1" i="1" dirty="0" smtClean="0"/>
              <a:t> С. Ю. </a:t>
            </a:r>
            <a:r>
              <a:rPr lang="uk-UA" b="1" dirty="0" smtClean="0"/>
              <a:t>Військове документування та діловодство: Навч. посібник / І. М. Крутько, С. Ю. </a:t>
            </a:r>
            <a:r>
              <a:rPr lang="uk-UA" b="1" dirty="0" err="1" smtClean="0"/>
              <a:t>Поляков</a:t>
            </a:r>
            <a:r>
              <a:rPr lang="uk-UA" b="1" dirty="0" smtClean="0"/>
              <a:t>. – Х.: Нац. </a:t>
            </a:r>
            <a:r>
              <a:rPr lang="uk-UA" b="1" dirty="0" err="1" smtClean="0"/>
              <a:t>юрид</a:t>
            </a:r>
            <a:r>
              <a:rPr lang="uk-UA" b="1" dirty="0" smtClean="0"/>
              <a:t>. акад. України, 2003. – 38 с.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uk-UA" b="1" i="1" dirty="0" smtClean="0"/>
              <a:t>Пелеха Ю. </a:t>
            </a:r>
            <a:r>
              <a:rPr lang="uk-UA" b="1" dirty="0" smtClean="0"/>
              <a:t>Управлінське документування : Навчальний посібник: У 2 ч. – Ч. 1: Ведення загальної документації. – К.: Вид-во Європ. ун-ту, 2001. – С. 33-45, 49-84.</a:t>
            </a:r>
          </a:p>
          <a:p>
            <a:pPr marL="514350" indent="-514350" algn="just">
              <a:buFont typeface="+mj-lt"/>
              <a:buAutoNum type="arabicPeriod"/>
            </a:pPr>
            <a:endParaRPr lang="uk-UA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5719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428604"/>
            <a:ext cx="8715436" cy="6215106"/>
          </a:xfrm>
        </p:spPr>
        <p:txBody>
          <a:bodyPr>
            <a:normAutofit/>
          </a:bodyPr>
          <a:lstStyle/>
          <a:p>
            <a:pPr marL="0" indent="717550" algn="just"/>
            <a:r>
              <a:rPr lang="uk-UA" b="1" i="1" dirty="0" smtClean="0"/>
              <a:t>Рапорт (заява)</a:t>
            </a:r>
            <a:r>
              <a:rPr lang="uk-UA" dirty="0" smtClean="0"/>
              <a:t> – </a:t>
            </a:r>
            <a:r>
              <a:rPr lang="uk-UA" b="1" dirty="0" smtClean="0"/>
              <a:t>письмове звернення військовослужбовця (працівника) до вищої посадової особи з проханням (надання відпустки, матеріальної допомоги, поліпшення житлових умов, переведення, звільнення тощо) чи пояснення особистого характеру. </a:t>
            </a:r>
          </a:p>
          <a:p>
            <a:endParaRPr lang="uk-UA" b="1" dirty="0" smtClean="0"/>
          </a:p>
          <a:p>
            <a:pPr marL="0" indent="717550" algn="just"/>
            <a:r>
              <a:rPr lang="uk-UA" b="1" i="1" dirty="0" smtClean="0"/>
              <a:t>Заява </a:t>
            </a:r>
            <a:r>
              <a:rPr lang="uk-UA" b="1" dirty="0" smtClean="0"/>
              <a:t>– це офіційне повідомлення, в якому викладається певне прохання.</a:t>
            </a:r>
          </a:p>
          <a:p>
            <a:endParaRPr lang="uk-UA" b="1" dirty="0" smtClean="0"/>
          </a:p>
          <a:p>
            <a:pPr marL="0" indent="717550" algn="just"/>
            <a:r>
              <a:rPr lang="uk-UA" b="1" i="1" dirty="0" smtClean="0"/>
              <a:t>Рапорти</a:t>
            </a:r>
            <a:r>
              <a:rPr lang="uk-UA" b="1" dirty="0" smtClean="0"/>
              <a:t> – це документи, в яких коротко викладаються питання, пов’язані з виконанням службових обов’язків, особисті питання тощо.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2528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214290"/>
            <a:ext cx="8715436" cy="6429420"/>
          </a:xfrm>
        </p:spPr>
        <p:txBody>
          <a:bodyPr>
            <a:normAutofit fontScale="92500" lnSpcReduction="10000"/>
          </a:bodyPr>
          <a:lstStyle/>
          <a:p>
            <a:pPr marL="0" indent="531813"/>
            <a:r>
              <a:rPr lang="uk-UA" b="1" i="1" dirty="0" smtClean="0"/>
              <a:t>Рапорти</a:t>
            </a:r>
            <a:r>
              <a:rPr lang="uk-UA" b="1" dirty="0" smtClean="0"/>
              <a:t> подаються військовослужбовцями по команді на ім’я безпосереднього начальника з указанням його посади. </a:t>
            </a:r>
          </a:p>
          <a:p>
            <a:pPr marL="0" indent="531813"/>
            <a:r>
              <a:rPr lang="uk-UA" b="1" dirty="0" smtClean="0"/>
              <a:t>На початку тексту вживається одне з таких слів: </a:t>
            </a:r>
            <a:r>
              <a:rPr lang="uk-UA" b="1" i="1" dirty="0" smtClean="0"/>
              <a:t>доповідаю, подаю, прошу, доношу.</a:t>
            </a:r>
            <a:r>
              <a:rPr lang="uk-UA" b="1" dirty="0" smtClean="0"/>
              <a:t> Текст пишеться чітко, коротко, з посиланням на факти і джерела. На підтвердження викладеного в тексті до рапорту при необхідності додаються інші документи (</a:t>
            </a:r>
            <a:r>
              <a:rPr lang="uk-UA" b="1" i="1" dirty="0" smtClean="0"/>
              <a:t>довідки, телеграми, акти тощо</a:t>
            </a:r>
            <a:r>
              <a:rPr lang="uk-UA" b="1" dirty="0" smtClean="0"/>
              <a:t>). </a:t>
            </a:r>
          </a:p>
          <a:p>
            <a:pPr marL="0" indent="531813"/>
            <a:r>
              <a:rPr lang="uk-UA" b="1" dirty="0" smtClean="0"/>
              <a:t>Рапорт підписується з указанням посади, військового звання і дати підписання. </a:t>
            </a:r>
          </a:p>
          <a:p>
            <a:pPr marL="0" indent="531813"/>
            <a:endParaRPr lang="uk-UA" b="1" dirty="0" smtClean="0"/>
          </a:p>
          <a:p>
            <a:pPr marL="0" indent="531813"/>
            <a:r>
              <a:rPr lang="uk-UA" b="1" u="sng" dirty="0" smtClean="0"/>
              <a:t>Командир (начальник), на чиє ім’я подано рапорт,</a:t>
            </a:r>
            <a:r>
              <a:rPr lang="uk-UA" b="1" dirty="0" smtClean="0"/>
              <a:t> у випадках, коли він не уповноважений прийняти по рапорту остаточне рішення, подає його зі своїми висновками вищому командиру (начальнику). </a:t>
            </a:r>
            <a:r>
              <a:rPr lang="uk-UA" b="1" i="1" dirty="0" smtClean="0"/>
              <a:t>Резолюція</a:t>
            </a:r>
            <a:r>
              <a:rPr lang="uk-UA" b="1" dirty="0" smtClean="0"/>
              <a:t> по рапорту пишеться на вільному від тексту місці або на полях. </a:t>
            </a:r>
          </a:p>
          <a:p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indent="444500"/>
            <a:r>
              <a:rPr lang="uk-UA" sz="3600" b="1" i="1" dirty="0" smtClean="0"/>
              <a:t>Службовий лист</a:t>
            </a:r>
            <a:r>
              <a:rPr lang="uk-UA" sz="3600" dirty="0" smtClean="0"/>
              <a:t> – документ, який є одним із основних засобів спілкування, обміну інформацією та оперативного управління найрізноманітнішими процесами діяльності військ (сил).</a:t>
            </a:r>
          </a:p>
          <a:p>
            <a:pPr marL="273050" indent="444500"/>
            <a:endParaRPr lang="uk-UA" sz="3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rmAutofit/>
          </a:bodyPr>
          <a:lstStyle/>
          <a:p>
            <a:pPr algn="r"/>
            <a:r>
              <a:rPr lang="uk-UA" sz="3600" b="1" i="1" dirty="0" smtClean="0"/>
              <a:t>Телеграма</a:t>
            </a:r>
            <a:r>
              <a:rPr lang="uk-UA" sz="3600" dirty="0" smtClean="0"/>
              <a:t>  –</a:t>
            </a:r>
            <a:endParaRPr lang="uk-UA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928670"/>
            <a:ext cx="8643998" cy="56436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800" dirty="0" smtClean="0"/>
              <a:t>службовий  документ  для  передачі  доручень, розпоряджень, резолюцій та документів тільки термінового характеру.</a:t>
            </a:r>
          </a:p>
          <a:p>
            <a:endParaRPr lang="uk-UA" dirty="0" smtClean="0"/>
          </a:p>
          <a:p>
            <a:pPr marL="0" indent="531813"/>
            <a:r>
              <a:rPr lang="uk-UA" dirty="0" smtClean="0"/>
              <a:t>Текст телеграми повинен викладатися без абзаців, сполучників, прийменників та розділових знаків, якщо при цьому не перекручується її зміст. В телеграмі не допускається перенос слів та виправлення, Підпис пишеться з нового рядка. Числа у тексті пишуться літерами.</a:t>
            </a:r>
          </a:p>
          <a:p>
            <a:pPr marL="0" indent="531813"/>
            <a:endParaRPr lang="uk-UA" dirty="0" smtClean="0"/>
          </a:p>
          <a:p>
            <a:pPr marL="0" indent="531813"/>
            <a:r>
              <a:rPr lang="uk-UA" dirty="0" smtClean="0"/>
              <a:t>Вихідні телеграми пишуться (друкуються) на чистих аркушах білого паперу і засвідчуються печаткою «Для телеграм».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pPr algn="r"/>
            <a:r>
              <a:rPr lang="uk-UA" b="1" i="1" dirty="0" smtClean="0"/>
              <a:t>Телефонограма</a:t>
            </a:r>
            <a:r>
              <a:rPr lang="uk-UA" dirty="0" smtClean="0"/>
              <a:t> –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447800"/>
            <a:ext cx="8329642" cy="5053034"/>
          </a:xfrm>
        </p:spPr>
        <p:txBody>
          <a:bodyPr/>
          <a:lstStyle/>
          <a:p>
            <a:pPr marL="0" indent="0">
              <a:buNone/>
            </a:pPr>
            <a:r>
              <a:rPr lang="uk-UA" sz="3200" dirty="0" smtClean="0"/>
              <a:t>термінове повідомлення, яке передається телефоном, фіксується у спеціальній книзі (журналі) і містить розпорядження або інформацію.</a:t>
            </a:r>
          </a:p>
          <a:p>
            <a:endParaRPr lang="uk-UA" dirty="0" smtClean="0"/>
          </a:p>
          <a:p>
            <a:pPr algn="r"/>
            <a:r>
              <a:rPr lang="uk-UA" sz="3600" b="1" i="1" dirty="0" smtClean="0"/>
              <a:t>Факсограма</a:t>
            </a:r>
            <a:r>
              <a:rPr lang="uk-UA" sz="3600" dirty="0" smtClean="0"/>
              <a:t> – </a:t>
            </a:r>
          </a:p>
          <a:p>
            <a:pPr algn="r">
              <a:buNone/>
            </a:pPr>
            <a:r>
              <a:rPr lang="uk-UA" sz="3200" dirty="0" smtClean="0"/>
              <a:t>паперова копія документа, що передається засобами факсимільного зв’язку (телефаксом).</a:t>
            </a:r>
          </a:p>
          <a:p>
            <a:endParaRPr lang="uk-UA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643998" cy="5410200"/>
          </a:xfrm>
        </p:spPr>
        <p:txBody>
          <a:bodyPr>
            <a:noAutofit/>
          </a:bodyPr>
          <a:lstStyle/>
          <a:p>
            <a:r>
              <a:rPr lang="uk-UA" sz="3600" b="1" i="1" dirty="0" smtClean="0"/>
              <a:t>Акт  </a:t>
            </a:r>
            <a:r>
              <a:rPr lang="uk-UA" sz="3600" dirty="0" smtClean="0"/>
              <a:t> –   документ,   який   підтверджує   встановлені   факти   і   події. </a:t>
            </a:r>
          </a:p>
          <a:p>
            <a:pPr>
              <a:buNone/>
            </a:pPr>
            <a:endParaRPr lang="uk-UA" sz="3600" dirty="0" smtClean="0"/>
          </a:p>
          <a:p>
            <a:pPr>
              <a:buNone/>
            </a:pPr>
            <a:r>
              <a:rPr lang="uk-UA" sz="3600" dirty="0" smtClean="0"/>
              <a:t>Акт  складається  кількома  особами  і  підлягає  затвердженню  посадовою особою в межах повноважень.</a:t>
            </a:r>
          </a:p>
          <a:p>
            <a:r>
              <a:rPr lang="uk-UA" sz="3600" b="1" i="1" dirty="0" smtClean="0"/>
              <a:t> </a:t>
            </a:r>
            <a:endParaRPr lang="uk-UA" sz="3600" dirty="0" smtClean="0"/>
          </a:p>
          <a:p>
            <a:endParaRPr lang="uk-UA" sz="3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39718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8258204" cy="5786478"/>
          </a:xfrm>
        </p:spPr>
        <p:txBody>
          <a:bodyPr>
            <a:normAutofit/>
          </a:bodyPr>
          <a:lstStyle/>
          <a:p>
            <a:pPr marL="273050" indent="441325">
              <a:buFont typeface="Wingdings" pitchFamily="2" charset="2"/>
              <a:buChar char="Ø"/>
            </a:pPr>
            <a:r>
              <a:rPr lang="uk-UA" sz="3200" dirty="0" smtClean="0"/>
              <a:t>Належно складений та оформлений </a:t>
            </a:r>
            <a:r>
              <a:rPr lang="uk-UA" sz="3200" b="1" i="1" dirty="0" smtClean="0"/>
              <a:t>документ є свідченням високого рівня культури його виконавця. </a:t>
            </a:r>
          </a:p>
          <a:p>
            <a:pPr marL="273050" indent="441325">
              <a:buNone/>
            </a:pPr>
            <a:endParaRPr lang="uk-UA" sz="3200" b="1" i="1" dirty="0" smtClean="0"/>
          </a:p>
          <a:p>
            <a:pPr marL="273050" indent="441325">
              <a:buFont typeface="Wingdings" pitchFamily="2" charset="2"/>
              <a:buChar char="Ø"/>
            </a:pPr>
            <a:r>
              <a:rPr lang="uk-UA" sz="3200" dirty="0" smtClean="0"/>
              <a:t>Саме тому </a:t>
            </a:r>
            <a:r>
              <a:rPr lang="uk-UA" sz="3200" b="1" i="1" dirty="0" smtClean="0"/>
              <a:t>важливим і неодмінним складником фаховості </a:t>
            </a:r>
            <a:r>
              <a:rPr lang="uk-UA" sz="3200" dirty="0" smtClean="0"/>
              <a:t>майбутнього працівника будь-якого профілю </a:t>
            </a:r>
            <a:r>
              <a:rPr lang="uk-UA" sz="3200" b="1" i="1" dirty="0" smtClean="0"/>
              <a:t>є набуття вмінь та навичок роботи з документами.</a:t>
            </a:r>
          </a:p>
          <a:p>
            <a:endParaRPr lang="uk-UA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>
                <a:solidFill>
                  <a:schemeClr val="tx1"/>
                </a:solidFill>
                <a:latin typeface="+mn-lt"/>
              </a:rPr>
              <a:t>Ознайомлення з темою наступного заняття:</a:t>
            </a:r>
            <a:br>
              <a:rPr lang="uk-UA" sz="2800" b="1" dirty="0" smtClean="0">
                <a:solidFill>
                  <a:schemeClr val="tx1"/>
                </a:solidFill>
                <a:latin typeface="+mn-lt"/>
              </a:rPr>
            </a:br>
            <a:endParaRPr lang="uk-UA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928670"/>
            <a:ext cx="7772400" cy="50911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dirty="0" smtClean="0"/>
              <a:t>Самостійна підготовка:</a:t>
            </a:r>
          </a:p>
          <a:p>
            <a:pPr>
              <a:buNone/>
            </a:pPr>
            <a:r>
              <a:rPr lang="uk-UA" b="1" i="1" dirty="0" smtClean="0"/>
              <a:t>Тема 6/2. Сучасні ділові папери професійної сфери</a:t>
            </a:r>
          </a:p>
          <a:p>
            <a:pPr marL="266700" lvl="0" indent="-266700">
              <a:buFont typeface="+mj-lt"/>
              <a:buAutoNum type="arabicPeriod"/>
            </a:pPr>
            <a:r>
              <a:rPr lang="uk-UA" dirty="0" smtClean="0"/>
              <a:t>Складання та оформлювання документації з</a:t>
            </a:r>
            <a:r>
              <a:rPr lang="uk-UA" b="1" dirty="0" smtClean="0"/>
              <a:t> </a:t>
            </a:r>
            <a:r>
              <a:rPr lang="uk-UA" dirty="0" smtClean="0"/>
              <a:t>кадрово-контрактних питань.</a:t>
            </a:r>
          </a:p>
          <a:p>
            <a:pPr marL="266700" lvl="0" indent="-266700">
              <a:buFont typeface="+mj-lt"/>
              <a:buAutoNum type="arabicPeriod"/>
            </a:pPr>
            <a:r>
              <a:rPr lang="uk-UA" dirty="0" smtClean="0"/>
              <a:t>Редагування текстів кадрово-контрактних документів (заяв, автобіографій, характеристик, рапортів та ін.).</a:t>
            </a:r>
          </a:p>
          <a:p>
            <a:pPr marL="266700" lvl="0" indent="-266700">
              <a:buFont typeface="+mj-lt"/>
              <a:buAutoNum type="arabicPeriod"/>
            </a:pPr>
            <a:r>
              <a:rPr lang="uk-UA" dirty="0" smtClean="0"/>
              <a:t>Засвоєння головних ознак довідково-інформаційної документації фахового призначення.</a:t>
            </a:r>
          </a:p>
          <a:p>
            <a:pPr marL="266700" indent="-266700">
              <a:buNone/>
            </a:pPr>
            <a:endParaRPr lang="uk-UA" dirty="0" smtClean="0"/>
          </a:p>
          <a:p>
            <a:pPr algn="just">
              <a:buNone/>
            </a:pPr>
            <a:endParaRPr lang="uk-UA" sz="3000" b="1" i="1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-285776"/>
            <a:ext cx="9001156" cy="2643206"/>
          </a:xfrm>
        </p:spPr>
        <p:txBody>
          <a:bodyPr>
            <a:noAutofit/>
          </a:bodyPr>
          <a:lstStyle/>
          <a:p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400" b="1" dirty="0" smtClean="0">
                <a:latin typeface="+mn-lt"/>
              </a:rPr>
              <a:t>Семінарське заняття:</a:t>
            </a:r>
            <a:br>
              <a:rPr lang="uk-UA" sz="2400" b="1" dirty="0" smtClean="0">
                <a:latin typeface="+mn-lt"/>
              </a:rPr>
            </a:br>
            <a:r>
              <a:rPr lang="uk-UA" sz="2400" b="1" dirty="0" smtClean="0">
                <a:latin typeface="+mn-lt"/>
              </a:rPr>
              <a:t>Тема 6/3. </a:t>
            </a:r>
            <a:r>
              <a:rPr lang="uk-UA" sz="2400" b="1" i="1" dirty="0" smtClean="0">
                <a:latin typeface="+mn-lt"/>
              </a:rPr>
              <a:t/>
            </a:r>
            <a:br>
              <a:rPr lang="uk-UA" sz="2400" b="1" i="1" dirty="0" smtClean="0">
                <a:latin typeface="+mn-lt"/>
              </a:rPr>
            </a:br>
            <a:r>
              <a:rPr lang="uk-UA" sz="2400" b="1" dirty="0" smtClean="0">
                <a:latin typeface="+mn-lt"/>
              </a:rPr>
              <a:t>Ділові документи як засіб писемної професійної комунікації </a:t>
            </a:r>
            <a:br>
              <a:rPr lang="uk-UA" sz="2400" b="1" dirty="0" smtClean="0">
                <a:latin typeface="+mn-lt"/>
              </a:rPr>
            </a:br>
            <a:r>
              <a:rPr lang="uk-UA" sz="2400" b="1" dirty="0" smtClean="0">
                <a:latin typeface="+mn-lt"/>
              </a:rPr>
              <a:t> </a:t>
            </a:r>
            <a:br>
              <a:rPr lang="uk-UA" sz="2400" b="1" dirty="0" smtClean="0">
                <a:latin typeface="+mn-lt"/>
              </a:rPr>
            </a:br>
            <a:endParaRPr lang="uk-UA" sz="2400" b="1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929718" cy="51435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uk-UA" dirty="0" smtClean="0"/>
              <a:t>1. Сучасні ділові папери професійної сфери: </a:t>
            </a:r>
          </a:p>
          <a:p>
            <a:pPr>
              <a:buNone/>
            </a:pPr>
            <a:r>
              <a:rPr lang="uk-UA" dirty="0" smtClean="0"/>
              <a:t>а)особливості мови ділових паперів; </a:t>
            </a:r>
          </a:p>
          <a:p>
            <a:pPr>
              <a:buNone/>
            </a:pPr>
            <a:r>
              <a:rPr lang="uk-UA" dirty="0" smtClean="0"/>
              <a:t>б)вимоги до тексту документа. </a:t>
            </a:r>
          </a:p>
          <a:p>
            <a:pPr>
              <a:buNone/>
            </a:pPr>
            <a:r>
              <a:rPr lang="uk-UA" dirty="0" smtClean="0"/>
              <a:t>2. Види документації фахового спрямування (</a:t>
            </a:r>
            <a:r>
              <a:rPr lang="uk-UA" b="1" dirty="0" smtClean="0"/>
              <a:t>узагальнено</a:t>
            </a:r>
            <a:r>
              <a:rPr lang="uk-UA" dirty="0" smtClean="0"/>
              <a:t>):</a:t>
            </a:r>
          </a:p>
          <a:p>
            <a:pPr>
              <a:buNone/>
            </a:pPr>
            <a:r>
              <a:rPr lang="uk-UA" dirty="0" smtClean="0"/>
              <a:t>а)документація з кадрово-контрактних питань.</a:t>
            </a:r>
          </a:p>
          <a:p>
            <a:pPr>
              <a:buNone/>
            </a:pPr>
            <a:r>
              <a:rPr lang="uk-UA" dirty="0" smtClean="0"/>
              <a:t>б)довідково-інформаційні документи.</a:t>
            </a:r>
          </a:p>
          <a:p>
            <a:pPr>
              <a:buNone/>
            </a:pPr>
            <a:r>
              <a:rPr lang="uk-UA" dirty="0" smtClean="0"/>
              <a:t>3.Військове красномовство – одна з умов для досягнення успіху в професійній діяльності (</a:t>
            </a:r>
            <a:r>
              <a:rPr lang="uk-UA" b="1" dirty="0" smtClean="0"/>
              <a:t>сучасні ритори військової справи).</a:t>
            </a:r>
          </a:p>
          <a:p>
            <a:pPr>
              <a:buNone/>
            </a:pPr>
            <a:r>
              <a:rPr lang="uk-UA" dirty="0" smtClean="0"/>
              <a:t>4. </a:t>
            </a:r>
            <a:r>
              <a:rPr lang="uk-UA" b="1" dirty="0" smtClean="0"/>
              <a:t>Презентація колективного проекту «Словничок військової термінології».</a:t>
            </a:r>
          </a:p>
          <a:p>
            <a:pPr>
              <a:buNone/>
            </a:pPr>
            <a:r>
              <a:rPr lang="uk-UA" dirty="0" smtClean="0"/>
              <a:t> 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5719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indent="-6350" algn="ctr">
              <a:buNone/>
            </a:pPr>
            <a:r>
              <a:rPr lang="uk-UA" sz="4000" b="1" dirty="0" smtClean="0"/>
              <a:t>Класифікація документів. Державний стандарт України.</a:t>
            </a:r>
            <a:endParaRPr lang="uk-UA" sz="4000" dirty="0" smtClean="0"/>
          </a:p>
          <a:p>
            <a:pPr marL="273050" indent="803275" algn="ctr"/>
            <a:endParaRPr lang="uk-UA" sz="3600" b="1" dirty="0" smtClean="0"/>
          </a:p>
          <a:p>
            <a:endParaRPr lang="uk-UA" b="1" dirty="0" smtClean="0"/>
          </a:p>
          <a:p>
            <a:endParaRPr lang="uk-UA" b="1" dirty="0" smtClean="0"/>
          </a:p>
          <a:p>
            <a:endParaRPr lang="uk-UA" b="1" dirty="0" smtClean="0"/>
          </a:p>
          <a:p>
            <a:pPr algn="r">
              <a:buNone/>
            </a:pPr>
            <a:r>
              <a:rPr lang="uk-UA" b="1" dirty="0" smtClean="0"/>
              <a:t>Питання № 1</a:t>
            </a:r>
            <a:endParaRPr lang="uk-UA" dirty="0" smtClean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01122" cy="1714512"/>
          </a:xfrm>
        </p:spPr>
        <p:txBody>
          <a:bodyPr>
            <a:normAutofit fontScale="90000"/>
          </a:bodyPr>
          <a:lstStyle/>
          <a:p>
            <a:pPr indent="531813" algn="just"/>
            <a:r>
              <a:rPr lang="uk-UA" sz="3600" b="1" dirty="0" smtClean="0">
                <a:latin typeface="Constantia" pitchFamily="18" charset="0"/>
              </a:rPr>
              <a:t>Згідно з Законом України </a:t>
            </a:r>
            <a:r>
              <a:rPr lang="uk-UA" sz="3600" b="1" i="1" dirty="0" err="1" smtClean="0">
                <a:latin typeface="Constantia" pitchFamily="18" charset="0"/>
              </a:rPr>
              <a:t>“Про</a:t>
            </a:r>
            <a:r>
              <a:rPr lang="uk-UA" sz="3600" b="1" i="1" dirty="0" smtClean="0">
                <a:latin typeface="Constantia" pitchFamily="18" charset="0"/>
              </a:rPr>
              <a:t> </a:t>
            </a:r>
            <a:r>
              <a:rPr lang="uk-UA" sz="3600" b="1" i="1" dirty="0" err="1" smtClean="0">
                <a:latin typeface="Constantia" pitchFamily="18" charset="0"/>
              </a:rPr>
              <a:t>інформацію”</a:t>
            </a:r>
            <a:r>
              <a:rPr lang="uk-UA" sz="3600" b="1" dirty="0" smtClean="0">
                <a:latin typeface="Constantia" pitchFamily="18" charset="0"/>
              </a:rPr>
              <a:t> від 02.10.1992 </a:t>
            </a:r>
            <a:br>
              <a:rPr lang="uk-UA" sz="3600" b="1" dirty="0" smtClean="0">
                <a:latin typeface="Constantia" pitchFamily="18" charset="0"/>
              </a:rPr>
            </a:br>
            <a:endParaRPr lang="uk-UA" sz="3600" b="1" dirty="0">
              <a:latin typeface="Constant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8258204" cy="5143536"/>
          </a:xfrm>
        </p:spPr>
        <p:txBody>
          <a:bodyPr>
            <a:normAutofit lnSpcReduction="10000"/>
          </a:bodyPr>
          <a:lstStyle/>
          <a:p>
            <a:pPr marL="0" indent="531813" algn="just">
              <a:buFont typeface="Wingdings" pitchFamily="2" charset="2"/>
              <a:buChar char="Ø"/>
            </a:pPr>
            <a:r>
              <a:rPr lang="uk-UA" b="1" i="1" dirty="0" smtClean="0"/>
              <a:t>документування </a:t>
            </a:r>
            <a:r>
              <a:rPr lang="uk-UA" b="1" dirty="0" smtClean="0"/>
              <a:t>(тобто створення документів) є обов’язковою умовою включення інформації в інформаційні ресурси</a:t>
            </a:r>
            <a:r>
              <a:rPr lang="uk-UA" b="1" dirty="0" smtClean="0"/>
              <a:t>;</a:t>
            </a:r>
            <a:endParaRPr lang="en-US" b="1" dirty="0" smtClean="0"/>
          </a:p>
          <a:p>
            <a:pPr marL="0" indent="531813" algn="just">
              <a:buNone/>
            </a:pPr>
            <a:endParaRPr lang="uk-UA" b="1" dirty="0" smtClean="0"/>
          </a:p>
          <a:p>
            <a:pPr marL="0" indent="531813" algn="just">
              <a:buFont typeface="Wingdings" pitchFamily="2" charset="2"/>
              <a:buChar char="Ø"/>
            </a:pPr>
            <a:r>
              <a:rPr lang="uk-UA" b="1" i="1" dirty="0" smtClean="0"/>
              <a:t>документування </a:t>
            </a:r>
            <a:r>
              <a:rPr lang="uk-UA" b="1" dirty="0" smtClean="0"/>
              <a:t>ведеться в порядку, встановлюваному органами державної влади, які відповідальні за організацію діловодства, стандартизацію документів. </a:t>
            </a:r>
            <a:endParaRPr lang="en-US" b="1" dirty="0" smtClean="0"/>
          </a:p>
          <a:p>
            <a:pPr marL="0" indent="531813" algn="just">
              <a:buFont typeface="Wingdings" pitchFamily="2" charset="2"/>
              <a:buChar char="Ø"/>
            </a:pPr>
            <a:endParaRPr lang="uk-UA" b="1" dirty="0" smtClean="0"/>
          </a:p>
          <a:p>
            <a:pPr marL="273050" indent="444500" algn="just"/>
            <a:r>
              <a:rPr lang="uk-UA" b="1" dirty="0" smtClean="0"/>
              <a:t>Державне регулювання поширюється не тільки на сферу документування, але й на організацію роботи з документами. </a:t>
            </a:r>
          </a:p>
          <a:p>
            <a:pPr marL="273050" indent="444500" algn="just">
              <a:buNone/>
            </a:pPr>
            <a:endParaRPr lang="uk-UA" sz="1800" b="1" dirty="0" smtClean="0"/>
          </a:p>
          <a:p>
            <a:pPr marL="273050" indent="444500" algn="just"/>
            <a:endParaRPr lang="uk-UA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72560" cy="1714512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800" b="1" u="sng" dirty="0" smtClean="0">
                <a:solidFill>
                  <a:schemeClr val="tx1"/>
                </a:solidFill>
                <a:latin typeface="+mn-lt"/>
              </a:rPr>
            </a:br>
            <a:r>
              <a:rPr lang="en-US" sz="2800" b="1" u="sng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800" b="1" u="sng" dirty="0" smtClean="0">
                <a:solidFill>
                  <a:schemeClr val="tx1"/>
                </a:solidFill>
                <a:latin typeface="+mn-lt"/>
              </a:rPr>
            </a:br>
            <a:r>
              <a:rPr lang="en-US" sz="2800" b="1" u="sng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800" b="1" u="sng" dirty="0" smtClean="0">
                <a:solidFill>
                  <a:schemeClr val="tx1"/>
                </a:solidFill>
                <a:latin typeface="+mn-lt"/>
              </a:rPr>
            </a:br>
            <a:r>
              <a:rPr lang="en-US" sz="2800" b="1" u="sng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800" b="1" u="sng" dirty="0" smtClean="0">
                <a:solidFill>
                  <a:schemeClr val="tx1"/>
                </a:solidFill>
                <a:latin typeface="+mn-lt"/>
              </a:rPr>
            </a:br>
            <a:r>
              <a:rPr lang="en-US" sz="2800" b="1" u="sng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800" b="1" u="sng" dirty="0" smtClean="0">
                <a:solidFill>
                  <a:schemeClr val="tx1"/>
                </a:solidFill>
                <a:latin typeface="+mn-lt"/>
              </a:rPr>
            </a:br>
            <a:r>
              <a:rPr lang="uk-UA" sz="2800" b="1" u="sng" dirty="0" smtClean="0">
                <a:solidFill>
                  <a:schemeClr val="tx1"/>
                </a:solidFill>
                <a:latin typeface="+mn-lt"/>
              </a:rPr>
              <a:t>В Україні офіційно прийнято три форми документа, зафіксовані в державних стандартах (ДСТУ): </a:t>
            </a:r>
            <a:r>
              <a:rPr lang="uk-UA" sz="2800" dirty="0" smtClean="0"/>
              <a:t/>
            </a:r>
            <a:br>
              <a:rPr lang="uk-UA" sz="2800" dirty="0" smtClean="0"/>
            </a:br>
            <a:endParaRPr lang="uk-UA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715436" cy="519591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endParaRPr lang="en-US" i="1" dirty="0" smtClean="0"/>
          </a:p>
          <a:p>
            <a:pPr>
              <a:buFont typeface="Wingdings" pitchFamily="2" charset="2"/>
              <a:buChar char="ü"/>
            </a:pPr>
            <a:r>
              <a:rPr lang="uk-UA" i="1" dirty="0" smtClean="0"/>
              <a:t> </a:t>
            </a:r>
            <a:r>
              <a:rPr lang="uk-UA" sz="3100" b="1" i="1" dirty="0" smtClean="0"/>
              <a:t>ДСТУ 2392-94: </a:t>
            </a:r>
            <a:r>
              <a:rPr lang="uk-UA" sz="3100" b="1" dirty="0" smtClean="0"/>
              <a:t>Документ І – записана інформація, що може розглядатися як одиниця в процесі інформаційної діяльності; </a:t>
            </a:r>
          </a:p>
          <a:p>
            <a:pPr marL="1076325" indent="-1076325">
              <a:buFont typeface="Wingdings" pitchFamily="2" charset="2"/>
              <a:buChar char="ü"/>
            </a:pPr>
            <a:r>
              <a:rPr lang="uk-UA" sz="3100" b="1" dirty="0" smtClean="0"/>
              <a:t> </a:t>
            </a:r>
            <a:r>
              <a:rPr lang="uk-UA" sz="3100" b="1" i="1" dirty="0" smtClean="0"/>
              <a:t>ДСТУ 3017-95: </a:t>
            </a:r>
            <a:r>
              <a:rPr lang="uk-UA" sz="3100" b="1" dirty="0" smtClean="0"/>
              <a:t>Документ ІІ – матеріальний об’єкт з інформацією, яка закріплена створеним людиною способом для її передачі в часі й у просторі; </a:t>
            </a:r>
          </a:p>
          <a:p>
            <a:pPr>
              <a:buFont typeface="Wingdings" pitchFamily="2" charset="2"/>
              <a:buChar char="ü"/>
            </a:pPr>
            <a:r>
              <a:rPr lang="uk-UA" sz="3100" b="1" i="1" dirty="0" smtClean="0"/>
              <a:t>ДСТУ 2732-94: </a:t>
            </a:r>
            <a:r>
              <a:rPr lang="uk-UA" sz="3100" b="1" dirty="0" smtClean="0"/>
              <a:t>Документ ІІІ – матеріальний об’єкт, що містить у закріпленому виді інформацію, оформлений за встановленими правилами і має відповідно до чинного законодавства правове значення.</a:t>
            </a:r>
          </a:p>
          <a:p>
            <a:pPr algn="r">
              <a:buNone/>
            </a:pPr>
            <a:endParaRPr lang="en-US" sz="3100" dirty="0" smtClean="0"/>
          </a:p>
          <a:p>
            <a:pPr algn="r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Font typeface="Wingdings" pitchFamily="2" charset="2"/>
              <a:buChar char="ü"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96842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642918"/>
            <a:ext cx="8401080" cy="5786478"/>
          </a:xfrm>
        </p:spPr>
        <p:txBody>
          <a:bodyPr>
            <a:noAutofit/>
          </a:bodyPr>
          <a:lstStyle/>
          <a:p>
            <a:endParaRPr lang="uk-UA" sz="2800" b="1" dirty="0" smtClean="0"/>
          </a:p>
          <a:p>
            <a:pPr marL="0" indent="7175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uk-UA" sz="3200" b="1" dirty="0" smtClean="0">
                <a:latin typeface="Constantia" pitchFamily="18" charset="0"/>
              </a:rPr>
              <a:t>Отже, підставою для створення документів </a:t>
            </a:r>
            <a:r>
              <a:rPr lang="uk-UA" sz="3200" b="1" i="1" dirty="0" smtClean="0">
                <a:latin typeface="Constantia" pitchFamily="18" charset="0"/>
              </a:rPr>
              <a:t>у військовій частині (установі)</a:t>
            </a:r>
            <a:r>
              <a:rPr lang="uk-UA" sz="3200" b="1" dirty="0" smtClean="0">
                <a:latin typeface="Constantia" pitchFamily="18" charset="0"/>
              </a:rPr>
              <a:t> є необхідність засвідчення наявності та змісту управлінських дій, передавання, зберігання і використання інформації протягом певного часу або постійно. </a:t>
            </a:r>
          </a:p>
          <a:p>
            <a:pPr marL="0" indent="717550" algn="r">
              <a:lnSpc>
                <a:spcPct val="150000"/>
              </a:lnSpc>
              <a:buNone/>
            </a:pPr>
            <a:endParaRPr lang="en-US" sz="1800" b="1" dirty="0" smtClean="0"/>
          </a:p>
          <a:p>
            <a:pPr marL="0" indent="717550" algn="r">
              <a:lnSpc>
                <a:spcPct val="170000"/>
              </a:lnSpc>
              <a:buNone/>
            </a:pPr>
            <a:endParaRPr lang="en-US" sz="1800" b="1" dirty="0" smtClean="0"/>
          </a:p>
          <a:p>
            <a:pPr marL="273050" indent="444500" algn="r">
              <a:lnSpc>
                <a:spcPct val="170000"/>
              </a:lnSpc>
              <a:buNone/>
            </a:pPr>
            <a:r>
              <a:rPr lang="uk-UA" sz="1800" b="1" dirty="0" smtClean="0"/>
              <a:t>Питання № 1</a:t>
            </a:r>
            <a:endParaRPr lang="uk-UA" sz="1800" dirty="0" smtClean="0"/>
          </a:p>
          <a:p>
            <a:pPr marL="273050" indent="444500" algn="just">
              <a:lnSpc>
                <a:spcPct val="170000"/>
              </a:lnSpc>
              <a:buFont typeface="Wingdings" pitchFamily="2" charset="2"/>
              <a:buChar char="Ø"/>
            </a:pPr>
            <a:endParaRPr lang="uk-UA" sz="2800" b="1" dirty="0" smtClean="0"/>
          </a:p>
          <a:p>
            <a:pPr marL="273050" indent="444500" algn="just">
              <a:lnSpc>
                <a:spcPct val="170000"/>
              </a:lnSpc>
              <a:buFont typeface="Wingdings" pitchFamily="2" charset="2"/>
              <a:buChar char="Ø"/>
            </a:pPr>
            <a:endParaRPr lang="uk-UA" sz="2800" b="1" dirty="0" smtClean="0"/>
          </a:p>
          <a:p>
            <a:pPr>
              <a:buNone/>
            </a:pPr>
            <a:endParaRPr lang="uk-UA" sz="2800" b="1" dirty="0" smtClean="0"/>
          </a:p>
          <a:p>
            <a:endParaRPr lang="uk-UA" sz="2800" b="1" dirty="0" smtClean="0"/>
          </a:p>
          <a:p>
            <a:endParaRPr lang="uk-UA" sz="2800" b="1" dirty="0" smtClean="0"/>
          </a:p>
          <a:p>
            <a:endParaRPr lang="uk-UA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368412"/>
          </a:xfrm>
        </p:spPr>
        <p:txBody>
          <a:bodyPr>
            <a:noAutofit/>
          </a:bodyPr>
          <a:lstStyle/>
          <a:p>
            <a:pPr indent="531813" algn="just"/>
            <a:r>
              <a:rPr lang="uk-UA" sz="2800" b="1" i="1" dirty="0" smtClean="0">
                <a:solidFill>
                  <a:schemeClr val="tx1"/>
                </a:solidFill>
                <a:latin typeface="+mn-lt"/>
              </a:rPr>
              <a:t>Підставами для прийняття розпорядчих документів у військовій частині (установі) є:</a:t>
            </a:r>
            <a:endParaRPr lang="uk-UA" sz="2800" i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643050"/>
            <a:ext cx="8643998" cy="4857784"/>
          </a:xfrm>
        </p:spPr>
        <p:txBody>
          <a:bodyPr>
            <a:normAutofit lnSpcReduction="10000"/>
          </a:bodyPr>
          <a:lstStyle/>
          <a:p>
            <a:pPr lvl="0"/>
            <a:r>
              <a:rPr lang="uk-UA" b="1" dirty="0" smtClean="0"/>
              <a:t>Конституція і закони України, </a:t>
            </a:r>
          </a:p>
          <a:p>
            <a:pPr lvl="0"/>
            <a:r>
              <a:rPr lang="uk-UA" b="1" dirty="0" smtClean="0"/>
              <a:t>постанови Верховної Ради України,</a:t>
            </a:r>
          </a:p>
          <a:p>
            <a:pPr lvl="0"/>
            <a:r>
              <a:rPr lang="uk-UA" b="1" dirty="0" smtClean="0"/>
              <a:t>укази і розпорядження Президента України,</a:t>
            </a:r>
          </a:p>
          <a:p>
            <a:pPr lvl="0"/>
            <a:r>
              <a:rPr lang="uk-UA" b="1" dirty="0" smtClean="0"/>
              <a:t>декрети, постанови і розпорядження Кабінету Міністрів України, </a:t>
            </a:r>
          </a:p>
          <a:p>
            <a:pPr lvl="0"/>
            <a:r>
              <a:rPr lang="uk-UA" b="1" dirty="0" smtClean="0"/>
              <a:t>накази (директиви), розпорядження Міністра оборони України, начальника Генерального штабу Збройних сил України,</a:t>
            </a:r>
          </a:p>
          <a:p>
            <a:pPr lvl="0"/>
            <a:r>
              <a:rPr lang="uk-UA" b="1" dirty="0" smtClean="0"/>
              <a:t>рішення колегіальних органів і старших начальників,</a:t>
            </a:r>
          </a:p>
          <a:p>
            <a:pPr lvl="0"/>
            <a:r>
              <a:rPr lang="uk-UA" b="1" dirty="0" smtClean="0"/>
              <a:t>акти органів місцевого самоврядування в частині щодо повноважень в галузі оборонної роботи;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544</TotalTime>
  <Words>2698</Words>
  <PresentationFormat>Экран (4:3)</PresentationFormat>
  <Paragraphs>230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Справедливость</vt:lpstr>
      <vt:lpstr>   Змістовий модуль 6.   Ділові документи як засіб писемної професійної комунікації  </vt:lpstr>
      <vt:lpstr>Навчальні питання: </vt:lpstr>
      <vt:lpstr>ОГОЛОШЕННЯ</vt:lpstr>
      <vt:lpstr>Література: </vt:lpstr>
      <vt:lpstr>Слайд 5</vt:lpstr>
      <vt:lpstr>Згідно з Законом України “Про інформацію” від 02.10.1992  </vt:lpstr>
      <vt:lpstr>     В Україні офіційно прийнято три форми документа, зафіксовані в державних стандартах (ДСТУ):  </vt:lpstr>
      <vt:lpstr>Слайд 8</vt:lpstr>
      <vt:lpstr>Підставами для прийняття розпорядчих документів у військовій частині (установі) є:</vt:lpstr>
      <vt:lpstr>а також:</vt:lpstr>
      <vt:lpstr>           Існують певні вимоги щодо ведення службового документування:  </vt:lpstr>
      <vt:lpstr>Слайд 12</vt:lpstr>
      <vt:lpstr>Слайд 13</vt:lpstr>
      <vt:lpstr>4. Все службове листування в ЗСУ здійснюється державною мовою.</vt:lpstr>
      <vt:lpstr>Слайд 15</vt:lpstr>
      <vt:lpstr>Відповідно до вимог правопису української мови під час складання документів пишуться з великої (прописної) літери: </vt:lpstr>
      <vt:lpstr>Слайд 17</vt:lpstr>
      <vt:lpstr>У разі використання в тексті службових документів цифрової інформації</vt:lpstr>
      <vt:lpstr>Слайд 19</vt:lpstr>
      <vt:lpstr>Види та зразки документації фахового спрямування </vt:lpstr>
      <vt:lpstr>Розглянемо деякі з них: </vt:lpstr>
      <vt:lpstr>Крім цього, у військовій частині (установі) видається щодобовий наказ по стройовій частині, який може містити такі питання:  </vt:lpstr>
      <vt:lpstr>Слайд 23</vt:lpstr>
      <vt:lpstr>У наказі з бойової підготовки  </vt:lpstr>
      <vt:lpstr>Накази по господарській частині</vt:lpstr>
      <vt:lpstr>Накази по технічній частині</vt:lpstr>
      <vt:lpstr>Директива –</vt:lpstr>
      <vt:lpstr>Слайд 28</vt:lpstr>
      <vt:lpstr>Розпорядження письмове –</vt:lpstr>
      <vt:lpstr>Слайд 30</vt:lpstr>
      <vt:lpstr>Розпорядження –</vt:lpstr>
      <vt:lpstr>Положення – </vt:lpstr>
      <vt:lpstr>Настанови, порадники, інструкції, правила –</vt:lpstr>
      <vt:lpstr>Доручення – </vt:lpstr>
      <vt:lpstr>Доповідь –</vt:lpstr>
      <vt:lpstr>Довідка –</vt:lpstr>
      <vt:lpstr>Припис –</vt:lpstr>
      <vt:lpstr>Доповідна записка –</vt:lpstr>
      <vt:lpstr>Пояснювальна записка –</vt:lpstr>
      <vt:lpstr>Слайд 40</vt:lpstr>
      <vt:lpstr>Слайд 41</vt:lpstr>
      <vt:lpstr>Слайд 42</vt:lpstr>
      <vt:lpstr>Телеграма  –</vt:lpstr>
      <vt:lpstr>Телефонограма –</vt:lpstr>
      <vt:lpstr>Слайд 45</vt:lpstr>
      <vt:lpstr>Слайд 46</vt:lpstr>
      <vt:lpstr>Ознайомлення з темою наступного заняття: </vt:lpstr>
      <vt:lpstr>               Семінарське заняття: Тема 6/3.  Ділові документи як засіб писемної професійної комунікації   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Змістовий модуль 10.  Документування управлінської діяльності у військових частинах </dc:title>
  <dc:creator>Egor</dc:creator>
  <cp:lastModifiedBy>Egor</cp:lastModifiedBy>
  <cp:revision>105</cp:revision>
  <dcterms:created xsi:type="dcterms:W3CDTF">2016-05-29T15:25:58Z</dcterms:created>
  <dcterms:modified xsi:type="dcterms:W3CDTF">2018-11-04T18:01:35Z</dcterms:modified>
</cp:coreProperties>
</file>