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7102475" cy="102330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-1138" y="-1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107F693-C0FB-4626-95A5-2203C3F0C46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508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Чітко визначивши проблеми і потреби, що спонукали до створення проекту, необхідно сформулювати його мету та завдання. Під метою слід розуміти формулювання проблем та потреб у вигляді твердження загального типу про бажаний стан об'єкта, якого необхідно досягти як кінцевий результат реалізації проекту.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Мета - це: "детально відпрацьоване, узгоджене, лаконічне формулювання бачення майбутнього; коротке визначення того, який позитивний результат буде отримано від реалізації проекту; основа тих завдань, на виконання яких буде спрямована діяльність організації; позитивний кінцевий результат, який планується і буде здобутий, після вирішення поставленої проблеми". Мета будується за такою схемою: 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Arial"/>
              </a:rPr>
              <a:t>"Що зробити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 для досягнення мети і 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Arial"/>
              </a:rPr>
              <a:t>яким чином це зробити?"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Мета проекту може бути і коротко -, і довгостроковою. Термін реалізації довгострокової мети залежатиме від виконання короткострокової.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Мета проекту повинна відповідати на запитання: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Чи достатньо значуща і актуальна мета, щоб її здійснювати?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Чи є дана мета передумовою успіху?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Чи відповідають засоби досягнення і мета між собою?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Наскільки мета реальна та відповідає напряму діяльності і потенціалу організації?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Чи прослідковується логічна послідовність між метою та етапами її здійснення?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Чи відповідають очікувані результати вирішенню мети?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Чи матиме мета розвиток після реалізації проекту у майбутньому?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Формулювання мети повинне вміщатися в одне-два речення, які логічно пов'язані та витікають з потреб та проблем. В мету необхідно включити очікуваний результат (позитивний ефект або зміни, що мають бути наслідком вирішення існуючої проблеми); власне, саму проблему, яка потребує вирішення; цільову групу населення, якій адресовано проект; головний засіб отримання очікуваного результату.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Чіткі, конкретні заходи, що піддаються вимірюванню у процесі реалізації проекту, без виконання яких його мета не буде досягнута, називаються завданнями проекту. Завдання, як і мета, мають бути реалістичними та формулюватися гранично чітко і ясно. Вони повинні містити кількісні дані про корисність проекту, щоб після виконання кожного завдання можна було легко оцінити, що досягнуто і яка частина проекту реалізована.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Завдання - це кінцевий результат вирішення або покращення ситуації, що очікується досягнути по завершенню діяльності. Основне питання, на яке повинно відповідати завдання проекту: яка різниця між теперішнім станом справ і тим, що буде в майбутньому?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Серед критеріїв відповідності завдань меті проекту є: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1. Зв'язок з проблемою.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2. Доцільність.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3. Відповідність місії.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4. Зацікавленість клієнтів.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5. Виправданість завдань.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6. Дотримання етики.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7. Відповідність кінцевих результатів до заявленої цілі.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8. Кваліфікація персоналу.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9. Підтримка у суспільстві.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Завдання приносять найбільшу користь, коли вони чітко сформульовані і прямо відповідають таким вимогам: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1. Чіткість, конкретність, певність, дієвість.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2. Вимірність - підлягають оглядовому підтвердженню.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3. Реалістичність - можна досягти за допомогою наявних ресурсів.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4. Гідність - не бути надто дрібними.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5. Адекватність - відповідність потребам громади.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Формулювання завдання повинно починатися дієсловами, які означають завершення - здійснити, провести, впровадити, надати, підготувати, розподілити, зменшити, збільшити, організувати, виготовити, встановити тощо, уникаючи слів, які показують процес: підтримати, поліпшити, підсилити, сприяти, координувати, перебудовувати тощо.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Приклад формулювання мети та завдань.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"Метою проекту (проведення круглого столу) є визначення пріоритетних заходів щодо збільшення участі освіченої молоді у розвитку основних сфер міста шляхом стимулювання та визнання їх активності в створенні власних проектів"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Завдання: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1. Згуртувати органи влади, організації, науковців та діячів м. Полтави, які займаються заохоченням та підтримкою громадських ініціатив до розвитку міста.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2. Проінформувати про можливості і досвід впроваджених на сьогодні фінансово-економічних та організаційних механізмів залучення громадськості.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3. Проінформувати про створення громадської організації Центр наукових досліджень та реалізації соціальних проектів "Перспектива".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4. Продемонструвати підтримку Представництва Фонду ім. Гайнріха Бьолля в Україні.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5. Представити Проект Полтавського міського конкурсу проектів розвитку міста як форми стимулювання публічної громадської активності, самоорганізації та самореалізації.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6. Привернути увагу ЗМІ до майбутнього Проекту.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7. Залучити до майбутнього Проекту нових учасників, експертів, спонсорів.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4022640" y="9720360"/>
            <a:ext cx="307764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90D873E5-B137-40B4-AF69-CE870BD1DFC4}" type="slidenum">
              <a:rPr lang="en-US" sz="1400" b="0" strike="noStrike" spc="-1">
                <a:latin typeface="Times New Roman"/>
              </a:rPr>
              <a:t>4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Під час виступу:</a:t>
            </a:r>
            <a:endParaRPr lang="en-US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- визначити процеси, що дають найбільший бізнес ефект – Відслідковування зміни ціни товару</a:t>
            </a:r>
            <a:endParaRPr lang="en-US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- визначити процеси, що будуть сервісами – Оплата замовлення.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Під час виступу визначити, які ролі будуть у користувачів. Вказати, які кейси будуть доступні для якої ролі.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На основі матеріалів http://amis.fpm.kpi.ua/dbis-plsql/121-oracle-visualization</a:t>
            </a:r>
            <a:endParaRPr lang="en-US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Визначити мінімум два типи діаграм, для візуалізації інформації про стан бізнесу.</a:t>
            </a:r>
            <a:endParaRPr lang="en-US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Під час виступу обґрунтувати їх корисність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Створити гіперпосилання на адресу прототипу. Кнопка.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36520" y="2637000"/>
            <a:ext cx="8670240" cy="107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3200" b="1" strike="noStrike" spc="-1" dirty="0" err="1" smtClean="0">
                <a:solidFill>
                  <a:srgbClr val="E46C0A"/>
                </a:solidFill>
                <a:latin typeface="Calibri"/>
                <a:ea typeface="Calibri"/>
              </a:rPr>
              <a:t>Дошка</a:t>
            </a:r>
            <a:r>
              <a:rPr lang="ru-RU" sz="3200" b="1" strike="noStrike" spc="-1" dirty="0" smtClean="0">
                <a:solidFill>
                  <a:srgbClr val="E46C0A"/>
                </a:solidFill>
                <a:latin typeface="Calibri"/>
                <a:ea typeface="Calibri"/>
              </a:rPr>
              <a:t> </a:t>
            </a:r>
            <a:r>
              <a:rPr lang="ru-RU" sz="3200" b="1" strike="noStrike" spc="-1" dirty="0" err="1" smtClean="0">
                <a:solidFill>
                  <a:srgbClr val="E46C0A"/>
                </a:solidFill>
                <a:latin typeface="Calibri"/>
                <a:ea typeface="Calibri"/>
              </a:rPr>
              <a:t>оголошень</a:t>
            </a:r>
            <a:r>
              <a:rPr lang="ru-RU" sz="3200" b="1" strike="noStrike" spc="-1" dirty="0" smtClean="0">
                <a:solidFill>
                  <a:srgbClr val="E46C0A"/>
                </a:solidFill>
                <a:latin typeface="Calibri"/>
                <a:ea typeface="Calibri"/>
              </a:rPr>
              <a:t> для </a:t>
            </a:r>
            <a:r>
              <a:rPr lang="ru-RU" sz="3200" b="1" strike="noStrike" spc="-1" dirty="0" err="1" smtClean="0">
                <a:solidFill>
                  <a:srgbClr val="E46C0A"/>
                </a:solidFill>
                <a:latin typeface="Calibri"/>
                <a:ea typeface="Calibri"/>
              </a:rPr>
              <a:t>пошуку</a:t>
            </a:r>
            <a:r>
              <a:rPr lang="ru-RU" sz="3200" b="1" strike="noStrike" spc="-1" dirty="0" smtClean="0">
                <a:solidFill>
                  <a:srgbClr val="E46C0A"/>
                </a:solidFill>
                <a:latin typeface="Calibri"/>
                <a:ea typeface="Calibri"/>
              </a:rPr>
              <a:t> </a:t>
            </a:r>
            <a:r>
              <a:rPr lang="ru-RU" sz="3200" b="1" strike="noStrike" spc="-1" dirty="0" err="1" smtClean="0">
                <a:solidFill>
                  <a:srgbClr val="E46C0A"/>
                </a:solidFill>
                <a:latin typeface="Calibri"/>
                <a:ea typeface="Calibri"/>
              </a:rPr>
              <a:t>роботи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83" name="Google Shape;164;p1"/>
          <p:cNvPicPr/>
          <p:nvPr/>
        </p:nvPicPr>
        <p:blipFill>
          <a:blip r:embed="rId2"/>
          <a:stretch/>
        </p:blipFill>
        <p:spPr>
          <a:xfrm>
            <a:off x="6232680" y="5202360"/>
            <a:ext cx="2923560" cy="168192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14436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5" name="Google Shape;166;p1"/>
          <p:cNvPicPr/>
          <p:nvPr/>
        </p:nvPicPr>
        <p:blipFill>
          <a:blip r:embed="rId3"/>
          <a:stretch/>
        </p:blipFill>
        <p:spPr>
          <a:xfrm>
            <a:off x="7070760" y="76320"/>
            <a:ext cx="1909080" cy="1907280"/>
          </a:xfrm>
          <a:prstGeom prst="rect">
            <a:avLst/>
          </a:prstGeom>
          <a:ln>
            <a:noFill/>
          </a:ln>
        </p:spPr>
      </p:pic>
      <p:pic>
        <p:nvPicPr>
          <p:cNvPr id="86" name="Google Shape;167;p1"/>
          <p:cNvPicPr/>
          <p:nvPr/>
        </p:nvPicPr>
        <p:blipFill>
          <a:blip r:embed="rId4"/>
          <a:srcRect t="7349"/>
          <a:stretch/>
        </p:blipFill>
        <p:spPr>
          <a:xfrm>
            <a:off x="0" y="0"/>
            <a:ext cx="5644440" cy="2059920"/>
          </a:xfrm>
          <a:prstGeom prst="rect">
            <a:avLst/>
          </a:prstGeom>
          <a:ln>
            <a:noFill/>
          </a:ln>
        </p:spPr>
      </p:pic>
      <p:pic>
        <p:nvPicPr>
          <p:cNvPr id="87" name="Google Shape;168;p1"/>
          <p:cNvPicPr/>
          <p:nvPr/>
        </p:nvPicPr>
        <p:blipFill>
          <a:blip r:embed="rId5"/>
          <a:stretch/>
        </p:blipFill>
        <p:spPr>
          <a:xfrm>
            <a:off x="0" y="206064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88" name="CustomShape 3"/>
          <p:cNvSpPr/>
          <p:nvPr/>
        </p:nvSpPr>
        <p:spPr>
          <a:xfrm>
            <a:off x="250920" y="4869000"/>
            <a:ext cx="681912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НТУУ «</a:t>
            </a: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Київський</a:t>
            </a: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 </a:t>
            </a: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політехнічний</a:t>
            </a: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 </a:t>
            </a: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інститут</a:t>
            </a: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 </a:t>
            </a: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імені</a:t>
            </a: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 </a:t>
            </a: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Ігоря</a:t>
            </a: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 </a:t>
            </a: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Сікорського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Кафедра</a:t>
            </a: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 </a:t>
            </a: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прикладної</a:t>
            </a: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 </a:t>
            </a:r>
            <a:r>
              <a:rPr lang="en-US" sz="1400" b="1" strike="noStrike" spc="-1" dirty="0" err="1" smtClean="0">
                <a:solidFill>
                  <a:srgbClr val="244061"/>
                </a:solidFill>
                <a:latin typeface="Arial"/>
                <a:ea typeface="Arial"/>
              </a:rPr>
              <a:t>математики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400" b="1" strike="noStrike" spc="-1" dirty="0" err="1" smtClean="0">
                <a:solidFill>
                  <a:srgbClr val="244061"/>
                </a:solidFill>
                <a:latin typeface="Arial"/>
                <a:ea typeface="Arial"/>
              </a:rPr>
              <a:t>Костецький</a:t>
            </a:r>
            <a:r>
              <a:rPr lang="ru-RU" sz="1400" b="1" strike="noStrike" spc="-1" dirty="0" smtClean="0">
                <a:solidFill>
                  <a:srgbClr val="244061"/>
                </a:solidFill>
                <a:latin typeface="Arial"/>
                <a:ea typeface="Arial"/>
              </a:rPr>
              <a:t> Назар </a:t>
            </a:r>
            <a:r>
              <a:rPr lang="ru-RU" sz="1400" b="1" strike="noStrike" spc="-1" dirty="0" err="1" smtClean="0">
                <a:solidFill>
                  <a:srgbClr val="244061"/>
                </a:solidFill>
                <a:latin typeface="Arial"/>
                <a:ea typeface="Arial"/>
              </a:rPr>
              <a:t>Володимирович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3870360" y="6350040"/>
            <a:ext cx="1402560" cy="30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244061"/>
                </a:solidFill>
                <a:latin typeface="Arial"/>
                <a:ea typeface="Arial"/>
              </a:rPr>
              <a:t>Київ 2020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175;p2"/>
          <p:cNvPicPr/>
          <p:nvPr/>
        </p:nvPicPr>
        <p:blipFill>
          <a:blip r:embed="rId2"/>
          <a:stretch/>
        </p:blipFill>
        <p:spPr>
          <a:xfrm>
            <a:off x="0" y="97308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Актуальність проблеми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237600" y="1243080"/>
            <a:ext cx="2837520" cy="29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Опис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як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було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400" b="0" strike="noStrike" spc="-1" dirty="0" smtClean="0">
                <a:latin typeface="Arial"/>
              </a:rPr>
              <a:t>Люди, </a:t>
            </a:r>
            <a:r>
              <a:rPr lang="ru-RU" sz="1400" b="0" strike="noStrike" spc="-1" dirty="0" err="1" smtClean="0">
                <a:latin typeface="Arial"/>
              </a:rPr>
              <a:t>які</a:t>
            </a:r>
            <a:r>
              <a:rPr lang="ru-RU" sz="1400" b="0" strike="noStrike" spc="-1" dirty="0" smtClean="0">
                <a:latin typeface="Arial"/>
              </a:rPr>
              <a:t> </a:t>
            </a:r>
            <a:r>
              <a:rPr lang="ru-RU" sz="1400" b="0" strike="noStrike" spc="-1" dirty="0" err="1" smtClean="0">
                <a:latin typeface="Arial"/>
              </a:rPr>
              <a:t>шукали</a:t>
            </a:r>
            <a:r>
              <a:rPr lang="ru-RU" sz="1400" b="0" strike="noStrike" spc="-1" dirty="0" smtClean="0">
                <a:latin typeface="Arial"/>
              </a:rPr>
              <a:t> роботу, </a:t>
            </a:r>
            <a:r>
              <a:rPr lang="ru-RU" sz="1400" b="0" strike="noStrike" spc="-1" dirty="0" err="1" smtClean="0">
                <a:latin typeface="Arial"/>
              </a:rPr>
              <a:t>що</a:t>
            </a:r>
            <a:r>
              <a:rPr lang="ru-RU" sz="1400" b="0" strike="noStrike" spc="-1" dirty="0" smtClean="0">
                <a:latin typeface="Arial"/>
              </a:rPr>
              <a:t> </a:t>
            </a:r>
            <a:r>
              <a:rPr lang="ru-RU" sz="1400" b="0" strike="noStrike" spc="-1" dirty="0" err="1" smtClean="0">
                <a:latin typeface="Arial"/>
              </a:rPr>
              <a:t>оплачується</a:t>
            </a:r>
            <a:r>
              <a:rPr lang="ru-RU" sz="1400" b="0" strike="noStrike" spc="-1" dirty="0" smtClean="0">
                <a:latin typeface="Arial"/>
              </a:rPr>
              <a:t> </a:t>
            </a:r>
            <a:r>
              <a:rPr lang="ru-RU" sz="1400" b="0" strike="noStrike" spc="-1" dirty="0" err="1" smtClean="0">
                <a:latin typeface="Arial"/>
              </a:rPr>
              <a:t>погодинно</a:t>
            </a:r>
            <a:r>
              <a:rPr lang="ru-RU" sz="1400" b="0" strike="noStrike" spc="-1" dirty="0" smtClean="0">
                <a:latin typeface="Arial"/>
              </a:rPr>
              <a:t>, </a:t>
            </a:r>
            <a:r>
              <a:rPr lang="ru-RU" sz="1400" b="0" strike="noStrike" spc="-1" dirty="0" err="1" smtClean="0">
                <a:latin typeface="Arial"/>
              </a:rPr>
              <a:t>знаходили</a:t>
            </a:r>
            <a:r>
              <a:rPr lang="ru-RU" sz="1400" b="0" strike="noStrike" spc="-1" dirty="0" smtClean="0">
                <a:latin typeface="Arial"/>
              </a:rPr>
              <a:t> </a:t>
            </a:r>
            <a:r>
              <a:rPr lang="ru-RU" sz="1400" b="0" strike="noStrike" spc="-1" dirty="0" err="1" smtClean="0">
                <a:latin typeface="Arial"/>
              </a:rPr>
              <a:t>її</a:t>
            </a:r>
            <a:r>
              <a:rPr lang="ru-RU" sz="1400" b="0" strike="noStrike" spc="-1" dirty="0" smtClean="0">
                <a:latin typeface="Arial"/>
              </a:rPr>
              <a:t> </a:t>
            </a:r>
            <a:r>
              <a:rPr lang="ru-RU" sz="1400" b="0" strike="noStrike" spc="-1" dirty="0" err="1" smtClean="0">
                <a:latin typeface="Arial"/>
              </a:rPr>
              <a:t>платних</a:t>
            </a:r>
            <a:r>
              <a:rPr lang="ru-RU" sz="1400" spc="-1" dirty="0">
                <a:latin typeface="Arial"/>
              </a:rPr>
              <a:t> </a:t>
            </a:r>
            <a:r>
              <a:rPr lang="ru-RU" sz="1400" spc="-1" dirty="0" smtClean="0">
                <a:latin typeface="Arial"/>
              </a:rPr>
              <a:t>ресурсах. </a:t>
            </a:r>
            <a:r>
              <a:rPr lang="ru-RU" sz="1400" spc="-1" dirty="0" err="1" smtClean="0">
                <a:latin typeface="Arial"/>
              </a:rPr>
              <a:t>Посередником</a:t>
            </a:r>
            <a:r>
              <a:rPr lang="ru-RU" sz="1400" spc="-1" dirty="0" smtClean="0">
                <a:latin typeface="Arial"/>
              </a:rPr>
              <a:t> </a:t>
            </a:r>
            <a:r>
              <a:rPr lang="ru-RU" sz="1400" spc="-1" dirty="0" err="1" smtClean="0">
                <a:latin typeface="Arial"/>
              </a:rPr>
              <a:t>між</a:t>
            </a:r>
            <a:r>
              <a:rPr lang="ru-RU" sz="1400" spc="-1" dirty="0" smtClean="0">
                <a:latin typeface="Arial"/>
              </a:rPr>
              <a:t> </a:t>
            </a:r>
            <a:r>
              <a:rPr lang="ru-RU" sz="1400" spc="-1" dirty="0" err="1" smtClean="0">
                <a:latin typeface="Arial"/>
              </a:rPr>
              <a:t>робітником</a:t>
            </a:r>
            <a:r>
              <a:rPr lang="ru-RU" sz="1400" spc="-1" dirty="0" smtClean="0">
                <a:latin typeface="Arial"/>
              </a:rPr>
              <a:t> та </a:t>
            </a:r>
            <a:r>
              <a:rPr lang="ru-RU" sz="1400" spc="-1" dirty="0" err="1" smtClean="0">
                <a:latin typeface="Arial"/>
              </a:rPr>
              <a:t>роботодавцем</a:t>
            </a:r>
            <a:r>
              <a:rPr lang="ru-RU" sz="1400" spc="-1" dirty="0" smtClean="0">
                <a:latin typeface="Arial"/>
              </a:rPr>
              <a:t> </a:t>
            </a:r>
            <a:r>
              <a:rPr lang="ru-RU" sz="1400" spc="-1" dirty="0" err="1" smtClean="0">
                <a:latin typeface="Arial"/>
              </a:rPr>
              <a:t>був</a:t>
            </a:r>
            <a:r>
              <a:rPr lang="ru-RU" sz="1400" spc="-1" dirty="0" smtClean="0">
                <a:latin typeface="Arial"/>
              </a:rPr>
              <a:t> менеджер, </a:t>
            </a:r>
            <a:r>
              <a:rPr lang="ru-RU" sz="1400" spc="-1" dirty="0" err="1" smtClean="0">
                <a:latin typeface="Arial"/>
              </a:rPr>
              <a:t>який</a:t>
            </a:r>
            <a:r>
              <a:rPr lang="ru-RU" sz="1400" spc="-1" dirty="0" smtClean="0">
                <a:latin typeface="Arial"/>
              </a:rPr>
              <a:t> </a:t>
            </a:r>
            <a:r>
              <a:rPr lang="ru-RU" sz="1400" spc="-1" dirty="0" err="1" smtClean="0">
                <a:latin typeface="Arial"/>
              </a:rPr>
              <a:t>рекомендував</a:t>
            </a:r>
            <a:r>
              <a:rPr lang="ru-RU" sz="1400" spc="-1" dirty="0" smtClean="0">
                <a:latin typeface="Arial"/>
              </a:rPr>
              <a:t> </a:t>
            </a:r>
            <a:r>
              <a:rPr lang="ru-RU" sz="1400" spc="-1" dirty="0" err="1" smtClean="0">
                <a:latin typeface="Arial"/>
              </a:rPr>
              <a:t>кандидатури</a:t>
            </a:r>
            <a:r>
              <a:rPr lang="ru-RU" sz="1400" spc="-1" dirty="0" smtClean="0">
                <a:latin typeface="Arial"/>
              </a:rPr>
              <a:t> та </a:t>
            </a:r>
            <a:r>
              <a:rPr lang="ru-RU" sz="1400" spc="-1" dirty="0" err="1" smtClean="0">
                <a:latin typeface="Arial"/>
              </a:rPr>
              <a:t>контролював</a:t>
            </a:r>
            <a:r>
              <a:rPr lang="ru-RU" sz="1400" spc="-1" dirty="0" smtClean="0">
                <a:latin typeface="Arial"/>
              </a:rPr>
              <a:t> </a:t>
            </a:r>
            <a:r>
              <a:rPr lang="ru-RU" sz="1400" spc="-1" dirty="0" err="1" smtClean="0">
                <a:latin typeface="Arial"/>
              </a:rPr>
              <a:t>монетизацію</a:t>
            </a:r>
            <a:r>
              <a:rPr lang="ru-RU" sz="1400" spc="-1" dirty="0" smtClean="0">
                <a:latin typeface="Arial"/>
              </a:rPr>
              <a:t>.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3204000" y="1258920"/>
            <a:ext cx="2837160" cy="50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Список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проблем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Штучні етапи знаходження клієнтів</a:t>
            </a:r>
            <a:endParaRPr lang="uk-UA" sz="1400" b="0" strike="noStrike" spc="-1" dirty="0" smtClean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Ті хто шукав роботу платили гроші сайту після того, як була створена успішна угода</a:t>
            </a:r>
            <a:endParaRPr lang="uk-UA" sz="1400" spc="-1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Рекомендації дає людина</a:t>
            </a:r>
            <a:endParaRPr lang="uk-UA" sz="1400" spc="-1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Новачкам складно знайти роботу за відсутності великої кількості відгуків</a:t>
            </a:r>
            <a:endParaRPr lang="uk-UA" sz="1400" spc="-1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spc="-1" dirty="0" smtClean="0">
                <a:solidFill>
                  <a:srgbClr val="000000"/>
                </a:solidFill>
                <a:latin typeface="Times New Roman"/>
              </a:rPr>
              <a:t>Існує людина-посередник менеджер</a:t>
            </a:r>
            <a:endParaRPr lang="en-US" sz="1400" b="0" strike="noStrike" spc="-1" dirty="0"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97" name="CustomShape 7"/>
          <p:cNvSpPr/>
          <p:nvPr/>
        </p:nvSpPr>
        <p:spPr>
          <a:xfrm>
            <a:off x="6248160" y="1207800"/>
            <a:ext cx="2837160" cy="438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Які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ключові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рішення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потрібні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і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для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чого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spc="-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Інтуітивна</a:t>
            </a:r>
            <a:r>
              <a:rPr lang="uk-UA" sz="14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система знаходження потрібних робітників</a:t>
            </a:r>
            <a:endParaRPr lang="uk-UA" sz="1400" spc="-1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Прозора система рейтингу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Допомога новачкам в знаходженні роботи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Безкоштовний сервіс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spc="-1" dirty="0" smtClean="0">
                <a:solidFill>
                  <a:srgbClr val="000000"/>
                </a:solidFill>
                <a:latin typeface="Times New Roman"/>
              </a:rPr>
              <a:t>Все автоматизовано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b="0" strike="noStrike" spc="-1" dirty="0" smtClean="0">
                <a:solidFill>
                  <a:srgbClr val="000000"/>
                </a:solidFill>
                <a:latin typeface="Times New Roman"/>
              </a:rPr>
              <a:t>Угода між людьми базується на довірі і не </a:t>
            </a:r>
            <a:r>
              <a:rPr lang="uk-UA" sz="1400" b="0" strike="noStrike" spc="-1" dirty="0" err="1" smtClean="0">
                <a:solidFill>
                  <a:srgbClr val="000000"/>
                </a:solidFill>
                <a:latin typeface="Times New Roman"/>
              </a:rPr>
              <a:t>котролюється</a:t>
            </a:r>
            <a:r>
              <a:rPr lang="uk-UA" sz="1400" b="0" strike="noStrike" spc="-1" dirty="0" smtClean="0">
                <a:solidFill>
                  <a:srgbClr val="000000"/>
                </a:solidFill>
                <a:latin typeface="Times New Roman"/>
              </a:rPr>
              <a:t> сайтом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187;p3"/>
          <p:cNvPicPr/>
          <p:nvPr/>
        </p:nvPicPr>
        <p:blipFill>
          <a:blip r:embed="rId3"/>
          <a:stretch/>
        </p:blipFill>
        <p:spPr>
          <a:xfrm>
            <a:off x="-27000" y="97308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Мета та завдання проекту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5"/>
          <p:cNvSpPr/>
          <p:nvPr/>
        </p:nvSpPr>
        <p:spPr>
          <a:xfrm>
            <a:off x="155520" y="1327320"/>
            <a:ext cx="8654400" cy="92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Метою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проекту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є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полегшення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пошуку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k-UA" b="1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роботи та пошуку робітників.  Люди повинні отримати інтуїтивний сервіс, що допоможе їм домовитись між собою та задовольнити їх потреби.</a:t>
            </a:r>
            <a:endParaRPr lang="en-US" sz="1800" b="0" strike="noStrike" spc="-1" dirty="0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04" name="CustomShape 6"/>
          <p:cNvSpPr/>
          <p:nvPr/>
        </p:nvSpPr>
        <p:spPr>
          <a:xfrm>
            <a:off x="155520" y="2670120"/>
            <a:ext cx="8778240" cy="376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Завдання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проекту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Створити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базу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даних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k-UA" b="1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з користувачами, постами, налаштуваннями і т.д.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uk-UA" sz="18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Забезпечити систему рекомендацій на основі рейтингу та профілю</a:t>
            </a: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uk-UA" b="1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Забезпечити пошук робітників по категоріям.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18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П</a:t>
            </a:r>
            <a:r>
              <a:rPr lang="uk-UA" sz="1800" b="1" strike="noStrike" spc="-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олегшити</a:t>
            </a:r>
            <a:r>
              <a:rPr lang="uk-UA" sz="18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комунікацію між людьми, надаючи можливість вказати свої контактні дані в багатьох </a:t>
            </a:r>
            <a:r>
              <a:rPr lang="uk-UA" sz="1800" b="1" strike="noStrike" spc="-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соц</a:t>
            </a:r>
            <a:r>
              <a:rPr lang="uk-UA" sz="18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мережах та можливо навіть через внутрішній чат сайту.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uk-UA" sz="18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Надати інструментарій робітникам, аби ті могли розказати про себе і зацікавити потенційних роботодавців</a:t>
            </a:r>
            <a:endParaRPr lang="en-US" sz="1800" b="0" strike="noStrike" spc="-1" dirty="0">
              <a:latin typeface="Arial"/>
            </a:endParaRPr>
          </a:p>
          <a:p>
            <a:pPr marL="343080" indent="-22788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Бізнес-правила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06" name="Google Shape;200;g7dbc34d640_0_0"/>
          <p:cNvPicPr/>
          <p:nvPr/>
        </p:nvPicPr>
        <p:blipFill>
          <a:blip r:embed="rId3"/>
          <a:stretch/>
        </p:blipFill>
        <p:spPr>
          <a:xfrm>
            <a:off x="0" y="97308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65760" y="1062360"/>
            <a:ext cx="8243280" cy="57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lvl="0">
              <a:lnSpc>
                <a:spcPct val="150000"/>
              </a:lnSpc>
            </a:pPr>
            <a:r>
              <a:rPr lang="uk-UA" sz="1400" dirty="0" smtClean="0"/>
              <a:t>1)Користувач </a:t>
            </a:r>
            <a:r>
              <a:rPr lang="uk-UA" sz="1400" dirty="0"/>
              <a:t>ролі «працівник» може пропонувати свої послуги тільки за умови якщо він авторизований на сайті та досягнув 16 років.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2) Всі </a:t>
            </a:r>
            <a:r>
              <a:rPr lang="uk-UA" sz="1400" dirty="0"/>
              <a:t>дії для користувача на сайті безкоштовні.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3)Взаємодія </a:t>
            </a:r>
            <a:r>
              <a:rPr lang="uk-UA" sz="1400" dirty="0"/>
              <a:t>між потенційним працівником та роботодавцем базується на довірі між особами та майже не регулюється ресурсом.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4)Прозора </a:t>
            </a:r>
            <a:r>
              <a:rPr lang="uk-UA" sz="1400" dirty="0"/>
              <a:t>система рейтингу та відгуків. Користувач не має прямої влади над власним рейтингом та відгуками, тобто не може власноруч їх змінювати, видаляти, тощо.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5)Якщо </a:t>
            </a:r>
            <a:r>
              <a:rPr lang="uk-UA" sz="1400" dirty="0"/>
              <a:t>з якогось </a:t>
            </a:r>
            <a:r>
              <a:rPr lang="uk-UA" sz="1400" dirty="0" err="1"/>
              <a:t>акаунту</a:t>
            </a:r>
            <a:r>
              <a:rPr lang="uk-UA" sz="1400" dirty="0"/>
              <a:t> буде зафіксовано підозрілу активність, він буде заблокований на 48 годин. 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6)Новачки </a:t>
            </a:r>
            <a:r>
              <a:rPr lang="uk-UA" sz="1400" dirty="0"/>
              <a:t>мають невелику перевагу в рекомендаціях потенційним роботодавцям. Це правило зумовлене проти «домінації» досвідчених користувачів, у яких гарний рейтинг над новачками, так як перші потенційно більш вигідні для роботодавців. Це правило може змінюватись.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7)Думка </a:t>
            </a:r>
            <a:r>
              <a:rPr lang="uk-UA" sz="1400" dirty="0"/>
              <a:t>користувачів завжди важлива. Будь-який користувач буде мати змогу написати відгук.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8)Ніяких </a:t>
            </a:r>
            <a:r>
              <a:rPr lang="uk-UA" sz="1400" dirty="0"/>
              <a:t>менеджерів. (правило 3)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9)Користувач </a:t>
            </a:r>
            <a:r>
              <a:rPr lang="uk-UA" sz="1400" dirty="0"/>
              <a:t>може показувати, чи приховувати свої дані, які він вказав в своєму профілі наприклад телефон чи соц. мережі.</a:t>
            </a:r>
            <a:endParaRPr lang="ru-RU" sz="1400" dirty="0"/>
          </a:p>
          <a:p>
            <a:pPr>
              <a:lnSpc>
                <a:spcPct val="150000"/>
              </a:lnSpc>
            </a:pPr>
            <a:r>
              <a:rPr lang="uk-UA" sz="1400" dirty="0"/>
              <a:t>10) Всі </a:t>
            </a:r>
            <a:r>
              <a:rPr lang="uk-UA" sz="1400" dirty="0" err="1"/>
              <a:t>акаунти</a:t>
            </a:r>
            <a:r>
              <a:rPr lang="uk-UA" sz="1400" dirty="0"/>
              <a:t> проходять </a:t>
            </a:r>
            <a:r>
              <a:rPr lang="uk-UA" sz="1400" dirty="0" err="1"/>
              <a:t>модерацію</a:t>
            </a:r>
            <a:r>
              <a:rPr lang="uk-UA" sz="1400" dirty="0"/>
              <a:t>. </a:t>
            </a:r>
            <a:endParaRPr lang="ru-RU" sz="1400" dirty="0"/>
          </a:p>
          <a:p>
            <a:pPr>
              <a:lnSpc>
                <a:spcPct val="115000"/>
              </a:lnSpc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207;p4"/>
          <p:cNvPicPr/>
          <p:nvPr/>
        </p:nvPicPr>
        <p:blipFill>
          <a:blip r:embed="rId3"/>
          <a:stretch/>
        </p:blipFill>
        <p:spPr>
          <a:xfrm>
            <a:off x="0" y="106200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Ієрархія процесів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217;p5"/>
          <p:cNvPicPr/>
          <p:nvPr/>
        </p:nvPicPr>
        <p:blipFill>
          <a:blip r:embed="rId3"/>
          <a:stretch/>
        </p:blipFill>
        <p:spPr>
          <a:xfrm>
            <a:off x="0" y="106200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Use Case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227;p6"/>
          <p:cNvPicPr/>
          <p:nvPr/>
        </p:nvPicPr>
        <p:blipFill>
          <a:blip r:embed="rId3"/>
          <a:stretch/>
        </p:blipFill>
        <p:spPr>
          <a:xfrm>
            <a:off x="0" y="106200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DashBoard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5"/>
          <p:cNvSpPr/>
          <p:nvPr/>
        </p:nvSpPr>
        <p:spPr>
          <a:xfrm>
            <a:off x="4572000" y="1486080"/>
            <a:ext cx="304884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22788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04" y="1486079"/>
            <a:ext cx="7375187" cy="462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239;p7"/>
          <p:cNvPicPr/>
          <p:nvPr/>
        </p:nvPicPr>
        <p:blipFill>
          <a:blip r:embed="rId3"/>
          <a:stretch/>
        </p:blipFill>
        <p:spPr>
          <a:xfrm>
            <a:off x="0" y="106200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Прототипи інтерфейсу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68760"/>
            <a:ext cx="5112568" cy="5373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249;p8"/>
          <p:cNvPicPr/>
          <p:nvPr/>
        </p:nvPicPr>
        <p:blipFill>
          <a:blip r:embed="rId2"/>
          <a:stretch/>
        </p:blipFill>
        <p:spPr>
          <a:xfrm>
            <a:off x="323528" y="1844824"/>
            <a:ext cx="3956040" cy="2929680"/>
          </a:xfrm>
          <a:prstGeom prst="rect">
            <a:avLst/>
          </a:prstGeom>
          <a:ln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1115280" y="623160"/>
            <a:ext cx="7095600" cy="77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A15D"/>
                </a:solidFill>
                <a:latin typeface="Calibri"/>
                <a:ea typeface="Calibri"/>
              </a:rPr>
              <a:t>Дякую за увагу!</a:t>
            </a:r>
            <a:endParaRPr lang="en-US" sz="4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48064" y="5733256"/>
            <a:ext cx="384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Email: NazarKostetskiy@gmail.com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627</Words>
  <Application>Microsoft Office PowerPoint</Application>
  <PresentationFormat>Экран (4:3)</PresentationFormat>
  <Paragraphs>120</Paragraphs>
  <Slides>9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User Windows</cp:lastModifiedBy>
  <cp:revision>8</cp:revision>
  <dcterms:modified xsi:type="dcterms:W3CDTF">2020-03-08T20:38:36Z</dcterms:modified>
  <dc:language>en-US</dc:language>
</cp:coreProperties>
</file>