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102475" cy="102330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138" y="-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107F693-C0FB-4626-95A5-2203C3F0C46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508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"Що зробити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 для досягнення мети і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яким чином це зробити?"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проекту повинна відповідати на запитання: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достатньо значуща і актуальна мета, щоб її здійснювати?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є дана мета передумовою успіху?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відповідають засоби досягнення і мета між собою?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Наскільки мета реальна та відповідає напряму діяльності і потенціалу організації?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прослідковується логічна послідовність між метою та етапами її здійснення?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відповідають очікувані результати вирішенню мети?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матиме мета розвиток після реалізації проекту у майбутньому?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Серед критеріїв відповідності завдань меті проекту є: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Зв'язок з проблемою.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Доцільність.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Відповідність місії.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Зацікавленість клієнтів.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Виправданість завдань.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 Дотримання етики.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7. Відповідність кінцевих результатів до заявленої цілі.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8. Кваліфікація персоналу.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9. Підтримка у суспільстві.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Чіткість, конкретність, певність, дієвість.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Вимірність - підлягають оглядовому підтвердженню.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Реалістичність - можна досягти за допомогою наявних ресурсів.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Гідність - не бути надто дрібними.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Адекватність - відповідність потребам громади.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Приклад формулювання мети та завдань.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Продемонструвати підтримку Представництва Фонду ім. Гайнріха Бьолля в Україні.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 Привернути увагу ЗМІ до майбутнього Проекту.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7. Залучити до майбутнього Проекту нових учасників, експертів, спонсорів.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022640" y="972036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90D873E5-B137-40B4-AF69-CE870BD1DFC4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виступу: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визначити процеси, що будуть сервісами – Оплата замовлення.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На основі матеріалів http://amis.fpm.kpi.ua/dbis-plsql/121-oracle-visualization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Визначити мінімум два типи діаграм, для візуалізації інформації про стан бізнесу.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 обґрунтувати їх корисність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Створити гіперпосилання на адресу прототипу. Кнопка.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36520" y="2637000"/>
            <a:ext cx="8670240" cy="10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Дошка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оголошень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для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пошуку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роботи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83" name="Google Shape;164;p1"/>
          <p:cNvPicPr/>
          <p:nvPr/>
        </p:nvPicPr>
        <p:blipFill>
          <a:blip r:embed="rId2"/>
          <a:stretch/>
        </p:blipFill>
        <p:spPr>
          <a:xfrm>
            <a:off x="6232680" y="5202360"/>
            <a:ext cx="2923560" cy="16819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4436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Google Shape;166;p1"/>
          <p:cNvPicPr/>
          <p:nvPr/>
        </p:nvPicPr>
        <p:blipFill>
          <a:blip r:embed="rId3"/>
          <a:stretch/>
        </p:blipFill>
        <p:spPr>
          <a:xfrm>
            <a:off x="7070760" y="76320"/>
            <a:ext cx="1909080" cy="1907280"/>
          </a:xfrm>
          <a:prstGeom prst="rect">
            <a:avLst/>
          </a:prstGeom>
          <a:ln>
            <a:noFill/>
          </a:ln>
        </p:spPr>
      </p:pic>
      <p:pic>
        <p:nvPicPr>
          <p:cNvPr id="86" name="Google Shape;167;p1"/>
          <p:cNvPicPr/>
          <p:nvPr/>
        </p:nvPicPr>
        <p:blipFill>
          <a:blip r:embed="rId4"/>
          <a:srcRect t="7349"/>
          <a:stretch/>
        </p:blipFill>
        <p:spPr>
          <a:xfrm>
            <a:off x="0" y="0"/>
            <a:ext cx="5644440" cy="2059920"/>
          </a:xfrm>
          <a:prstGeom prst="rect">
            <a:avLst/>
          </a:prstGeom>
          <a:ln>
            <a:noFill/>
          </a:ln>
        </p:spPr>
      </p:pic>
      <p:pic>
        <p:nvPicPr>
          <p:cNvPr id="87" name="Google Shape;168;p1"/>
          <p:cNvPicPr/>
          <p:nvPr/>
        </p:nvPicPr>
        <p:blipFill>
          <a:blip r:embed="rId5"/>
          <a:stretch/>
        </p:blipFill>
        <p:spPr>
          <a:xfrm>
            <a:off x="0" y="206064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250920" y="4869000"/>
            <a:ext cx="681912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НТУУ «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Київський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політехнічний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інститут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імені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Ігоря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Сікорського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Кафедра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прикладної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математики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Костецький</a:t>
            </a:r>
            <a:r>
              <a:rPr lang="ru-RU" sz="1400" b="1" strike="noStrike" spc="-1" dirty="0" smtClean="0">
                <a:solidFill>
                  <a:srgbClr val="244061"/>
                </a:solidFill>
                <a:latin typeface="Arial"/>
                <a:ea typeface="Arial"/>
              </a:rPr>
              <a:t> Назар </a:t>
            </a:r>
            <a:r>
              <a:rPr lang="ru-RU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Володимирович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870360" y="6350040"/>
            <a:ext cx="1402560" cy="30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244061"/>
                </a:solidFill>
                <a:latin typeface="Arial"/>
                <a:ea typeface="Arial"/>
              </a:rPr>
              <a:t>Київ 2020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75;p2"/>
          <p:cNvPicPr/>
          <p:nvPr/>
        </p:nvPicPr>
        <p:blipFill>
          <a:blip r:embed="rId2"/>
          <a:stretch/>
        </p:blipFill>
        <p:spPr>
          <a:xfrm>
            <a:off x="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Актуальність проблеми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237600" y="1243080"/>
            <a:ext cx="2837520" cy="29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Опис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як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було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0" strike="noStrike" spc="-1" dirty="0" smtClean="0">
                <a:latin typeface="Arial"/>
              </a:rPr>
              <a:t>Люди, </a:t>
            </a:r>
            <a:r>
              <a:rPr lang="ru-RU" sz="1400" b="0" strike="noStrike" spc="-1" dirty="0" err="1" smtClean="0">
                <a:latin typeface="Arial"/>
              </a:rPr>
              <a:t>які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шукали</a:t>
            </a:r>
            <a:r>
              <a:rPr lang="ru-RU" sz="1400" b="0" strike="noStrike" spc="-1" dirty="0" smtClean="0">
                <a:latin typeface="Arial"/>
              </a:rPr>
              <a:t> роботу, </a:t>
            </a:r>
            <a:r>
              <a:rPr lang="ru-RU" sz="1400" b="0" strike="noStrike" spc="-1" dirty="0" err="1" smtClean="0">
                <a:latin typeface="Arial"/>
              </a:rPr>
              <a:t>що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оплачується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погодинно</a:t>
            </a:r>
            <a:r>
              <a:rPr lang="ru-RU" sz="1400" b="0" strike="noStrike" spc="-1" dirty="0" smtClean="0">
                <a:latin typeface="Arial"/>
              </a:rPr>
              <a:t>, </a:t>
            </a:r>
            <a:r>
              <a:rPr lang="ru-RU" sz="1400" b="0" strike="noStrike" spc="-1" dirty="0" err="1" smtClean="0">
                <a:latin typeface="Arial"/>
              </a:rPr>
              <a:t>знаходили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її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платних</a:t>
            </a:r>
            <a:r>
              <a:rPr lang="ru-RU" sz="1400" spc="-1" dirty="0">
                <a:latin typeface="Arial"/>
              </a:rPr>
              <a:t> </a:t>
            </a:r>
            <a:r>
              <a:rPr lang="ru-RU" sz="1400" spc="-1" dirty="0" smtClean="0">
                <a:latin typeface="Arial"/>
              </a:rPr>
              <a:t>ресурсах. </a:t>
            </a:r>
            <a:r>
              <a:rPr lang="ru-RU" sz="1400" spc="-1" dirty="0" err="1" smtClean="0">
                <a:latin typeface="Arial"/>
              </a:rPr>
              <a:t>Посередником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між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робітником</a:t>
            </a:r>
            <a:r>
              <a:rPr lang="ru-RU" sz="1400" spc="-1" dirty="0" smtClean="0">
                <a:latin typeface="Arial"/>
              </a:rPr>
              <a:t> та </a:t>
            </a:r>
            <a:r>
              <a:rPr lang="ru-RU" sz="1400" spc="-1" dirty="0" err="1" smtClean="0">
                <a:latin typeface="Arial"/>
              </a:rPr>
              <a:t>роботодавцем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був</a:t>
            </a:r>
            <a:r>
              <a:rPr lang="ru-RU" sz="1400" spc="-1" dirty="0" smtClean="0">
                <a:latin typeface="Arial"/>
              </a:rPr>
              <a:t> менеджер, </a:t>
            </a:r>
            <a:r>
              <a:rPr lang="ru-RU" sz="1400" spc="-1" dirty="0" err="1" smtClean="0">
                <a:latin typeface="Arial"/>
              </a:rPr>
              <a:t>який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рекомендував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кандидатури</a:t>
            </a:r>
            <a:r>
              <a:rPr lang="ru-RU" sz="1400" spc="-1" dirty="0" smtClean="0">
                <a:latin typeface="Arial"/>
              </a:rPr>
              <a:t> та </a:t>
            </a:r>
            <a:r>
              <a:rPr lang="ru-RU" sz="1400" spc="-1" dirty="0" err="1" smtClean="0">
                <a:latin typeface="Arial"/>
              </a:rPr>
              <a:t>контролював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монетизацію</a:t>
            </a:r>
            <a:r>
              <a:rPr lang="ru-RU" sz="1400" spc="-1" dirty="0" smtClean="0">
                <a:latin typeface="Arial"/>
              </a:rPr>
              <a:t>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204000" y="1258920"/>
            <a:ext cx="2837160" cy="50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Список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проблем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Штучні етапи знаходження клієнтів</a:t>
            </a:r>
            <a:endParaRPr lang="uk-UA" sz="1400" b="0" strike="noStrike" spc="-1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Ті хто шукав роботу платили гроші сайту після того, як була створена успішна угода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Рекомендації дає людина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Новачкам складно знайти роботу за відсутності великої кількості відгуків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</a:rPr>
              <a:t>Існує людина-посередник менеджер</a:t>
            </a:r>
            <a:endParaRPr lang="en-US" sz="14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6248160" y="1207800"/>
            <a:ext cx="2837160" cy="438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Які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ключові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рішення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потрібні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і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для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чого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Інтуітивна</a:t>
            </a: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система знаходження потрібних робітників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Прозора система рейтингу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Допомога новачкам в знаходженні роботи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Безкоштовний сервіс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</a:rPr>
              <a:t>Все автоматизовано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</a:rPr>
              <a:t>Угода між людьми базується на довірі і не </a:t>
            </a:r>
            <a:r>
              <a:rPr lang="uk-UA" sz="1400" b="0" strike="noStrike" spc="-1" dirty="0" err="1" smtClean="0">
                <a:solidFill>
                  <a:srgbClr val="000000"/>
                </a:solidFill>
                <a:latin typeface="Times New Roman"/>
              </a:rPr>
              <a:t>котролюється</a:t>
            </a: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</a:rPr>
              <a:t> сайтом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87;p3"/>
          <p:cNvPicPr/>
          <p:nvPr/>
        </p:nvPicPr>
        <p:blipFill>
          <a:blip r:embed="rId3"/>
          <a:stretch/>
        </p:blipFill>
        <p:spPr>
          <a:xfrm>
            <a:off x="-2700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Мета та завдання проекту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155520" y="1327320"/>
            <a:ext cx="8654400" cy="9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Метою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проекту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є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полегшення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пошуку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роботи та пошуку робітників.  Люди повинні отримати інтуїтивний сервіс, що допоможе їм домовитись між собою та задовольнити їх потреби.</a:t>
            </a: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155520" y="2670120"/>
            <a:ext cx="8778240" cy="3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Завдання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проекту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Створити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базу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даних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 користувачами, постами, налаштуваннями і т.д.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Забезпечити систему рекомендацій на основі рейтингу та профілю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Забезпечити пошук робітників по категоріям.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П</a:t>
            </a:r>
            <a:r>
              <a:rPr lang="uk-UA" sz="1800" b="1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олегшити</a:t>
            </a: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комунікацію між людьми, надаючи можливість вказати свої контактні дані в багатьох </a:t>
            </a:r>
            <a:r>
              <a:rPr lang="uk-UA" sz="1800" b="1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соц</a:t>
            </a: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мережах та можливо навіть через внутрішній чат сайту.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Надати інструментарій робітникам, аби ті могли розказати про себе і зацікавити потенційних роботодавців</a:t>
            </a:r>
            <a:endParaRPr lang="en-US" sz="1800" b="0" strike="noStrike" spc="-1" dirty="0">
              <a:latin typeface="Arial"/>
            </a:endParaRPr>
          </a:p>
          <a:p>
            <a:pPr marL="343080" indent="-22788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Бізнес-правила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06" name="Google Shape;200;g7dbc34d640_0_0"/>
          <p:cNvPicPr/>
          <p:nvPr/>
        </p:nvPicPr>
        <p:blipFill>
          <a:blip r:embed="rId3"/>
          <a:stretch/>
        </p:blipFill>
        <p:spPr>
          <a:xfrm>
            <a:off x="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65760" y="1062360"/>
            <a:ext cx="8243280" cy="57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lvl="0">
              <a:lnSpc>
                <a:spcPct val="150000"/>
              </a:lnSpc>
            </a:pPr>
            <a:r>
              <a:rPr lang="uk-UA" sz="1400" dirty="0" smtClean="0"/>
              <a:t>1)Користувач </a:t>
            </a:r>
            <a:r>
              <a:rPr lang="uk-UA" sz="1400" dirty="0"/>
              <a:t>ролі «працівник» може пропонувати свої послуги тільки за умови якщо він авторизований на сайті та досягнув 16 років.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2) Всі </a:t>
            </a:r>
            <a:r>
              <a:rPr lang="uk-UA" sz="1400" dirty="0"/>
              <a:t>дії для користувача на сайті безкоштовні.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3)Взаємодія </a:t>
            </a:r>
            <a:r>
              <a:rPr lang="uk-UA" sz="1400" dirty="0"/>
              <a:t>між потенційним працівником та роботодавцем базується на довірі між особами та майже не регулюється ресурсом.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4)Прозора </a:t>
            </a:r>
            <a:r>
              <a:rPr lang="uk-UA" sz="1400" dirty="0"/>
              <a:t>система рейтингу та відгуків. Користувач не має прямої влади над власним рейтингом та відгуками, тобто не може власноруч їх змінювати, видаляти, тощо.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5)Якщо </a:t>
            </a:r>
            <a:r>
              <a:rPr lang="uk-UA" sz="1400" dirty="0"/>
              <a:t>з якогось </a:t>
            </a:r>
            <a:r>
              <a:rPr lang="uk-UA" sz="1400" dirty="0" err="1"/>
              <a:t>акаунту</a:t>
            </a:r>
            <a:r>
              <a:rPr lang="uk-UA" sz="1400" dirty="0"/>
              <a:t> буде зафіксовано підозрілу активність, він буде заблокований на 48 годин. 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6)Новачки </a:t>
            </a:r>
            <a:r>
              <a:rPr lang="uk-UA" sz="1400" dirty="0"/>
              <a:t>мають невелику перевагу в рекомендаціях потенційним роботодавцям. Це правило зумовлене проти «домінації» досвідчених користувачів, у яких гарний рейтинг над новачками, так як перші потенційно більш вигідні для роботодавців. Це правило може змінюватись.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7)Думка </a:t>
            </a:r>
            <a:r>
              <a:rPr lang="uk-UA" sz="1400" dirty="0"/>
              <a:t>користувачів завжди важлива. Будь-який користувач буде мати змогу написати відгук.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8)Ніяких </a:t>
            </a:r>
            <a:r>
              <a:rPr lang="uk-UA" sz="1400" dirty="0"/>
              <a:t>менеджерів. (правило 3)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9)Користувач </a:t>
            </a:r>
            <a:r>
              <a:rPr lang="uk-UA" sz="1400" dirty="0"/>
              <a:t>може показувати, чи приховувати свої дані, які він вказав в своєму профілі наприклад телефон чи соц. мережі.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uk-UA" sz="1400" dirty="0"/>
              <a:t>10) Всі </a:t>
            </a:r>
            <a:r>
              <a:rPr lang="uk-UA" sz="1400" dirty="0" err="1"/>
              <a:t>акаунти</a:t>
            </a:r>
            <a:r>
              <a:rPr lang="uk-UA" sz="1400" dirty="0"/>
              <a:t> проходять </a:t>
            </a:r>
            <a:r>
              <a:rPr lang="uk-UA" sz="1400" dirty="0" err="1"/>
              <a:t>модерацію</a:t>
            </a:r>
            <a:r>
              <a:rPr lang="uk-UA" sz="1400" dirty="0"/>
              <a:t>. </a:t>
            </a:r>
            <a:endParaRPr lang="ru-RU" sz="1400" dirty="0"/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207;p4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Ієрархія процесів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44700"/>
            <a:ext cx="5416550" cy="48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217;p5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Use Case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227;p6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DashBoard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4572000" y="1486080"/>
            <a:ext cx="304884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22788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04" y="1486079"/>
            <a:ext cx="7375187" cy="462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239;p7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Прототипи інтерфейсу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5112568" cy="537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249;p8"/>
          <p:cNvPicPr/>
          <p:nvPr/>
        </p:nvPicPr>
        <p:blipFill>
          <a:blip r:embed="rId2"/>
          <a:stretch/>
        </p:blipFill>
        <p:spPr>
          <a:xfrm>
            <a:off x="323528" y="1844824"/>
            <a:ext cx="3956040" cy="292968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1115280" y="623160"/>
            <a:ext cx="7095600" cy="77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A15D"/>
                </a:solidFill>
                <a:latin typeface="Calibri"/>
                <a:ea typeface="Calibri"/>
              </a:rPr>
              <a:t>Дякую за увагу!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8064" y="5733256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Email: NazarKostetskiy@gmail.com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627</Words>
  <Application>Microsoft Office PowerPoint</Application>
  <PresentationFormat>Экран (4:3)</PresentationFormat>
  <Paragraphs>120</Paragraphs>
  <Slides>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User Windows</cp:lastModifiedBy>
  <cp:revision>9</cp:revision>
  <dcterms:modified xsi:type="dcterms:W3CDTF">2020-03-08T21:13:37Z</dcterms:modified>
  <dc:language>en-US</dc:language>
</cp:coreProperties>
</file>