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6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8216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3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ae3739f5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ae3739f5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67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93700" y="345700"/>
            <a:ext cx="73566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</a:rPr>
              <a:t>Курсове проектування з дисципліни:</a:t>
            </a: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</a:rPr>
              <a:t>Проектування високонавантажених систем зберігання даних</a:t>
            </a: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302997" y="1525250"/>
            <a:ext cx="5808000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Тема: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Інформаційна система “Надання послуг типографії”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442300" y="3142800"/>
            <a:ext cx="5808000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Керівник: Колесник Людмила Володимирівна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</a:rPr>
              <a:t>Виконав студент групи ІТКНу-19-2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</a:rPr>
              <a:t>Марковець Назар Сергійович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8906" y="185413"/>
            <a:ext cx="8545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 err="1">
                <a:solidFill>
                  <a:schemeClr val="tx1"/>
                </a:solidFill>
              </a:rPr>
              <a:t>Порівняння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високонавантажених</a:t>
            </a:r>
            <a:r>
              <a:rPr lang="ru-RU" dirty="0">
                <a:solidFill>
                  <a:schemeClr val="tx1"/>
                </a:solidFill>
              </a:rPr>
              <a:t> SQL-</a:t>
            </a:r>
            <a:r>
              <a:rPr lang="ru-RU" dirty="0" err="1">
                <a:solidFill>
                  <a:schemeClr val="tx1"/>
                </a:solidFill>
              </a:rPr>
              <a:t>запитів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для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нормалізованої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та </a:t>
            </a:r>
            <a:r>
              <a:rPr lang="ru-RU" dirty="0" err="1">
                <a:solidFill>
                  <a:schemeClr val="tx1"/>
                </a:solidFill>
              </a:rPr>
              <a:t>денормалізованої</a:t>
            </a:r>
            <a:r>
              <a:rPr lang="ru-RU" dirty="0">
                <a:solidFill>
                  <a:schemeClr val="tx1"/>
                </a:solidFill>
              </a:rPr>
              <a:t> БД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73775" y="2878622"/>
            <a:ext cx="28504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Вивести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детальні дані про послугу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58906" y="3551337"/>
            <a:ext cx="2948243" cy="344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2400"/>
              </a:spcAft>
            </a:pP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Запит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 нормалізованої бази даних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57927" y="3567777"/>
            <a:ext cx="3119765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2400"/>
              </a:spcAft>
            </a:pP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Запит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 </a:t>
            </a:r>
            <a:r>
              <a:rPr lang="uk-UA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денормалізованої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бази даних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902" y="3936174"/>
            <a:ext cx="5763002" cy="103776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6" y="730121"/>
            <a:ext cx="2155763" cy="278089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493" y="730121"/>
            <a:ext cx="2085673" cy="27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49190"/>
            <a:ext cx="8520600" cy="572700"/>
          </a:xfrm>
        </p:spPr>
        <p:txBody>
          <a:bodyPr/>
          <a:lstStyle/>
          <a:p>
            <a:pPr algn="ctr"/>
            <a:r>
              <a:rPr lang="ru" dirty="0"/>
              <a:t>План виконання запиту до денормалізації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40" y="3571081"/>
            <a:ext cx="7996645" cy="10580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40" y="1024586"/>
            <a:ext cx="7996645" cy="22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" dirty="0"/>
              <a:t>План виконання запиту </a:t>
            </a:r>
            <a:r>
              <a:rPr lang="uk-UA" dirty="0" smtClean="0"/>
              <a:t>після</a:t>
            </a:r>
            <a:r>
              <a:rPr lang="ru" dirty="0" smtClean="0"/>
              <a:t> </a:t>
            </a:r>
            <a:r>
              <a:rPr lang="ru" dirty="0"/>
              <a:t>денормалізації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00" y="4000344"/>
            <a:ext cx="7765995" cy="5512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05" y="1304075"/>
            <a:ext cx="4162587" cy="240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423" y="86588"/>
            <a:ext cx="8520600" cy="572700"/>
          </a:xfrm>
        </p:spPr>
        <p:txBody>
          <a:bodyPr/>
          <a:lstStyle/>
          <a:p>
            <a:pPr algn="ctr"/>
            <a:r>
              <a:rPr lang="ru" dirty="0"/>
              <a:t>Реалізація складеного індексу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45" y="1017725"/>
            <a:ext cx="4852079" cy="1772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45" y="2969541"/>
            <a:ext cx="4852079" cy="16278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649" y="3721062"/>
            <a:ext cx="2198057" cy="8763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649" y="2079979"/>
            <a:ext cx="2077033" cy="70994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117631" y="1384050"/>
            <a:ext cx="1588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" dirty="0" smtClean="0">
                <a:solidFill>
                  <a:schemeClr val="tx1"/>
                </a:solidFill>
              </a:rPr>
              <a:t>Запит з </a:t>
            </a:r>
            <a:r>
              <a:rPr lang="uk-UA" dirty="0" smtClean="0">
                <a:solidFill>
                  <a:schemeClr val="tx1"/>
                </a:solidFill>
              </a:rPr>
              <a:t>індексом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17631" y="3359714"/>
            <a:ext cx="1657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" dirty="0" smtClean="0">
                <a:solidFill>
                  <a:schemeClr val="tx1"/>
                </a:solidFill>
              </a:rPr>
              <a:t>Запит </a:t>
            </a:r>
            <a:r>
              <a:rPr lang="uk-UA" dirty="0" smtClean="0">
                <a:solidFill>
                  <a:schemeClr val="tx1"/>
                </a:solidFill>
              </a:rPr>
              <a:t>без індексу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1714" y="1020661"/>
            <a:ext cx="2373937" cy="33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FULLTEXT індекси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80140"/>
          <a:stretch/>
        </p:blipFill>
        <p:spPr>
          <a:xfrm>
            <a:off x="1172076" y="4582446"/>
            <a:ext cx="5734544" cy="3565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76" y="1104494"/>
            <a:ext cx="5734544" cy="2810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613" y="1566854"/>
            <a:ext cx="4199469" cy="28342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19951" y="4060748"/>
            <a:ext cx="202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>
                <a:solidFill>
                  <a:schemeClr val="tx1"/>
                </a:solidFill>
              </a:rPr>
              <a:t>Повернено</a:t>
            </a:r>
            <a:r>
              <a:rPr lang="uk-UA" dirty="0" smtClean="0">
                <a:solidFill>
                  <a:schemeClr val="tx1"/>
                </a:solidFill>
              </a:rPr>
              <a:t> 240 рядків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3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2563" y="281652"/>
            <a:ext cx="838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Знайти рядки що містять слово «Африку», розміщення вище, якщо присутнє слово «</a:t>
            </a:r>
            <a:r>
              <a:rPr lang="uk-UA" dirty="0" err="1" smtClean="0">
                <a:solidFill>
                  <a:schemeClr val="tx1"/>
                </a:solidFill>
              </a:rPr>
              <a:t>побережье</a:t>
            </a:r>
            <a:r>
              <a:rPr lang="uk-UA" dirty="0" smtClean="0">
                <a:solidFill>
                  <a:schemeClr val="tx1"/>
                </a:solidFill>
              </a:rPr>
              <a:t>»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45" y="1069293"/>
            <a:ext cx="5511261" cy="3307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86484" y="4549105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>
                <a:solidFill>
                  <a:schemeClr val="tx1"/>
                </a:solidFill>
              </a:rPr>
              <a:t>Повернено</a:t>
            </a:r>
            <a:r>
              <a:rPr lang="uk-UA" dirty="0" smtClean="0">
                <a:solidFill>
                  <a:schemeClr val="tx1"/>
                </a:solidFill>
              </a:rPr>
              <a:t> 11 рядків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86484" y="4609617"/>
            <a:ext cx="21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>
                <a:solidFill>
                  <a:schemeClr val="tx1"/>
                </a:solidFill>
              </a:rPr>
              <a:t>Повернено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3997</a:t>
            </a:r>
            <a:r>
              <a:rPr lang="uk-UA" dirty="0" smtClean="0">
                <a:solidFill>
                  <a:schemeClr val="tx1"/>
                </a:solidFill>
              </a:rPr>
              <a:t> рядків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05" y="283956"/>
            <a:ext cx="6376357" cy="41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Висновки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53888" y="1017725"/>
            <a:ext cx="7017327" cy="373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30000"/>
              </a:lnSpc>
            </a:pP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Практичним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шляхом було виявлено, що </a:t>
            </a:r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денормалізація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збільшує приріст виконання запиту лише у деяких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випадках. В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більшості випадків запити до </a:t>
            </a:r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денормалізованої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бази даних виконувались з такою ж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швидкістю, а іноді повільніше,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лише в поодиноких випадках в два рази швидше.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30000"/>
              </a:lnSpc>
            </a:pP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кінцевому випадку варто використовувати нормалізовану базу даних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використовуючи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InnoDB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третій нормальній формі з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причини високої необхідності не тільки вибірки даних, а й записів.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випадку виникнення аномалій видалення, невірної вставки тощо – ресурсні втрати будуть суттєвими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30000"/>
              </a:lnSpc>
            </a:pP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посилальної цілісності для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MyISAM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 допомогою тригерів знижує швидкість розробки та в деяких випадках швидкість виконання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запиту.</a:t>
            </a:r>
          </a:p>
          <a:p>
            <a:pPr lvl="0" indent="450215" algn="just">
              <a:lnSpc>
                <a:spcPct val="130000"/>
              </a:lnSpc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повнотекстового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пошуку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послуг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або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макетів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описом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назвою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обрано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NATURAL LANGUAGE MODE за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найбільшу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точність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пошукових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результатів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indent="450215" algn="just">
              <a:lnSpc>
                <a:spcPct val="13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0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Бізнес-процеси та їх бізнес-функції для різних типів користувачів</a:t>
            </a:r>
            <a:endParaRPr sz="210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80683" y="774752"/>
            <a:ext cx="3553200" cy="1631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000" u="sng" dirty="0"/>
              <a:t>Незареєстрований користувач:</a:t>
            </a:r>
            <a:endParaRPr sz="1000" u="sng" dirty="0"/>
          </a:p>
          <a:p>
            <a:pPr marL="0" lv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" sz="1000" dirty="0" smtClean="0"/>
              <a:t>1. </a:t>
            </a:r>
            <a:r>
              <a:rPr lang="ru" sz="1000" dirty="0" smtClean="0"/>
              <a:t>Робота з обліковими записами</a:t>
            </a:r>
            <a:endParaRPr sz="1000" dirty="0"/>
          </a:p>
          <a:p>
            <a:pPr marL="0" lvl="0" indent="182880">
              <a:lnSpc>
                <a:spcPct val="100000"/>
              </a:lnSpc>
              <a:spcAft>
                <a:spcPts val="0"/>
              </a:spcAft>
              <a:buNone/>
            </a:pPr>
            <a:r>
              <a:rPr lang="ru" sz="1000" dirty="0"/>
              <a:t>1.1. </a:t>
            </a:r>
            <a:r>
              <a:rPr lang="ru" sz="1000" dirty="0" smtClean="0"/>
              <a:t>Реєстрація</a:t>
            </a:r>
            <a:endParaRPr sz="1000" dirty="0"/>
          </a:p>
          <a:p>
            <a:pPr marL="0" lv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" sz="1000" dirty="0" smtClean="0"/>
              <a:t>2. Робота </a:t>
            </a:r>
            <a:r>
              <a:rPr lang="ru" sz="1000" dirty="0"/>
              <a:t>з каталогом послуг</a:t>
            </a:r>
            <a:endParaRPr sz="1000" dirty="0"/>
          </a:p>
          <a:p>
            <a:pPr marL="0" lvl="0" indent="182880">
              <a:lnSpc>
                <a:spcPct val="100000"/>
              </a:lnSpc>
              <a:spcAft>
                <a:spcPts val="0"/>
              </a:spcAft>
              <a:buNone/>
            </a:pPr>
            <a:r>
              <a:rPr lang="ru" sz="1000" dirty="0"/>
              <a:t>2.1. Перегляд усіх послуг</a:t>
            </a:r>
            <a:endParaRPr sz="1000" dirty="0"/>
          </a:p>
          <a:p>
            <a:pPr marL="0" lvl="0" indent="182880">
              <a:lnSpc>
                <a:spcPct val="100000"/>
              </a:lnSpc>
              <a:spcAft>
                <a:spcPts val="0"/>
              </a:spcAft>
              <a:buNone/>
            </a:pPr>
            <a:r>
              <a:rPr lang="ru" sz="1000" dirty="0"/>
              <a:t>2.2. Сортування каталогу послуг</a:t>
            </a:r>
            <a:endParaRPr sz="1000" dirty="0"/>
          </a:p>
          <a:p>
            <a:pPr marL="0" lvl="0" indent="182880">
              <a:lnSpc>
                <a:spcPct val="100000"/>
              </a:lnSpc>
              <a:spcAft>
                <a:spcPts val="1600"/>
              </a:spcAft>
              <a:buNone/>
            </a:pPr>
            <a:r>
              <a:rPr lang="ru" sz="1000" dirty="0"/>
              <a:t>2.3. Перегляд детальної інформації про послугу </a:t>
            </a:r>
            <a:endParaRPr sz="1000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80683" y="2187620"/>
            <a:ext cx="3553200" cy="2846933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/>
              <a:buNone/>
            </a:pPr>
            <a:r>
              <a:rPr lang="ru" sz="1000" u="sng" dirty="0" smtClean="0"/>
              <a:t>Зареєстрований користувач:</a:t>
            </a:r>
            <a:endParaRPr lang="ru" sz="1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ru" sz="1000" dirty="0" smtClean="0"/>
              <a:t>1. </a:t>
            </a:r>
            <a:r>
              <a:rPr lang="ru" sz="1000" dirty="0"/>
              <a:t>Робота з обліковими записами</a:t>
            </a:r>
            <a:endParaRPr lang="ru" sz="1000" dirty="0"/>
          </a:p>
          <a:p>
            <a:pPr marL="0" indent="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ru" sz="1000" dirty="0" smtClean="0"/>
              <a:t>1.1. </a:t>
            </a:r>
            <a:r>
              <a:rPr lang="ru" sz="1000" dirty="0" smtClean="0"/>
              <a:t>Вхід до системи</a:t>
            </a:r>
            <a:endParaRPr lang="ru" sz="1000" dirty="0"/>
          </a:p>
          <a:p>
            <a:pPr marL="0" indent="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ru" sz="1000" dirty="0" smtClean="0"/>
              <a:t>1.2. Вихід </a:t>
            </a:r>
            <a:r>
              <a:rPr lang="ru" sz="1000" dirty="0"/>
              <a:t>з </a:t>
            </a:r>
            <a:r>
              <a:rPr lang="ru" sz="1000" dirty="0" smtClean="0"/>
              <a:t>системи</a:t>
            </a:r>
            <a:endParaRPr lang="ru" sz="1000" dirty="0"/>
          </a:p>
          <a:p>
            <a:pPr marL="0"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ru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ru" sz="1000" dirty="0" smtClean="0"/>
              <a:t>2. Робота </a:t>
            </a:r>
            <a:r>
              <a:rPr lang="ru" sz="1000" dirty="0"/>
              <a:t>з каталогом </a:t>
            </a:r>
            <a:r>
              <a:rPr lang="ru" sz="1000" dirty="0" smtClean="0"/>
              <a:t>послуг</a:t>
            </a:r>
            <a:endParaRPr lang="ru" sz="1000" dirty="0"/>
          </a:p>
          <a:p>
            <a:pPr marL="0" indent="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ru" sz="1000" dirty="0" smtClean="0"/>
              <a:t>2.1</a:t>
            </a:r>
            <a:r>
              <a:rPr lang="ru" sz="1000" dirty="0"/>
              <a:t>. Перегляд усіх </a:t>
            </a:r>
            <a:r>
              <a:rPr lang="ru" sz="1000" dirty="0" smtClean="0"/>
              <a:t>послуг</a:t>
            </a:r>
            <a:endParaRPr lang="ru" sz="1000" dirty="0"/>
          </a:p>
          <a:p>
            <a:pPr marL="0" indent="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ru" sz="1000" dirty="0" smtClean="0"/>
              <a:t>2.2</a:t>
            </a:r>
            <a:r>
              <a:rPr lang="ru" sz="1000" dirty="0"/>
              <a:t>. Сортування каталогу </a:t>
            </a:r>
            <a:r>
              <a:rPr lang="ru" sz="1000" dirty="0" smtClean="0"/>
              <a:t>послуг</a:t>
            </a:r>
            <a:endParaRPr lang="ru" sz="1000" dirty="0"/>
          </a:p>
          <a:p>
            <a:pPr marL="0" indent="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ru" sz="1000" dirty="0" smtClean="0"/>
              <a:t>2.3</a:t>
            </a:r>
            <a:r>
              <a:rPr lang="ru" sz="1000" dirty="0"/>
              <a:t>. Перегляд детальної інформації про </a:t>
            </a:r>
            <a:r>
              <a:rPr lang="ru" sz="1000" dirty="0" smtClean="0"/>
              <a:t>послугу</a:t>
            </a:r>
            <a:endParaRPr lang="ru" sz="1000" dirty="0"/>
          </a:p>
          <a:p>
            <a:pPr marL="0"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ru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ru" sz="1000" dirty="0" smtClean="0"/>
              <a:t>3. Оформлення замовлення</a:t>
            </a:r>
          </a:p>
          <a:p>
            <a:pPr marL="0" indent="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ru" sz="1000" dirty="0" smtClean="0"/>
              <a:t>3.1 Додавання послуг до кошику</a:t>
            </a:r>
          </a:p>
          <a:p>
            <a:pPr marL="0" indent="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ru" sz="1000" dirty="0" smtClean="0"/>
              <a:t>3.2. Видалення послуг з кошику</a:t>
            </a:r>
          </a:p>
          <a:p>
            <a:pPr marL="0" indent="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ru" sz="1000" dirty="0" smtClean="0"/>
              <a:t>3.3. Підтвердження оформлення замовлення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ru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ru" sz="1000" dirty="0" smtClean="0"/>
              <a:t>4. Контроль замовлень</a:t>
            </a:r>
          </a:p>
          <a:p>
            <a:pPr marL="0" indent="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ru" sz="1000" dirty="0" smtClean="0"/>
              <a:t>4.1 Перегляд оформлених замовлень та їх статуси</a:t>
            </a:r>
          </a:p>
        </p:txBody>
      </p:sp>
      <p:sp>
        <p:nvSpPr>
          <p:cNvPr id="5" name="Google Shape;63;p14"/>
          <p:cNvSpPr txBox="1">
            <a:spLocks/>
          </p:cNvSpPr>
          <p:nvPr/>
        </p:nvSpPr>
        <p:spPr>
          <a:xfrm>
            <a:off x="4788503" y="828743"/>
            <a:ext cx="3553200" cy="31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/>
              <a:buNone/>
            </a:pPr>
            <a:r>
              <a:rPr lang="ru" sz="1000" u="sng" dirty="0" smtClean="0"/>
              <a:t>Адміністратор: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" sz="1000" dirty="0" smtClean="0"/>
              <a:t>1. </a:t>
            </a:r>
            <a:r>
              <a:rPr lang="ru" sz="1000" dirty="0"/>
              <a:t>Робота з обліковими записами</a:t>
            </a:r>
            <a:endParaRPr lang="ru" sz="1000" dirty="0" smtClean="0"/>
          </a:p>
          <a:p>
            <a:pPr marL="0" indent="182880">
              <a:lnSpc>
                <a:spcPct val="100000"/>
              </a:lnSpc>
              <a:buFont typeface="Arial"/>
              <a:buNone/>
            </a:pPr>
            <a:r>
              <a:rPr lang="ru" sz="1000" dirty="0" smtClean="0"/>
              <a:t>1.1. </a:t>
            </a:r>
            <a:r>
              <a:rPr lang="ru" sz="1000" dirty="0" smtClean="0"/>
              <a:t>Вхід до системи </a:t>
            </a:r>
            <a:endParaRPr lang="ru" sz="1000" dirty="0" smtClean="0"/>
          </a:p>
          <a:p>
            <a:pPr marL="0" indent="182880">
              <a:lnSpc>
                <a:spcPct val="100000"/>
              </a:lnSpc>
              <a:buFont typeface="Arial"/>
              <a:buNone/>
            </a:pPr>
            <a:r>
              <a:rPr lang="ru" sz="1000" dirty="0" smtClean="0"/>
              <a:t>1.2. Вихід з системи</a:t>
            </a:r>
          </a:p>
          <a:p>
            <a:pPr marL="0" indent="457200">
              <a:lnSpc>
                <a:spcPct val="100000"/>
              </a:lnSpc>
              <a:buFont typeface="Arial"/>
              <a:buNone/>
            </a:pPr>
            <a:endParaRPr lang="ru" sz="1000" dirty="0" smtClean="0"/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ru" sz="1000" dirty="0" smtClean="0"/>
              <a:t>2. Робота з каталогом послуг</a:t>
            </a:r>
          </a:p>
          <a:p>
            <a:pPr marL="0" indent="182880">
              <a:lnSpc>
                <a:spcPct val="100000"/>
              </a:lnSpc>
              <a:buFont typeface="Arial"/>
              <a:buNone/>
            </a:pPr>
            <a:r>
              <a:rPr lang="ru" sz="1000" dirty="0" smtClean="0"/>
              <a:t>2.1. Перегляд усіх послуг</a:t>
            </a:r>
          </a:p>
          <a:p>
            <a:pPr marL="0" indent="182880">
              <a:lnSpc>
                <a:spcPct val="100000"/>
              </a:lnSpc>
              <a:buFont typeface="Arial"/>
              <a:buNone/>
            </a:pPr>
            <a:r>
              <a:rPr lang="ru" sz="1000" dirty="0" smtClean="0"/>
              <a:t>2.2. Сортування каталогу послуг</a:t>
            </a:r>
          </a:p>
          <a:p>
            <a:pPr marL="0" indent="182880">
              <a:lnSpc>
                <a:spcPct val="100000"/>
              </a:lnSpc>
              <a:buFont typeface="Arial"/>
              <a:buNone/>
            </a:pPr>
            <a:r>
              <a:rPr lang="ru" sz="1000" dirty="0" smtClean="0"/>
              <a:t>2.3. Перегляд детальної інформації про послугу</a:t>
            </a:r>
          </a:p>
          <a:p>
            <a:pPr marL="0" indent="182880">
              <a:lnSpc>
                <a:spcPct val="100000"/>
              </a:lnSpc>
              <a:buFont typeface="Arial"/>
              <a:buNone/>
            </a:pPr>
            <a:r>
              <a:rPr lang="ru" sz="1000" dirty="0" smtClean="0"/>
              <a:t>2.4. Додавання нової послуги</a:t>
            </a:r>
          </a:p>
          <a:p>
            <a:pPr marL="0" indent="182880">
              <a:lnSpc>
                <a:spcPct val="100000"/>
              </a:lnSpc>
              <a:buFont typeface="Arial"/>
              <a:buNone/>
            </a:pPr>
            <a:r>
              <a:rPr lang="ru" sz="1000" dirty="0" smtClean="0"/>
              <a:t>2.5. Редагування існуючої послуги</a:t>
            </a:r>
          </a:p>
          <a:p>
            <a:pPr marL="0" indent="457200">
              <a:lnSpc>
                <a:spcPct val="100000"/>
              </a:lnSpc>
              <a:buFont typeface="Arial"/>
              <a:buNone/>
            </a:pPr>
            <a:endParaRPr lang="ru" sz="1000" dirty="0" smtClean="0"/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ru" sz="1000" dirty="0" smtClean="0"/>
              <a:t>3. Робота з замовленнями</a:t>
            </a:r>
          </a:p>
          <a:p>
            <a:pPr marL="0" indent="182880">
              <a:lnSpc>
                <a:spcPct val="100000"/>
              </a:lnSpc>
              <a:buFont typeface="Arial"/>
              <a:buNone/>
            </a:pPr>
            <a:r>
              <a:rPr lang="ru" sz="1000" dirty="0" smtClean="0"/>
              <a:t>3.1 Перегляд оформлених замовлень</a:t>
            </a:r>
          </a:p>
          <a:p>
            <a:pPr marL="0" indent="182880">
              <a:lnSpc>
                <a:spcPct val="100000"/>
              </a:lnSpc>
              <a:buFont typeface="Arial"/>
              <a:buNone/>
            </a:pPr>
            <a:r>
              <a:rPr lang="ru" sz="1000" dirty="0" smtClean="0"/>
              <a:t>3.2. Зміна статусу замовлення</a:t>
            </a:r>
          </a:p>
          <a:p>
            <a:pPr marL="0" indent="182880">
              <a:lnSpc>
                <a:spcPct val="100000"/>
              </a:lnSpc>
              <a:buFont typeface="Arial"/>
              <a:buNone/>
            </a:pPr>
            <a:r>
              <a:rPr lang="ru" sz="1000" dirty="0" smtClean="0"/>
              <a:t>3.3. Підтвердження оформлення замовлення</a:t>
            </a:r>
          </a:p>
          <a:p>
            <a:pPr marL="0" indent="457200">
              <a:lnSpc>
                <a:spcPct val="100000"/>
              </a:lnSpc>
              <a:buFont typeface="Arial"/>
              <a:buNone/>
            </a:pPr>
            <a:endParaRPr lang="ru" sz="1000" dirty="0" smtClean="0"/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ru" sz="1000" dirty="0" smtClean="0"/>
              <a:t>4. </a:t>
            </a:r>
            <a:r>
              <a:rPr lang="ru" sz="1000" dirty="0" smtClean="0"/>
              <a:t>Контроль замовлень</a:t>
            </a:r>
            <a:endParaRPr lang="ru" sz="1000" dirty="0" smtClean="0"/>
          </a:p>
          <a:p>
            <a:pPr marL="0" indent="182880">
              <a:lnSpc>
                <a:spcPct val="100000"/>
              </a:lnSpc>
              <a:buFont typeface="Arial"/>
              <a:buNone/>
            </a:pPr>
            <a:r>
              <a:rPr lang="ru" sz="1000" dirty="0" smtClean="0"/>
              <a:t>4.1 Перегляд оформлених замовлень та їх статуси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732" y="216425"/>
            <a:ext cx="8520600" cy="572700"/>
          </a:xfrm>
        </p:spPr>
        <p:txBody>
          <a:bodyPr/>
          <a:lstStyle/>
          <a:p>
            <a:pPr algn="ctr"/>
            <a:r>
              <a:rPr lang="ru-RU" dirty="0" smtClean="0"/>
              <a:t>Ф</a:t>
            </a:r>
            <a:r>
              <a:rPr lang="uk-UA" dirty="0" err="1" smtClean="0"/>
              <a:t>ізична</a:t>
            </a:r>
            <a:r>
              <a:rPr lang="uk-UA" dirty="0" smtClean="0"/>
              <a:t> модель бази даних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74" y="1182134"/>
            <a:ext cx="7702626" cy="349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76084"/>
            <a:ext cx="8520600" cy="572700"/>
          </a:xfrm>
        </p:spPr>
        <p:txBody>
          <a:bodyPr/>
          <a:lstStyle/>
          <a:p>
            <a:pPr algn="ctr"/>
            <a:r>
              <a:rPr lang="uk-UA" dirty="0" smtClean="0"/>
              <a:t>Визначення посилальної цілісності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14946"/>
              </p:ext>
            </p:extLst>
          </p:nvPr>
        </p:nvGraphicFramePr>
        <p:xfrm>
          <a:off x="363072" y="1152524"/>
          <a:ext cx="8545602" cy="3819345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746310"/>
                <a:gridCol w="1600200"/>
                <a:gridCol w="1237130"/>
                <a:gridCol w="2193934"/>
                <a:gridCol w="1705713"/>
                <a:gridCol w="1062315"/>
              </a:tblGrid>
              <a:tr h="508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900" dirty="0">
                          <a:effectLst/>
                        </a:rPr>
                        <a:t>№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Ім’я таблиці 1, зовнішній ключ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263" marR="24263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Ім’я таблиці 2, первинний ключ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263" marR="24263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посилальної цілісності для таблиці 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263" marR="24263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посилальної цілісності для таблиці 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263" marR="24263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Тригер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263" marR="24263" marT="0" marB="0">
                    <a:solidFill>
                      <a:schemeClr val="bg1"/>
                    </a:solidFill>
                  </a:tcPr>
                </a:tc>
              </a:tr>
              <a:tr h="168227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err="1">
                          <a:effectLst/>
                        </a:rPr>
                        <a:t>User</a:t>
                      </a:r>
                      <a:r>
                        <a:rPr lang="uk-UA" sz="900" dirty="0">
                          <a:effectLst/>
                        </a:rPr>
                        <a:t>, </a:t>
                      </a:r>
                      <a:endParaRPr lang="en-US" sz="900" dirty="0" smtClean="0"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err="1" smtClean="0">
                          <a:effectLst/>
                        </a:rPr>
                        <a:t>fk_user_to_role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err="1">
                          <a:effectLst/>
                        </a:rPr>
                        <a:t>Role</a:t>
                      </a:r>
                      <a:r>
                        <a:rPr lang="uk-UA" sz="900" dirty="0" smtClean="0">
                          <a:effectLst/>
                        </a:rPr>
                        <a:t>,</a:t>
                      </a:r>
                      <a:endParaRPr lang="en-US" sz="900" dirty="0" smtClean="0"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smtClean="0">
                          <a:effectLst/>
                        </a:rPr>
                        <a:t> </a:t>
                      </a:r>
                      <a:r>
                        <a:rPr lang="uk-UA" sz="900" dirty="0" err="1">
                          <a:effectLst/>
                        </a:rPr>
                        <a:t>role_id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ON INSERT RESTRICT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NO ACTION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 err="1">
                          <a:effectLst/>
                        </a:rPr>
                        <a:t>Before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insert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</a:tr>
              <a:tr h="168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ON UPDATE RESTRICT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 err="1">
                          <a:effectLst/>
                        </a:rPr>
                        <a:t>Before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update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</a:tr>
              <a:tr h="168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ON DELETE RESTRICT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 err="1">
                          <a:effectLst/>
                        </a:rPr>
                        <a:t>Before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delete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</a:tr>
              <a:tr h="168227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err="1">
                          <a:effectLst/>
                        </a:rPr>
                        <a:t>Order</a:t>
                      </a:r>
                      <a:r>
                        <a:rPr lang="uk-UA" sz="900" dirty="0" smtClean="0">
                          <a:effectLst/>
                        </a:rPr>
                        <a:t>,</a:t>
                      </a:r>
                      <a:endParaRPr lang="en-US" sz="900" dirty="0" smtClean="0"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smtClean="0">
                          <a:effectLst/>
                        </a:rPr>
                        <a:t> </a:t>
                      </a:r>
                      <a:r>
                        <a:rPr lang="en-US" sz="900" dirty="0" smtClean="0">
                          <a:effectLst/>
                        </a:rPr>
                        <a:t>f</a:t>
                      </a:r>
                      <a:r>
                        <a:rPr lang="uk-UA" sz="900" dirty="0" err="1" smtClean="0">
                          <a:effectLst/>
                        </a:rPr>
                        <a:t>k_order_to_stat</a:t>
                      </a:r>
                      <a:endParaRPr lang="en-US" sz="1000" dirty="0"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err="1">
                          <a:effectLst/>
                        </a:rPr>
                        <a:t>Status</a:t>
                      </a:r>
                      <a:r>
                        <a:rPr lang="uk-UA" sz="900" dirty="0">
                          <a:effectLst/>
                        </a:rPr>
                        <a:t>, </a:t>
                      </a:r>
                      <a:endParaRPr lang="en-US" sz="900" dirty="0" smtClean="0"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err="1" smtClean="0">
                          <a:effectLst/>
                        </a:rPr>
                        <a:t>status_id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ON INSERT RESTRICT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NO ACTION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Before insert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</a:tr>
              <a:tr h="168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ON UPDATE RESTRICT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 err="1">
                          <a:effectLst/>
                        </a:rPr>
                        <a:t>Before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update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</a:tr>
              <a:tr h="168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ON DELETE RESTRICT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 err="1">
                          <a:effectLst/>
                        </a:rPr>
                        <a:t>Before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delete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</a:tr>
              <a:tr h="168227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err="1">
                          <a:effectLst/>
                        </a:rPr>
                        <a:t>Order</a:t>
                      </a:r>
                      <a:r>
                        <a:rPr lang="uk-UA" sz="900" dirty="0" smtClean="0">
                          <a:effectLst/>
                        </a:rPr>
                        <a:t>,</a:t>
                      </a:r>
                      <a:endParaRPr lang="en-US" sz="900" dirty="0" smtClean="0"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smtClean="0">
                          <a:effectLst/>
                        </a:rPr>
                        <a:t> </a:t>
                      </a:r>
                      <a:r>
                        <a:rPr lang="uk-UA" sz="900" dirty="0" err="1">
                          <a:effectLst/>
                        </a:rPr>
                        <a:t>Fk_order_to_user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err="1">
                          <a:effectLst/>
                        </a:rPr>
                        <a:t>User</a:t>
                      </a:r>
                      <a:r>
                        <a:rPr lang="uk-UA" sz="900" dirty="0">
                          <a:effectLst/>
                        </a:rPr>
                        <a:t>, </a:t>
                      </a:r>
                      <a:endParaRPr lang="en-US" sz="900" dirty="0" smtClean="0"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err="1" smtClean="0">
                          <a:effectLst/>
                        </a:rPr>
                        <a:t>user_id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ON INSERT RESTRICT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NO ACTION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 err="1">
                          <a:effectLst/>
                        </a:rPr>
                        <a:t>Before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insert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</a:tr>
              <a:tr h="168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ON UPDATE RESTRICT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Before update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</a:tr>
              <a:tr h="126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ON DELETE RESTRICT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ON DELETE SET NULL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 err="1">
                          <a:effectLst/>
                        </a:rPr>
                        <a:t>Before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delete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</a:tr>
              <a:tr h="168227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err="1">
                          <a:effectLst/>
                        </a:rPr>
                        <a:t>Order_macket</a:t>
                      </a:r>
                      <a:r>
                        <a:rPr lang="uk-UA" sz="900" dirty="0" smtClean="0">
                          <a:effectLst/>
                        </a:rPr>
                        <a:t>,</a:t>
                      </a: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smtClean="0">
                          <a:effectLst/>
                        </a:rPr>
                        <a:t> </a:t>
                      </a:r>
                      <a:r>
                        <a:rPr lang="en-US" sz="900" dirty="0" err="1" smtClean="0">
                          <a:effectLst/>
                        </a:rPr>
                        <a:t>i</a:t>
                      </a:r>
                      <a:r>
                        <a:rPr lang="uk-UA" sz="900" dirty="0" err="1" smtClean="0">
                          <a:effectLst/>
                        </a:rPr>
                        <a:t>d_order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err="1">
                          <a:effectLst/>
                        </a:rPr>
                        <a:t>Order</a:t>
                      </a:r>
                      <a:r>
                        <a:rPr lang="uk-UA" sz="900" dirty="0">
                          <a:effectLst/>
                        </a:rPr>
                        <a:t>, </a:t>
                      </a:r>
                      <a:endParaRPr lang="uk-UA" sz="900" dirty="0" smtClean="0"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err="1" smtClean="0">
                          <a:effectLst/>
                        </a:rPr>
                        <a:t>order_id</a:t>
                      </a:r>
                      <a:r>
                        <a:rPr lang="uk-UA" sz="900" dirty="0" smtClean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ON INSERT RESTRICT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NO ACTION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 err="1">
                          <a:effectLst/>
                        </a:rPr>
                        <a:t>Before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insert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</a:tr>
              <a:tr h="168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ON UPDATE RESTRICT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 err="1">
                          <a:effectLst/>
                        </a:rPr>
                        <a:t>Before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update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</a:tr>
              <a:tr h="168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ON DELETE RESTRICT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 err="1">
                          <a:effectLst/>
                        </a:rPr>
                        <a:t>Before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delete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</a:tr>
              <a:tr h="168227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err="1">
                          <a:effectLst/>
                        </a:rPr>
                        <a:t>Order_macket</a:t>
                      </a:r>
                      <a:r>
                        <a:rPr lang="uk-UA" sz="900" dirty="0" smtClean="0">
                          <a:effectLst/>
                        </a:rPr>
                        <a:t>,</a:t>
                      </a: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smtClean="0">
                          <a:effectLst/>
                        </a:rPr>
                        <a:t> </a:t>
                      </a:r>
                      <a:r>
                        <a:rPr lang="uk-UA" sz="900" dirty="0" err="1">
                          <a:effectLst/>
                        </a:rPr>
                        <a:t>Id_macket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err="1">
                          <a:effectLst/>
                        </a:rPr>
                        <a:t>Macket_to_print</a:t>
                      </a:r>
                      <a:r>
                        <a:rPr lang="uk-UA" sz="900" dirty="0">
                          <a:effectLst/>
                        </a:rPr>
                        <a:t>, </a:t>
                      </a:r>
                      <a:r>
                        <a:rPr lang="uk-UA" sz="900" dirty="0" err="1">
                          <a:effectLst/>
                        </a:rPr>
                        <a:t>macket_id</a:t>
                      </a:r>
                      <a:r>
                        <a:rPr lang="uk-UA" sz="9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ON INSERT RESTRICT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NO ACTION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 err="1">
                          <a:effectLst/>
                        </a:rPr>
                        <a:t>Before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insert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</a:tr>
              <a:tr h="168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ON UPDATE RESTRICT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 err="1">
                          <a:effectLst/>
                        </a:rPr>
                        <a:t>Before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update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</a:tr>
              <a:tr h="168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ON DELETE RESTRICT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 err="1">
                          <a:effectLst/>
                        </a:rPr>
                        <a:t>Before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delete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</a:tr>
              <a:tr h="168227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err="1">
                          <a:effectLst/>
                        </a:rPr>
                        <a:t>Macket_to_print</a:t>
                      </a:r>
                      <a:r>
                        <a:rPr lang="uk-UA" sz="900" dirty="0">
                          <a:effectLst/>
                        </a:rPr>
                        <a:t>, </a:t>
                      </a:r>
                      <a:r>
                        <a:rPr lang="uk-UA" sz="900" dirty="0" err="1" smtClean="0">
                          <a:effectLst/>
                        </a:rPr>
                        <a:t>fk_macket_to_formatType</a:t>
                      </a:r>
                      <a:r>
                        <a:rPr lang="uk-UA" sz="900" dirty="0" smtClean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err="1">
                          <a:effectLst/>
                        </a:rPr>
                        <a:t>Format_type</a:t>
                      </a:r>
                      <a:r>
                        <a:rPr lang="uk-UA" sz="900" dirty="0">
                          <a:effectLst/>
                        </a:rPr>
                        <a:t>, </a:t>
                      </a:r>
                      <a:r>
                        <a:rPr lang="uk-UA" sz="900" dirty="0" err="1">
                          <a:effectLst/>
                        </a:rPr>
                        <a:t>format_type_id</a:t>
                      </a:r>
                      <a:r>
                        <a:rPr lang="uk-UA" sz="9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ON INSERT RESTRICT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NO ACTION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 err="1">
                          <a:effectLst/>
                        </a:rPr>
                        <a:t>Before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insert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</a:tr>
              <a:tr h="168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ON UPDATE RESTRICT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 err="1">
                          <a:effectLst/>
                        </a:rPr>
                        <a:t>Before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update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</a:tr>
              <a:tr h="168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ON DELETE RESTRICT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ON DELETE SET NULL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 err="1">
                          <a:effectLst/>
                        </a:rPr>
                        <a:t>Before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delete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263" marR="24263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09701"/>
            <a:ext cx="8520600" cy="572700"/>
          </a:xfrm>
        </p:spPr>
        <p:txBody>
          <a:bodyPr/>
          <a:lstStyle/>
          <a:p>
            <a:pPr lvl="0" algn="ctr"/>
            <a:r>
              <a:rPr lang="ru-RU" sz="2400" dirty="0"/>
              <a:t>SQL-код </a:t>
            </a:r>
            <a:r>
              <a:rPr lang="ru-RU" sz="2400" dirty="0" err="1"/>
              <a:t>розроблених</a:t>
            </a:r>
            <a:r>
              <a:rPr lang="ru-RU" sz="2400" dirty="0"/>
              <a:t> </a:t>
            </a:r>
            <a:r>
              <a:rPr lang="ru-RU" sz="2400" dirty="0" err="1"/>
              <a:t>тригерів</a:t>
            </a:r>
            <a:r>
              <a:rPr lang="ru-RU" sz="2400" dirty="0"/>
              <a:t> за</a:t>
            </a:r>
            <a:br>
              <a:rPr lang="ru-RU" sz="2400" dirty="0"/>
            </a:br>
            <a:r>
              <a:rPr lang="ru-RU" sz="2400" dirty="0" err="1"/>
              <a:t>специфікою</a:t>
            </a:r>
            <a:r>
              <a:rPr lang="ru-RU" sz="2400" dirty="0"/>
              <a:t> </a:t>
            </a:r>
            <a:r>
              <a:rPr lang="ru-RU" sz="2400" dirty="0" err="1"/>
              <a:t>високонавантаженої</a:t>
            </a:r>
            <a:r>
              <a:rPr lang="ru-RU" sz="2400" dirty="0"/>
              <a:t> БД</a:t>
            </a:r>
            <a:endParaRPr lang="en-US" sz="24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3219" y="1334360"/>
            <a:ext cx="5036820" cy="69977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795682" y="1295466"/>
            <a:ext cx="28575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Тригер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здійснює оновлення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даних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ціни замовлення після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вставки нових даних до кошику клієнта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0823" y="3028278"/>
            <a:ext cx="4471689" cy="56331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4712574" y="3028278"/>
            <a:ext cx="4119726" cy="19605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2276503" y="2455578"/>
            <a:ext cx="48721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400" dirty="0" smtClean="0"/>
              <a:t>SQL-код </a:t>
            </a:r>
            <a:r>
              <a:rPr lang="ru-RU" sz="1400" dirty="0" err="1" smtClean="0"/>
              <a:t>процедури</a:t>
            </a:r>
            <a:r>
              <a:rPr lang="ru-RU" sz="1400" dirty="0" smtClean="0"/>
              <a:t> та </a:t>
            </a:r>
            <a:r>
              <a:rPr lang="ru-RU" sz="1400" dirty="0" err="1" smtClean="0"/>
              <a:t>функції</a:t>
            </a:r>
            <a:r>
              <a:rPr lang="ru-RU" sz="1400" dirty="0" smtClean="0"/>
              <a:t>, </a:t>
            </a:r>
            <a:r>
              <a:rPr lang="ru-RU" sz="1400" dirty="0" err="1" smtClean="0"/>
              <a:t>що</a:t>
            </a:r>
            <a:r>
              <a:rPr lang="ru-RU" sz="1400" dirty="0" smtClean="0"/>
              <a:t> </a:t>
            </a:r>
            <a:r>
              <a:rPr lang="ru-RU" sz="1400" dirty="0" err="1" smtClean="0"/>
              <a:t>викликаються</a:t>
            </a:r>
            <a:endParaRPr lang="en-US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13276" y="2147801"/>
            <a:ext cx="42767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За замовчуванням при створенні замовлення ціна - 0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1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5" y="1708630"/>
            <a:ext cx="4590833" cy="1959801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84805" y="23659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 smtClean="0"/>
              <a:t>SQL-код </a:t>
            </a:r>
            <a:r>
              <a:rPr lang="ru-RU" sz="2400" dirty="0" err="1" smtClean="0"/>
              <a:t>розроблених</a:t>
            </a:r>
            <a:r>
              <a:rPr lang="ru-RU" sz="2400" dirty="0" smtClean="0"/>
              <a:t> </a:t>
            </a:r>
            <a:r>
              <a:rPr lang="ru-RU" sz="2400" dirty="0" err="1" smtClean="0"/>
              <a:t>тригерів</a:t>
            </a:r>
            <a:r>
              <a:rPr lang="ru-RU" sz="2400" dirty="0" smtClean="0"/>
              <a:t> за</a:t>
            </a:r>
            <a:br>
              <a:rPr lang="ru-RU" sz="2400" dirty="0" smtClean="0"/>
            </a:br>
            <a:r>
              <a:rPr lang="ru-RU" sz="2400" dirty="0" err="1" smtClean="0"/>
              <a:t>специфікою</a:t>
            </a:r>
            <a:r>
              <a:rPr lang="ru-RU" sz="2400" dirty="0" smtClean="0"/>
              <a:t> </a:t>
            </a:r>
            <a:r>
              <a:rPr lang="ru-RU" sz="2400" dirty="0" err="1" smtClean="0"/>
              <a:t>високонавантаженої</a:t>
            </a:r>
            <a:r>
              <a:rPr lang="ru-RU" sz="2400" dirty="0" smtClean="0"/>
              <a:t> БД</a:t>
            </a:r>
            <a:endParaRPr lang="en-US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775512" y="1734423"/>
            <a:ext cx="2857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Тригер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здійснює перевірку відповідності даних з таблиці статусів замовлення та наявності користувача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9" y="2090314"/>
            <a:ext cx="5464892" cy="1248119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84805" y="23659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 smtClean="0"/>
              <a:t>SQL-код </a:t>
            </a:r>
            <a:r>
              <a:rPr lang="ru-RU" sz="2400" dirty="0" err="1" smtClean="0"/>
              <a:t>розроблених</a:t>
            </a:r>
            <a:r>
              <a:rPr lang="ru-RU" sz="2400" dirty="0" smtClean="0"/>
              <a:t> </a:t>
            </a:r>
            <a:r>
              <a:rPr lang="ru-RU" sz="2400" dirty="0" err="1" smtClean="0"/>
              <a:t>тригерів</a:t>
            </a:r>
            <a:r>
              <a:rPr lang="ru-RU" sz="2400" dirty="0" smtClean="0"/>
              <a:t> за</a:t>
            </a:r>
            <a:br>
              <a:rPr lang="ru-RU" sz="2400" dirty="0" smtClean="0"/>
            </a:br>
            <a:r>
              <a:rPr lang="ru-RU" sz="2400" dirty="0" err="1" smtClean="0"/>
              <a:t>специфікою</a:t>
            </a:r>
            <a:r>
              <a:rPr lang="ru-RU" sz="2400" dirty="0" smtClean="0"/>
              <a:t> </a:t>
            </a:r>
            <a:r>
              <a:rPr lang="ru-RU" sz="2400" dirty="0" err="1" smtClean="0"/>
              <a:t>високонавантаженої</a:t>
            </a:r>
            <a:r>
              <a:rPr lang="ru-RU" sz="2400" dirty="0" smtClean="0"/>
              <a:t> БД</a:t>
            </a:r>
            <a:endParaRPr lang="en-US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86500" y="2090314"/>
            <a:ext cx="24675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Тригер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здійснює видалення ідентифікатора клієнта з замовлення.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7139" y="3986885"/>
            <a:ext cx="58615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0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Зберігання персональних даних регламентовано Законом України Про захист персональних даних ст.15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5" y="1849756"/>
            <a:ext cx="5790545" cy="429519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11700" y="209701"/>
            <a:ext cx="8520600" cy="572700"/>
          </a:xfrm>
        </p:spPr>
        <p:txBody>
          <a:bodyPr/>
          <a:lstStyle/>
          <a:p>
            <a:pPr lvl="0" algn="ctr"/>
            <a:r>
              <a:rPr lang="ru-RU" sz="2400" dirty="0"/>
              <a:t>SQL-код </a:t>
            </a:r>
            <a:r>
              <a:rPr lang="ru-RU" sz="2400" dirty="0" err="1"/>
              <a:t>розроблених</a:t>
            </a:r>
            <a:r>
              <a:rPr lang="ru-RU" sz="2400" dirty="0"/>
              <a:t> </a:t>
            </a:r>
            <a:r>
              <a:rPr lang="ru-RU" sz="2400" dirty="0" err="1"/>
              <a:t>тригерів</a:t>
            </a:r>
            <a:r>
              <a:rPr lang="ru-RU" sz="2400" dirty="0"/>
              <a:t> за</a:t>
            </a:r>
            <a:br>
              <a:rPr lang="ru-RU" sz="2400" dirty="0"/>
            </a:br>
            <a:r>
              <a:rPr lang="ru-RU" sz="2400" dirty="0" err="1"/>
              <a:t>специфікою</a:t>
            </a:r>
            <a:r>
              <a:rPr lang="ru-RU" sz="2400" dirty="0"/>
              <a:t> </a:t>
            </a:r>
            <a:r>
              <a:rPr lang="ru-RU" sz="2400" dirty="0" err="1"/>
              <a:t>високонавантаженої</a:t>
            </a:r>
            <a:r>
              <a:rPr lang="ru-RU" sz="2400" dirty="0"/>
              <a:t> БД</a:t>
            </a:r>
            <a:endParaRPr lang="en-US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3965" y="244461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Тригер здійснює оновлення даних ціни замовлення після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видалення послуги з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кошику клієнта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265" y="200497"/>
            <a:ext cx="4631546" cy="2098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34" y="2407025"/>
            <a:ext cx="4052951" cy="261955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1949" y="1092720"/>
            <a:ext cx="3054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" dirty="0">
                <a:solidFill>
                  <a:schemeClr val="tx1"/>
                </a:solidFill>
              </a:rPr>
              <a:t>Фізична модель до денормалізації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8936" y="3562912"/>
            <a:ext cx="3280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" dirty="0">
                <a:solidFill>
                  <a:schemeClr val="tx1"/>
                </a:solidFill>
              </a:rPr>
              <a:t>Фізична модель </a:t>
            </a:r>
            <a:r>
              <a:rPr lang="ru" dirty="0" smtClean="0">
                <a:solidFill>
                  <a:schemeClr val="tx1"/>
                </a:solidFill>
              </a:rPr>
              <a:t>після денормалізації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713</Words>
  <Application>Microsoft Office PowerPoint</Application>
  <PresentationFormat>Экран (16:9)</PresentationFormat>
  <Paragraphs>165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Simple Dark</vt:lpstr>
      <vt:lpstr>Презентация PowerPoint</vt:lpstr>
      <vt:lpstr>Бізнес-процеси та їх бізнес-функції для різних типів користувачів</vt:lpstr>
      <vt:lpstr>Фізична модель бази даних</vt:lpstr>
      <vt:lpstr>Визначення посилальної цілісності</vt:lpstr>
      <vt:lpstr>SQL-код розроблених тригерів за специфікою високонавантаженої БД</vt:lpstr>
      <vt:lpstr>Презентация PowerPoint</vt:lpstr>
      <vt:lpstr>Презентация PowerPoint</vt:lpstr>
      <vt:lpstr>SQL-код розроблених тригерів за специфікою високонавантаженої БД</vt:lpstr>
      <vt:lpstr>Презентация PowerPoint</vt:lpstr>
      <vt:lpstr>Презентация PowerPoint</vt:lpstr>
      <vt:lpstr>План виконання запиту до денормалізації</vt:lpstr>
      <vt:lpstr>План виконання запиту після денормалізації</vt:lpstr>
      <vt:lpstr>Реалізація складеного індексу</vt:lpstr>
      <vt:lpstr>FULLTEXT індекси</vt:lpstr>
      <vt:lpstr>Презентация PowerPoint</vt:lpstr>
      <vt:lpstr>Презентация PowerPoint</vt:lpstr>
      <vt:lpstr>Висновки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Назар Марковец</dc:creator>
  <cp:lastModifiedBy>Назар Марковец</cp:lastModifiedBy>
  <cp:revision>25</cp:revision>
  <dcterms:modified xsi:type="dcterms:W3CDTF">2021-01-12T23:41:07Z</dcterms:modified>
</cp:coreProperties>
</file>