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257" r:id="rId3"/>
    <p:sldId id="294" r:id="rId4"/>
    <p:sldId id="297" r:id="rId5"/>
    <p:sldId id="259" r:id="rId6"/>
  </p:sldIdLst>
  <p:sldSz cx="9144000" cy="5143500" type="screen16x9"/>
  <p:notesSz cx="6858000" cy="9144000"/>
  <p:embeddedFontLst>
    <p:embeddedFont>
      <p:font typeface="Gothic A1" panose="020B0604020202020204" charset="-127"/>
      <p:regular r:id="rId8"/>
      <p:bold r:id="rId9"/>
    </p:embeddedFont>
    <p:embeddedFont>
      <p:font typeface="Gothic A1 Medium" panose="020B0604020202020204" charset="-127"/>
      <p:regular r:id="rId10"/>
      <p:bold r:id="rId11"/>
    </p:embeddedFont>
    <p:embeddedFont>
      <p:font typeface="Alat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0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8111B-4F5D-4753-A077-CFCA312E3E9C}">
  <a:tblStyle styleId="{A428111B-4F5D-4753-A077-CFCA312E3E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99b58df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99b58df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99b58df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99b58df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29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99b58df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99b58df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53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22475"/>
            <a:ext cx="5643300" cy="22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961888" y="3989826"/>
            <a:ext cx="2469000" cy="6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7995185" y="4355278"/>
            <a:ext cx="841800" cy="5478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215675" y="975775"/>
            <a:ext cx="32151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5215950" y="2137200"/>
            <a:ext cx="32151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/>
        </p:nvSpPr>
        <p:spPr>
          <a:xfrm>
            <a:off x="713250" y="210000"/>
            <a:ext cx="7717500" cy="47235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8142650" y="2157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 rot="5400000">
            <a:off x="1430450" y="3166495"/>
            <a:ext cx="4248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127950" y="112950"/>
            <a:ext cx="8888100" cy="4917600"/>
          </a:xfrm>
          <a:prstGeom prst="roundRect">
            <a:avLst>
              <a:gd name="adj" fmla="val 12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 flipH="1">
            <a:off x="320400" y="-463275"/>
            <a:ext cx="1466100" cy="2076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/>
          <p:nvPr/>
        </p:nvSpPr>
        <p:spPr>
          <a:xfrm rot="-5400000" flipH="1">
            <a:off x="6643550" y="3531816"/>
            <a:ext cx="1166400" cy="27204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●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○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thic A1 Medium"/>
              <a:buChar char="■"/>
              <a:defRPr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82" r:id="rId5"/>
    <p:sldLayoutId id="214748368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dkd.org/" TargetMode="External"/><Relationship Id="rId4" Type="http://schemas.openxmlformats.org/officeDocument/2006/relationships/hyperlink" Target="https://drive.google.com/file/d/1_95AxQmwtU10uL2K2QpOYTTjyhEXNMgD/view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ctrTitle"/>
          </p:nvPr>
        </p:nvSpPr>
        <p:spPr>
          <a:xfrm>
            <a:off x="914400" y="1288158"/>
            <a:ext cx="5894773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DTI-1 PRESENTATION</a:t>
            </a:r>
            <a:br>
              <a:rPr lang="en-IN" dirty="0"/>
            </a:br>
            <a:br>
              <a:rPr lang="en-IN" dirty="0"/>
            </a:br>
            <a:endParaRPr sz="2800" dirty="0"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1"/>
          </p:nvPr>
        </p:nvSpPr>
        <p:spPr>
          <a:xfrm>
            <a:off x="1642850" y="2150850"/>
            <a:ext cx="387954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endParaRPr lang="en-IN" sz="2400" dirty="0"/>
          </a:p>
          <a:p>
            <a:pPr marL="0" indent="0" algn="ctr"/>
            <a:endParaRPr lang="en-IN" sz="2400" dirty="0"/>
          </a:p>
          <a:p>
            <a:pPr marL="0" indent="0" algn="ctr"/>
            <a:r>
              <a:rPr lang="en-IN" sz="2400" dirty="0"/>
              <a:t>SUBJECT CODE: DTI-300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3" name="Google Shape;253;p41"/>
          <p:cNvGrpSpPr/>
          <p:nvPr/>
        </p:nvGrpSpPr>
        <p:grpSpPr>
          <a:xfrm>
            <a:off x="584491" y="3425"/>
            <a:ext cx="8163781" cy="4902266"/>
            <a:chOff x="282650" y="0"/>
            <a:chExt cx="8163781" cy="4902266"/>
          </a:xfrm>
        </p:grpSpPr>
        <p:sp>
          <p:nvSpPr>
            <p:cNvPr id="254" name="Google Shape;254;p41"/>
            <p:cNvSpPr/>
            <p:nvPr/>
          </p:nvSpPr>
          <p:spPr>
            <a:xfrm>
              <a:off x="6973157" y="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1"/>
            <p:cNvSpPr/>
            <p:nvPr/>
          </p:nvSpPr>
          <p:spPr>
            <a:xfrm rot="5400000">
              <a:off x="1059650" y="2958866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964675" y="2180658"/>
              <a:ext cx="14661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 rot="16200000">
              <a:off x="7751631" y="3116822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E969C2F-8822-FC6D-4E1E-8F23FE9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3" y="369033"/>
            <a:ext cx="2277374" cy="5569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821965" y="581275"/>
            <a:ext cx="8322035" cy="6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 dirty="0"/>
              <a:t>DETAILS OF THE TEAM AND PROBLEM STATEMENT</a:t>
            </a:r>
            <a:endParaRPr sz="2400" dirty="0"/>
          </a:p>
        </p:txBody>
      </p:sp>
      <p:sp>
        <p:nvSpPr>
          <p:cNvPr id="264" name="Google Shape;264;p42"/>
          <p:cNvSpPr txBox="1"/>
          <p:nvPr/>
        </p:nvSpPr>
        <p:spPr>
          <a:xfrm>
            <a:off x="555892" y="1190754"/>
            <a:ext cx="8170858" cy="27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7030A0"/>
                </a:solidFill>
              </a:rPr>
              <a:t>PROBLEM STATEMENT – </a:t>
            </a:r>
            <a:r>
              <a:rPr lang="en-IN" sz="1800" dirty="0"/>
              <a:t>Prediction of early onset of chronic kidney disease using ML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7030A0"/>
                </a:solidFill>
              </a:rPr>
              <a:t>INSTITUTE NAME – </a:t>
            </a:r>
            <a:r>
              <a:rPr lang="en-IN" sz="1800" dirty="0"/>
              <a:t>Manav Rachna International Institute of Research and Studies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7030A0"/>
                </a:solidFill>
              </a:rPr>
              <a:t>TEAM MENTOR – </a:t>
            </a:r>
            <a:r>
              <a:rPr lang="en-IN" sz="1800" dirty="0"/>
              <a:t>DR. Vineeta Sharma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7030A0"/>
                </a:solidFill>
              </a:rPr>
              <a:t>TEAM CO MENTOR – </a:t>
            </a:r>
            <a:r>
              <a:rPr lang="en-IN" sz="1800" dirty="0">
                <a:solidFill>
                  <a:schemeClr val="tx1">
                    <a:lumMod val="50000"/>
                  </a:schemeClr>
                </a:solidFill>
              </a:rPr>
              <a:t>DR. Kaushal Shakya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7030A0"/>
                </a:solidFill>
              </a:rPr>
              <a:t>THEME- </a:t>
            </a:r>
            <a:r>
              <a:rPr lang="en-IN" sz="1800" dirty="0"/>
              <a:t>DTI Project in healthcare using ML techniques</a:t>
            </a:r>
            <a:endParaRPr lang="en-IN" sz="1800" b="1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600" dirty="0"/>
              <a:t>         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719988" y="410052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6347534" y="4095935"/>
            <a:ext cx="2504734" cy="10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000" b="1" dirty="0"/>
              <a:t>TEAM MEMBERS-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00" dirty="0"/>
              <a:t>SUMI TIWARI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00" dirty="0"/>
              <a:t>NAZARA PARWEEN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00" dirty="0"/>
              <a:t>RITIKA CHAUDHARY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000" dirty="0"/>
              <a:t>TULIKA SHARMA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6DF5-929B-5AE1-8291-66B82C6C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69" y="202039"/>
            <a:ext cx="1383510" cy="379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357858" y="578629"/>
            <a:ext cx="8322035" cy="6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/>
              <a:t>IDEA/LITERATURE DETAILS</a:t>
            </a:r>
            <a:endParaRPr sz="2400" dirty="0"/>
          </a:p>
        </p:txBody>
      </p:sp>
      <p:sp>
        <p:nvSpPr>
          <p:cNvPr id="264" name="Google Shape;264;p42"/>
          <p:cNvSpPr txBox="1"/>
          <p:nvPr/>
        </p:nvSpPr>
        <p:spPr>
          <a:xfrm>
            <a:off x="379513" y="1238181"/>
            <a:ext cx="3533312" cy="347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r>
              <a:rPr lang="en-IN" sz="1200" b="1" dirty="0"/>
              <a:t>IDEA/SOLUTION</a:t>
            </a:r>
          </a:p>
          <a:p>
            <a:endParaRPr lang="en-IN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Chronic kidney disease is a growing global health concern, often diagnosed at an advanced stage, which limits treatment option.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Our objectives include developing a user-friendly, accurate app, and validating its effectiveness. We hypothesize that our app will empower users to proactively manage their CKD risks, alleviate healthcare system burdens, and enhance patient outcomes.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600" dirty="0"/>
              <a:t>         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719988" y="410052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6DF5-929B-5AE1-8291-66B82C6C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3" y="208612"/>
            <a:ext cx="1445289" cy="3534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E1C052-5A15-AC10-B694-19D6CD81B308}"/>
              </a:ext>
            </a:extLst>
          </p:cNvPr>
          <p:cNvSpPr/>
          <p:nvPr/>
        </p:nvSpPr>
        <p:spPr>
          <a:xfrm>
            <a:off x="392577" y="1172269"/>
            <a:ext cx="3501284" cy="35049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CA03C-FA44-AC34-C0B0-B2D7B1DE9174}"/>
              </a:ext>
            </a:extLst>
          </p:cNvPr>
          <p:cNvSpPr/>
          <p:nvPr/>
        </p:nvSpPr>
        <p:spPr>
          <a:xfrm>
            <a:off x="4221272" y="287867"/>
            <a:ext cx="3754328" cy="4389375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14546-42AB-3D4D-40E7-F640E42BB487}"/>
              </a:ext>
            </a:extLst>
          </p:cNvPr>
          <p:cNvSpPr txBox="1"/>
          <p:nvPr/>
        </p:nvSpPr>
        <p:spPr>
          <a:xfrm>
            <a:off x="4240236" y="319682"/>
            <a:ext cx="37353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LITERATURE SURVEY:</a:t>
            </a:r>
          </a:p>
          <a:p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200" dirty="0"/>
              <a:t>We have studied about the biomarkers which are responsible for the CKD. Here is the list </a:t>
            </a:r>
          </a:p>
          <a:p>
            <a:r>
              <a:rPr lang="en-IN" sz="1200" dirty="0">
                <a:hlinkClick r:id="rId4"/>
              </a:rPr>
              <a:t>https://drive.google.com/file/d/1_95AxQmwtU10uL2K2QpOYTTjyhEXNMgD/view?usp=drive_link</a:t>
            </a:r>
            <a:endParaRPr lang="en-IN" sz="1200" dirty="0"/>
          </a:p>
          <a:p>
            <a:endParaRPr lang="en-IN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To apply machine learning technology, we would require the already existing database of patients all around the globe , for more accuracy.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We will abstract that data and provide it to our machine.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Going through different research papers , trusted sites and hospitals for database of patients.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The database we have </a:t>
            </a:r>
            <a:r>
              <a:rPr lang="en-US" sz="1200" dirty="0">
                <a:hlinkClick r:id="rId5"/>
              </a:rPr>
              <a:t>http://www.cdkd.org/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As per our research there is no such platform available across India which facilitates the user with all the features in one platform.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49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1824802" y="67597"/>
            <a:ext cx="6220495" cy="60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A</a:t>
            </a:r>
            <a:r>
              <a:rPr lang="en-IN" sz="2400" b="1" dirty="0"/>
              <a:t>PPROACH/TECH STACK/FLOWCHART</a:t>
            </a:r>
            <a:endParaRPr sz="2400" dirty="0"/>
          </a:p>
        </p:txBody>
      </p:sp>
      <p:sp>
        <p:nvSpPr>
          <p:cNvPr id="265" name="Google Shape;265;p42"/>
          <p:cNvSpPr txBox="1"/>
          <p:nvPr/>
        </p:nvSpPr>
        <p:spPr>
          <a:xfrm>
            <a:off x="719988" y="4100525"/>
            <a:ext cx="171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4087344" y="3316514"/>
            <a:ext cx="3210100" cy="139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b="1" dirty="0"/>
              <a:t>TECHNICAL STACK:</a:t>
            </a:r>
          </a:p>
          <a:p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b="1" dirty="0"/>
              <a:t>Design: </a:t>
            </a:r>
            <a:r>
              <a:rPr lang="en-IN" sz="1000" dirty="0"/>
              <a:t>React Native</a:t>
            </a: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b="1" dirty="0"/>
              <a:t>Frontend: </a:t>
            </a:r>
            <a:r>
              <a:rPr lang="en-IN" sz="1000" dirty="0"/>
              <a:t>JavaScript, Python , UI libraries</a:t>
            </a: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b="1" dirty="0"/>
              <a:t>Backend: </a:t>
            </a:r>
            <a:r>
              <a:rPr lang="en-IN" sz="1000" dirty="0"/>
              <a:t>Python, JavaScript, Node.js, MySQL</a:t>
            </a: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b="1" dirty="0"/>
              <a:t>Infrastructure:</a:t>
            </a:r>
            <a:r>
              <a:rPr lang="en-IN" sz="1000" dirty="0"/>
              <a:t> Google AI Platform, Microsoft </a:t>
            </a:r>
          </a:p>
          <a:p>
            <a:r>
              <a:rPr lang="en-IN" sz="1000" dirty="0"/>
              <a:t>                                Azure.</a:t>
            </a: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2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b="1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b="1" dirty="0"/>
          </a:p>
          <a:p>
            <a:endParaRPr lang="en-IN"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16DF5-929B-5AE1-8291-66B82C6C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3" y="208612"/>
            <a:ext cx="1445289" cy="35345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692DCE-B87E-DB6F-7044-B2C133967FF5}"/>
              </a:ext>
            </a:extLst>
          </p:cNvPr>
          <p:cNvSpPr/>
          <p:nvPr/>
        </p:nvSpPr>
        <p:spPr>
          <a:xfrm>
            <a:off x="3724953" y="627640"/>
            <a:ext cx="1303243" cy="510465"/>
          </a:xfrm>
          <a:prstGeom prst="roundRect">
            <a:avLst/>
          </a:prstGeom>
          <a:solidFill>
            <a:schemeClr val="accent6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MARKET 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9C9F9C-D21F-E839-F6D5-82890FEEE60D}"/>
              </a:ext>
            </a:extLst>
          </p:cNvPr>
          <p:cNvSpPr/>
          <p:nvPr/>
        </p:nvSpPr>
        <p:spPr>
          <a:xfrm>
            <a:off x="5598873" y="698965"/>
            <a:ext cx="1285615" cy="3712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PROTOTYPE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4342016B-C355-5E4D-475F-E4A0C67B2376}"/>
              </a:ext>
            </a:extLst>
          </p:cNvPr>
          <p:cNvSpPr/>
          <p:nvPr/>
        </p:nvSpPr>
        <p:spPr>
          <a:xfrm>
            <a:off x="6159662" y="2044440"/>
            <a:ext cx="1885635" cy="122398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srgbClr val="002060"/>
              </a:solidFill>
            </a:endParaRPr>
          </a:p>
          <a:p>
            <a:pPr algn="ctr"/>
            <a:r>
              <a:rPr lang="en-IN" sz="1600" dirty="0">
                <a:solidFill>
                  <a:srgbClr val="002060"/>
                </a:solidFill>
              </a:rPr>
              <a:t>FINAL TESTING</a:t>
            </a:r>
          </a:p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E688F-2FC7-7721-5BA5-BC1BD6A33DEF}"/>
              </a:ext>
            </a:extLst>
          </p:cNvPr>
          <p:cNvSpPr/>
          <p:nvPr/>
        </p:nvSpPr>
        <p:spPr>
          <a:xfrm>
            <a:off x="4087343" y="3331090"/>
            <a:ext cx="3210101" cy="164040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B124E-4969-CD33-1BC0-02221EDDE767}"/>
              </a:ext>
            </a:extLst>
          </p:cNvPr>
          <p:cNvSpPr/>
          <p:nvPr/>
        </p:nvSpPr>
        <p:spPr>
          <a:xfrm>
            <a:off x="226546" y="590087"/>
            <a:ext cx="3451382" cy="23317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C8B85-F874-15C4-1663-7AD529780821}"/>
              </a:ext>
            </a:extLst>
          </p:cNvPr>
          <p:cNvSpPr txBox="1"/>
          <p:nvPr/>
        </p:nvSpPr>
        <p:spPr>
          <a:xfrm>
            <a:off x="182429" y="628637"/>
            <a:ext cx="3539616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/>
              <a:t>USE CASES: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50" dirty="0"/>
              <a:t>This platform will provide information about the kidney disease, its causes, symptoms and treatment options to help patients better understand their condition.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50" dirty="0"/>
              <a:t>It will also provide required diet and nutrition, proper medication, fitness and exercise plans for CKD patient.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50" dirty="0"/>
              <a:t>Patient will be able to  schedule appointment with the nephrologists and other healthcare professionals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50" dirty="0"/>
              <a:t>Patient will be scheduling appointment with the laboratories for there 100% surety.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1A651-F70C-7426-8104-8D62CF65C266}"/>
              </a:ext>
            </a:extLst>
          </p:cNvPr>
          <p:cNvSpPr/>
          <p:nvPr/>
        </p:nvSpPr>
        <p:spPr>
          <a:xfrm>
            <a:off x="214797" y="3068715"/>
            <a:ext cx="3510156" cy="164040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ED51F4-3260-A22E-26C1-D51BD99A38B0}"/>
              </a:ext>
            </a:extLst>
          </p:cNvPr>
          <p:cNvSpPr txBox="1"/>
          <p:nvPr/>
        </p:nvSpPr>
        <p:spPr>
          <a:xfrm>
            <a:off x="226546" y="3077905"/>
            <a:ext cx="34396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 SHOW STOPPER: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dirty="0"/>
              <a:t>This will enable users to schedule Appointments with the healthcare professionals, nephrologists and laboratories, availability of 24/7.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dirty="0"/>
              <a:t>Our platform will allow patients to access their Lab test Results and track changes in their kidney function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IN" sz="10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IN" sz="1000" dirty="0"/>
              <a:t>Our platform allows an individual to connect with other people going through similar experience..</a:t>
            </a: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4F5A6A25-BFC6-5F09-9ADF-E3D87057791D}"/>
              </a:ext>
            </a:extLst>
          </p:cNvPr>
          <p:cNvSpPr/>
          <p:nvPr/>
        </p:nvSpPr>
        <p:spPr>
          <a:xfrm>
            <a:off x="7472143" y="250951"/>
            <a:ext cx="1539495" cy="1447667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16668-F58A-4866-FD58-886E0CDEAFDB}"/>
              </a:ext>
            </a:extLst>
          </p:cNvPr>
          <p:cNvSpPr txBox="1"/>
          <p:nvPr/>
        </p:nvSpPr>
        <p:spPr>
          <a:xfrm>
            <a:off x="7471340" y="808637"/>
            <a:ext cx="1595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DEVELOPMENT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541DCD-4065-15EA-5D6A-71176616DB04}"/>
              </a:ext>
            </a:extLst>
          </p:cNvPr>
          <p:cNvCxnSpPr>
            <a:cxnSpLocks/>
          </p:cNvCxnSpPr>
          <p:nvPr/>
        </p:nvCxnSpPr>
        <p:spPr>
          <a:xfrm>
            <a:off x="8567431" y="1532444"/>
            <a:ext cx="8398" cy="1059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A9D3F44-80D1-9D62-7F1F-01F69D62F372}"/>
              </a:ext>
            </a:extLst>
          </p:cNvPr>
          <p:cNvCxnSpPr>
            <a:cxnSpLocks/>
          </p:cNvCxnSpPr>
          <p:nvPr/>
        </p:nvCxnSpPr>
        <p:spPr>
          <a:xfrm flipH="1">
            <a:off x="8107441" y="2588349"/>
            <a:ext cx="459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5C2264-F04B-4219-0452-C74854BCE42C}"/>
              </a:ext>
            </a:extLst>
          </p:cNvPr>
          <p:cNvCxnSpPr>
            <a:cxnSpLocks/>
          </p:cNvCxnSpPr>
          <p:nvPr/>
        </p:nvCxnSpPr>
        <p:spPr>
          <a:xfrm flipH="1">
            <a:off x="5616695" y="2571750"/>
            <a:ext cx="448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05E412-6190-B620-9DC1-53CE3BA0E7E1}"/>
              </a:ext>
            </a:extLst>
          </p:cNvPr>
          <p:cNvCxnSpPr>
            <a:cxnSpLocks/>
          </p:cNvCxnSpPr>
          <p:nvPr/>
        </p:nvCxnSpPr>
        <p:spPr>
          <a:xfrm>
            <a:off x="6996570" y="885585"/>
            <a:ext cx="474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13BF5A-A810-1E34-AF84-208630E250A5}"/>
              </a:ext>
            </a:extLst>
          </p:cNvPr>
          <p:cNvCxnSpPr>
            <a:cxnSpLocks/>
          </p:cNvCxnSpPr>
          <p:nvPr/>
        </p:nvCxnSpPr>
        <p:spPr>
          <a:xfrm>
            <a:off x="5068958" y="884606"/>
            <a:ext cx="43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7868F8DF-DCF6-7DDB-3100-50241411B65C}"/>
              </a:ext>
            </a:extLst>
          </p:cNvPr>
          <p:cNvSpPr/>
          <p:nvPr/>
        </p:nvSpPr>
        <p:spPr>
          <a:xfrm>
            <a:off x="3756254" y="2200980"/>
            <a:ext cx="1860441" cy="606420"/>
          </a:xfrm>
          <a:prstGeom prst="diamond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LAUNCH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 idx="4294967295"/>
          </p:nvPr>
        </p:nvSpPr>
        <p:spPr>
          <a:xfrm>
            <a:off x="2139520" y="484269"/>
            <a:ext cx="5948038" cy="21521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YOU!</a:t>
            </a:r>
            <a:endParaRPr sz="5400" dirty="0"/>
          </a:p>
        </p:txBody>
      </p:sp>
      <p:grpSp>
        <p:nvGrpSpPr>
          <p:cNvPr id="294" name="Google Shape;294;p44"/>
          <p:cNvGrpSpPr/>
          <p:nvPr/>
        </p:nvGrpSpPr>
        <p:grpSpPr>
          <a:xfrm>
            <a:off x="239725" y="639192"/>
            <a:ext cx="8114162" cy="4237130"/>
            <a:chOff x="239725" y="258566"/>
            <a:chExt cx="8596750" cy="4626634"/>
          </a:xfrm>
        </p:grpSpPr>
        <p:sp>
          <p:nvSpPr>
            <p:cNvPr id="295" name="Google Shape;295;p44"/>
            <p:cNvSpPr/>
            <p:nvPr/>
          </p:nvSpPr>
          <p:spPr>
            <a:xfrm rot="-5400000" flipH="1">
              <a:off x="1016725" y="-518434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987375" y="1842725"/>
              <a:ext cx="1972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4"/>
            <p:cNvSpPr/>
            <p:nvPr/>
          </p:nvSpPr>
          <p:spPr>
            <a:xfrm flipH="1">
              <a:off x="239725" y="2808300"/>
              <a:ext cx="1466100" cy="20769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2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4"/>
            <p:cNvSpPr/>
            <p:nvPr/>
          </p:nvSpPr>
          <p:spPr>
            <a:xfrm rot="-5400000">
              <a:off x="92725" y="1842750"/>
              <a:ext cx="841800" cy="5478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4"/>
            <p:cNvSpPr/>
            <p:nvPr/>
          </p:nvSpPr>
          <p:spPr>
            <a:xfrm rot="-5400000" flipH="1">
              <a:off x="6893075" y="2941791"/>
              <a:ext cx="1166400" cy="27204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1B8B029-6630-FF1D-BCED-40186AC7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24" y="130817"/>
            <a:ext cx="1445289" cy="353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onomy Major for College: Financial Management by Slidesgo">
  <a:themeElements>
    <a:clrScheme name="Simple Light">
      <a:dk1>
        <a:srgbClr val="233347"/>
      </a:dk1>
      <a:lt1>
        <a:srgbClr val="92AECE"/>
      </a:lt1>
      <a:dk2>
        <a:srgbClr val="F4F9FF"/>
      </a:dk2>
      <a:lt2>
        <a:srgbClr val="657F9E"/>
      </a:lt2>
      <a:accent1>
        <a:srgbClr val="C38080"/>
      </a:accent1>
      <a:accent2>
        <a:srgbClr val="E7A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458</Words>
  <Application>Microsoft Office PowerPoint</Application>
  <PresentationFormat>On-screen Show (16:9)</PresentationFormat>
  <Paragraphs>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Gothic A1 Medium</vt:lpstr>
      <vt:lpstr>Wingdings</vt:lpstr>
      <vt:lpstr>Gothic A1</vt:lpstr>
      <vt:lpstr>Arial</vt:lpstr>
      <vt:lpstr>Alata</vt:lpstr>
      <vt:lpstr>Economy Major for College: Financial Management by Slidesgo</vt:lpstr>
      <vt:lpstr>DTI-1 PRESENTATION  </vt:lpstr>
      <vt:lpstr>DETAILS OF THE TEAM AND PROBLEM STATEMENT</vt:lpstr>
      <vt:lpstr>IDEA/LITERATURE DETAILS</vt:lpstr>
      <vt:lpstr>APPROACH/TECH STACK/FLOWCHART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DTI-1 PRESENTATION</dc:title>
  <dc:creator>NAZARA PARWEEN</dc:creator>
  <cp:lastModifiedBy>AYAAN KHAN</cp:lastModifiedBy>
  <cp:revision>7</cp:revision>
  <dcterms:modified xsi:type="dcterms:W3CDTF">2023-10-17T14:40:08Z</dcterms:modified>
</cp:coreProperties>
</file>