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7" r:id="rId3"/>
    <p:sldId id="288" r:id="rId4"/>
    <p:sldId id="302" r:id="rId5"/>
    <p:sldId id="347" r:id="rId6"/>
    <p:sldId id="303" r:id="rId7"/>
    <p:sldId id="348" r:id="rId8"/>
    <p:sldId id="304" r:id="rId9"/>
    <p:sldId id="312" r:id="rId10"/>
    <p:sldId id="313" r:id="rId11"/>
    <p:sldId id="339" r:id="rId12"/>
    <p:sldId id="341" r:id="rId13"/>
    <p:sldId id="342" r:id="rId14"/>
    <p:sldId id="343" r:id="rId15"/>
    <p:sldId id="344" r:id="rId16"/>
    <p:sldId id="319" r:id="rId17"/>
    <p:sldId id="320" r:id="rId18"/>
    <p:sldId id="336" r:id="rId19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9900"/>
    <a:srgbClr val="5D008C"/>
    <a:srgbClr val="7700B2"/>
    <a:srgbClr val="D2E0E0"/>
    <a:srgbClr val="33CC33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6667" autoAdjust="0"/>
  </p:normalViewPr>
  <p:slideViewPr>
    <p:cSldViewPr>
      <p:cViewPr varScale="1">
        <p:scale>
          <a:sx n="71" d="100"/>
          <a:sy n="71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6FB01C-D267-4852-A0B6-E322062BF17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A9215A8F-81F0-4287-A58B-94205A26BE4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723900"/>
            <a:ext cx="4827588" cy="3621088"/>
          </a:xfrm>
          <a:ln/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xfrm>
            <a:off x="687388" y="4587875"/>
            <a:ext cx="5502275" cy="4344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FCCA-0B02-497E-BCAB-7655CD77689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8103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87C9-1548-456A-9D62-41153090B90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2500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92D5-E6D2-45A1-86EB-5C2CE7A7E32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447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063B1-1A5D-4D3D-AE75-F1C67D149EB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429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616E-0602-478C-A3A8-085665E8A38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155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CFB8-197E-4A98-880B-7545BDFA773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846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43D55-7539-414D-9F11-CB46529EB80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3399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7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8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9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64714-8CCB-4CFA-93E3-CF2E399DAE7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0014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B1865-89E2-4CD4-9652-32EE18204C3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9238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2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4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AAAE-F0C0-4FDD-801C-554D7642AF0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490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ED2C-DE02-4B76-A049-28E4D213CB7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540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B0FF4-2752-4602-8241-F7A861E64FD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539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CF69649-19EA-4ABB-AC31-D90587E2F4E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TPN°6: El tipo abstracto de datos FILA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grpSp>
        <p:nvGrpSpPr>
          <p:cNvPr id="26627" name="Group 102"/>
          <p:cNvGrpSpPr>
            <a:grpSpLocks/>
          </p:cNvGrpSpPr>
          <p:nvPr/>
        </p:nvGrpSpPr>
        <p:grpSpPr bwMode="auto">
          <a:xfrm>
            <a:off x="612775" y="1557338"/>
            <a:ext cx="7488238" cy="1835150"/>
            <a:chOff x="385" y="2745"/>
            <a:chExt cx="5262" cy="1411"/>
          </a:xfrm>
        </p:grpSpPr>
        <p:grpSp>
          <p:nvGrpSpPr>
            <p:cNvPr id="26630" name="Group 48"/>
            <p:cNvGrpSpPr>
              <a:grpSpLocks/>
            </p:cNvGrpSpPr>
            <p:nvPr/>
          </p:nvGrpSpPr>
          <p:grpSpPr bwMode="auto">
            <a:xfrm>
              <a:off x="748" y="3652"/>
              <a:ext cx="559" cy="497"/>
              <a:chOff x="2314" y="2546"/>
              <a:chExt cx="559" cy="497"/>
            </a:xfrm>
          </p:grpSpPr>
          <p:sp>
            <p:nvSpPr>
              <p:cNvPr id="26681" name="Line 49"/>
              <p:cNvSpPr>
                <a:spLocks noChangeShapeType="1"/>
              </p:cNvSpPr>
              <p:nvPr/>
            </p:nvSpPr>
            <p:spPr bwMode="auto">
              <a:xfrm flipV="1">
                <a:off x="2562" y="254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Oval 50"/>
              <p:cNvSpPr>
                <a:spLocks noChangeArrowheads="1"/>
              </p:cNvSpPr>
              <p:nvPr/>
            </p:nvSpPr>
            <p:spPr bwMode="auto">
              <a:xfrm>
                <a:off x="2314" y="2750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83" name="Text Box 51"/>
              <p:cNvSpPr txBox="1">
                <a:spLocks noChangeArrowheads="1"/>
              </p:cNvSpPr>
              <p:nvPr/>
            </p:nvSpPr>
            <p:spPr bwMode="auto">
              <a:xfrm>
                <a:off x="2332" y="2784"/>
                <a:ext cx="54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600"/>
                  <a:t>Frente</a:t>
                </a:r>
              </a:p>
            </p:txBody>
          </p:sp>
        </p:grpSp>
        <p:grpSp>
          <p:nvGrpSpPr>
            <p:cNvPr id="26631" name="Group 52"/>
            <p:cNvGrpSpPr>
              <a:grpSpLocks/>
            </p:cNvGrpSpPr>
            <p:nvPr/>
          </p:nvGrpSpPr>
          <p:grpSpPr bwMode="auto">
            <a:xfrm>
              <a:off x="4780" y="3653"/>
              <a:ext cx="504" cy="503"/>
              <a:chOff x="4780" y="2614"/>
              <a:chExt cx="504" cy="503"/>
            </a:xfrm>
          </p:grpSpPr>
          <p:sp>
            <p:nvSpPr>
              <p:cNvPr id="26678" name="Line 53"/>
              <p:cNvSpPr>
                <a:spLocks noChangeShapeType="1"/>
              </p:cNvSpPr>
              <p:nvPr/>
            </p:nvSpPr>
            <p:spPr bwMode="auto">
              <a:xfrm flipV="1">
                <a:off x="5033" y="2614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Oval 54"/>
              <p:cNvSpPr>
                <a:spLocks noChangeArrowheads="1"/>
              </p:cNvSpPr>
              <p:nvPr/>
            </p:nvSpPr>
            <p:spPr bwMode="auto">
              <a:xfrm>
                <a:off x="4785" y="2818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80" name="Text Box 55"/>
              <p:cNvSpPr txBox="1">
                <a:spLocks noChangeArrowheads="1"/>
              </p:cNvSpPr>
              <p:nvPr/>
            </p:nvSpPr>
            <p:spPr bwMode="auto">
              <a:xfrm>
                <a:off x="4780" y="2858"/>
                <a:ext cx="437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600"/>
                  <a:t>Final</a:t>
                </a:r>
              </a:p>
            </p:txBody>
          </p:sp>
        </p:grpSp>
        <p:grpSp>
          <p:nvGrpSpPr>
            <p:cNvPr id="26632" name="Group 56"/>
            <p:cNvGrpSpPr>
              <a:grpSpLocks/>
            </p:cNvGrpSpPr>
            <p:nvPr/>
          </p:nvGrpSpPr>
          <p:grpSpPr bwMode="auto">
            <a:xfrm>
              <a:off x="385" y="2745"/>
              <a:ext cx="444" cy="742"/>
              <a:chOff x="385" y="2750"/>
              <a:chExt cx="444" cy="742"/>
            </a:xfrm>
          </p:grpSpPr>
          <p:sp>
            <p:nvSpPr>
              <p:cNvPr id="26675" name="Text Box 57"/>
              <p:cNvSpPr txBox="1">
                <a:spLocks noChangeArrowheads="1"/>
              </p:cNvSpPr>
              <p:nvPr/>
            </p:nvSpPr>
            <p:spPr bwMode="auto">
              <a:xfrm>
                <a:off x="521" y="2750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F</a:t>
                </a:r>
                <a:endParaRPr lang="es-ES" altLang="en-US" sz="1800"/>
              </a:p>
            </p:txBody>
          </p:sp>
          <p:sp>
            <p:nvSpPr>
              <p:cNvPr id="26676" name="Text Box 58"/>
              <p:cNvSpPr txBox="1">
                <a:spLocks noChangeArrowheads="1"/>
              </p:cNvSpPr>
              <p:nvPr/>
            </p:nvSpPr>
            <p:spPr bwMode="auto">
              <a:xfrm>
                <a:off x="385" y="2977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26677" name="AutoShape 59"/>
              <p:cNvCxnSpPr>
                <a:cxnSpLocks noChangeShapeType="1"/>
                <a:stCxn id="26676" idx="2"/>
                <a:endCxn id="26671" idx="1"/>
              </p:cNvCxnSpPr>
              <p:nvPr/>
            </p:nvCxnSpPr>
            <p:spPr bwMode="auto">
              <a:xfrm rot="16200000" flipH="1">
                <a:off x="439" y="3277"/>
                <a:ext cx="297" cy="13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633" name="Group 60"/>
            <p:cNvGrpSpPr>
              <a:grpSpLocks/>
            </p:cNvGrpSpPr>
            <p:nvPr/>
          </p:nvGrpSpPr>
          <p:grpSpPr bwMode="auto">
            <a:xfrm>
              <a:off x="657" y="2973"/>
              <a:ext cx="4301" cy="407"/>
              <a:chOff x="657" y="2977"/>
              <a:chExt cx="4301" cy="407"/>
            </a:xfrm>
          </p:grpSpPr>
          <p:sp>
            <p:nvSpPr>
              <p:cNvPr id="26673" name="Text Box 61"/>
              <p:cNvSpPr txBox="1">
                <a:spLocks noChangeArrowheads="1"/>
              </p:cNvSpPr>
              <p:nvPr/>
            </p:nvSpPr>
            <p:spPr bwMode="auto">
              <a:xfrm>
                <a:off x="657" y="2977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Fi</a:t>
                </a:r>
              </a:p>
            </p:txBody>
          </p:sp>
          <p:cxnSp>
            <p:nvCxnSpPr>
              <p:cNvPr id="26674" name="AutoShape 62"/>
              <p:cNvCxnSpPr>
                <a:cxnSpLocks noChangeShapeType="1"/>
                <a:stCxn id="26673" idx="2"/>
                <a:endCxn id="26654" idx="0"/>
              </p:cNvCxnSpPr>
              <p:nvPr/>
            </p:nvCxnSpPr>
            <p:spPr bwMode="auto">
              <a:xfrm rot="16200000" flipH="1">
                <a:off x="2781" y="1207"/>
                <a:ext cx="189" cy="4165"/>
              </a:xfrm>
              <a:prstGeom prst="bentConnector3">
                <a:avLst>
                  <a:gd name="adj1" fmla="val 4973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634" name="Group 63"/>
            <p:cNvGrpSpPr>
              <a:grpSpLocks/>
            </p:cNvGrpSpPr>
            <p:nvPr/>
          </p:nvGrpSpPr>
          <p:grpSpPr bwMode="auto">
            <a:xfrm>
              <a:off x="654" y="3380"/>
              <a:ext cx="1509" cy="320"/>
              <a:chOff x="654" y="3385"/>
              <a:chExt cx="1509" cy="320"/>
            </a:xfrm>
          </p:grpSpPr>
          <p:grpSp>
            <p:nvGrpSpPr>
              <p:cNvPr id="26664" name="Group 64"/>
              <p:cNvGrpSpPr>
                <a:grpSpLocks/>
              </p:cNvGrpSpPr>
              <p:nvPr/>
            </p:nvGrpSpPr>
            <p:grpSpPr bwMode="auto">
              <a:xfrm>
                <a:off x="654" y="3385"/>
                <a:ext cx="689" cy="214"/>
                <a:chOff x="3141" y="3757"/>
                <a:chExt cx="1195" cy="360"/>
              </a:xfrm>
            </p:grpSpPr>
            <p:sp>
              <p:nvSpPr>
                <p:cNvPr id="26671" name="Rectangle 6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672" name="Rectangle 6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65" name="Line 67"/>
              <p:cNvSpPr>
                <a:spLocks noChangeShapeType="1"/>
              </p:cNvSpPr>
              <p:nvPr/>
            </p:nvSpPr>
            <p:spPr bwMode="auto">
              <a:xfrm>
                <a:off x="1278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Text Box 68"/>
              <p:cNvSpPr txBox="1">
                <a:spLocks noChangeArrowheads="1"/>
              </p:cNvSpPr>
              <p:nvPr/>
            </p:nvSpPr>
            <p:spPr bwMode="auto">
              <a:xfrm>
                <a:off x="795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1°</a:t>
                </a:r>
                <a:endParaRPr lang="es-ES" altLang="en-US" sz="1800"/>
              </a:p>
            </p:txBody>
          </p:sp>
          <p:grpSp>
            <p:nvGrpSpPr>
              <p:cNvPr id="26667" name="Group 69"/>
              <p:cNvGrpSpPr>
                <a:grpSpLocks/>
              </p:cNvGrpSpPr>
              <p:nvPr/>
            </p:nvGrpSpPr>
            <p:grpSpPr bwMode="auto">
              <a:xfrm>
                <a:off x="1474" y="3385"/>
                <a:ext cx="689" cy="214"/>
                <a:chOff x="3141" y="3757"/>
                <a:chExt cx="1195" cy="360"/>
              </a:xfrm>
            </p:grpSpPr>
            <p:sp>
              <p:nvSpPr>
                <p:cNvPr id="26669" name="Rectangle 70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670" name="Rectangle 71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68" name="Text Box 72"/>
              <p:cNvSpPr txBox="1">
                <a:spLocks noChangeArrowheads="1"/>
              </p:cNvSpPr>
              <p:nvPr/>
            </p:nvSpPr>
            <p:spPr bwMode="auto">
              <a:xfrm>
                <a:off x="1615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</p:grpSp>
        <p:grpSp>
          <p:nvGrpSpPr>
            <p:cNvPr id="26635" name="Group 73"/>
            <p:cNvGrpSpPr>
              <a:grpSpLocks/>
            </p:cNvGrpSpPr>
            <p:nvPr/>
          </p:nvGrpSpPr>
          <p:grpSpPr bwMode="auto">
            <a:xfrm>
              <a:off x="2098" y="3379"/>
              <a:ext cx="1054" cy="320"/>
              <a:chOff x="2098" y="3385"/>
              <a:chExt cx="1054" cy="320"/>
            </a:xfrm>
          </p:grpSpPr>
          <p:sp>
            <p:nvSpPr>
              <p:cNvPr id="26658" name="Line 74"/>
              <p:cNvSpPr>
                <a:spLocks noChangeShapeType="1"/>
              </p:cNvSpPr>
              <p:nvPr/>
            </p:nvSpPr>
            <p:spPr bwMode="auto">
              <a:xfrm>
                <a:off x="2098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59" name="Group 75"/>
              <p:cNvGrpSpPr>
                <a:grpSpLocks/>
              </p:cNvGrpSpPr>
              <p:nvPr/>
            </p:nvGrpSpPr>
            <p:grpSpPr bwMode="auto">
              <a:xfrm>
                <a:off x="2321" y="3385"/>
                <a:ext cx="689" cy="214"/>
                <a:chOff x="3141" y="3757"/>
                <a:chExt cx="1195" cy="360"/>
              </a:xfrm>
            </p:grpSpPr>
            <p:sp>
              <p:nvSpPr>
                <p:cNvPr id="26662" name="Rectangle 76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663" name="Rectangle 77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60" name="Line 78"/>
              <p:cNvSpPr>
                <a:spLocks noChangeShapeType="1"/>
              </p:cNvSpPr>
              <p:nvPr/>
            </p:nvSpPr>
            <p:spPr bwMode="auto">
              <a:xfrm>
                <a:off x="2945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Text Box 79"/>
              <p:cNvSpPr txBox="1">
                <a:spLocks noChangeArrowheads="1"/>
              </p:cNvSpPr>
              <p:nvPr/>
            </p:nvSpPr>
            <p:spPr bwMode="auto">
              <a:xfrm>
                <a:off x="2462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3°</a:t>
                </a:r>
                <a:endParaRPr lang="es-ES" altLang="en-US" sz="1800"/>
              </a:p>
            </p:txBody>
          </p:sp>
        </p:grpSp>
        <p:grpSp>
          <p:nvGrpSpPr>
            <p:cNvPr id="26636" name="Group 80"/>
            <p:cNvGrpSpPr>
              <a:grpSpLocks/>
            </p:cNvGrpSpPr>
            <p:nvPr/>
          </p:nvGrpSpPr>
          <p:grpSpPr bwMode="auto">
            <a:xfrm>
              <a:off x="3334" y="3334"/>
              <a:ext cx="2313" cy="426"/>
              <a:chOff x="3334" y="3340"/>
              <a:chExt cx="2313" cy="426"/>
            </a:xfrm>
          </p:grpSpPr>
          <p:sp>
            <p:nvSpPr>
              <p:cNvPr id="26638" name="Line 81"/>
              <p:cNvSpPr>
                <a:spLocks noChangeShapeType="1"/>
              </p:cNvSpPr>
              <p:nvPr/>
            </p:nvSpPr>
            <p:spPr bwMode="auto">
              <a:xfrm>
                <a:off x="3651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39" name="Group 82"/>
              <p:cNvGrpSpPr>
                <a:grpSpLocks/>
              </p:cNvGrpSpPr>
              <p:nvPr/>
            </p:nvGrpSpPr>
            <p:grpSpPr bwMode="auto">
              <a:xfrm>
                <a:off x="3874" y="3385"/>
                <a:ext cx="689" cy="214"/>
                <a:chOff x="3141" y="3757"/>
                <a:chExt cx="1195" cy="360"/>
              </a:xfrm>
            </p:grpSpPr>
            <p:sp>
              <p:nvSpPr>
                <p:cNvPr id="26656" name="Rectangle 8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6657" name="Rectangle 8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40" name="Text Box 85"/>
              <p:cNvSpPr txBox="1">
                <a:spLocks noChangeArrowheads="1"/>
              </p:cNvSpPr>
              <p:nvPr/>
            </p:nvSpPr>
            <p:spPr bwMode="auto">
              <a:xfrm>
                <a:off x="3974" y="3385"/>
                <a:ext cx="44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n-1°</a:t>
                </a:r>
                <a:endParaRPr lang="es-ES" altLang="en-US" sz="1800"/>
              </a:p>
            </p:txBody>
          </p:sp>
          <p:grpSp>
            <p:nvGrpSpPr>
              <p:cNvPr id="26641" name="Group 86"/>
              <p:cNvGrpSpPr>
                <a:grpSpLocks/>
              </p:cNvGrpSpPr>
              <p:nvPr/>
            </p:nvGrpSpPr>
            <p:grpSpPr bwMode="auto">
              <a:xfrm>
                <a:off x="4698" y="3385"/>
                <a:ext cx="949" cy="381"/>
                <a:chOff x="1659" y="3022"/>
                <a:chExt cx="949" cy="381"/>
              </a:xfrm>
            </p:grpSpPr>
            <p:grpSp>
              <p:nvGrpSpPr>
                <p:cNvPr id="26644" name="Group 87"/>
                <p:cNvGrpSpPr>
                  <a:grpSpLocks/>
                </p:cNvGrpSpPr>
                <p:nvPr/>
              </p:nvGrpSpPr>
              <p:grpSpPr bwMode="auto">
                <a:xfrm>
                  <a:off x="1659" y="3022"/>
                  <a:ext cx="949" cy="381"/>
                  <a:chOff x="2781" y="3757"/>
                  <a:chExt cx="1646" cy="642"/>
                </a:xfrm>
              </p:grpSpPr>
              <p:grpSp>
                <p:nvGrpSpPr>
                  <p:cNvPr id="2664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781" y="3757"/>
                    <a:ext cx="1195" cy="360"/>
                    <a:chOff x="3141" y="3757"/>
                    <a:chExt cx="1195" cy="360"/>
                  </a:xfrm>
                </p:grpSpPr>
                <p:sp>
                  <p:nvSpPr>
                    <p:cNvPr id="26654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3757"/>
                      <a:ext cx="9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6655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6" y="3757"/>
                      <a:ext cx="3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2664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863" y="3937"/>
                    <a:ext cx="564" cy="462"/>
                    <a:chOff x="4041" y="3835"/>
                    <a:chExt cx="564" cy="462"/>
                  </a:xfrm>
                </p:grpSpPr>
                <p:sp>
                  <p:nvSpPr>
                    <p:cNvPr id="26648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2" y="4208"/>
                      <a:ext cx="42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6649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41" y="3835"/>
                      <a:ext cx="495" cy="462"/>
                      <a:chOff x="4041" y="3835"/>
                      <a:chExt cx="495" cy="462"/>
                    </a:xfrm>
                  </p:grpSpPr>
                  <p:sp>
                    <p:nvSpPr>
                      <p:cNvPr id="2665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7" y="4297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5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4" y="4252"/>
                        <a:ext cx="2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5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835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5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01" y="3835"/>
                        <a:ext cx="0" cy="36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6645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800" y="3022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n°</a:t>
                  </a:r>
                  <a:endParaRPr lang="es-ES" altLang="en-US" sz="1800"/>
                </a:p>
              </p:txBody>
            </p:sp>
          </p:grpSp>
          <p:sp>
            <p:nvSpPr>
              <p:cNvPr id="26642" name="Line 99"/>
              <p:cNvSpPr>
                <a:spLocks noChangeShapeType="1"/>
              </p:cNvSpPr>
              <p:nvPr/>
            </p:nvSpPr>
            <p:spPr bwMode="auto">
              <a:xfrm>
                <a:off x="4487" y="3485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Text Box 100"/>
              <p:cNvSpPr txBox="1">
                <a:spLocks noChangeArrowheads="1"/>
              </p:cNvSpPr>
              <p:nvPr/>
            </p:nvSpPr>
            <p:spPr bwMode="auto">
              <a:xfrm>
                <a:off x="3334" y="3340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 b="1">
                    <a:latin typeface="Times New Roman" panose="02020603050405020304" pitchFamily="18" charset="0"/>
                  </a:rPr>
                  <a:t>…</a:t>
                </a:r>
                <a:endParaRPr lang="es-ES" altLang="en-US" sz="1800" b="1"/>
              </a:p>
            </p:txBody>
          </p:sp>
        </p:grpSp>
        <p:sp>
          <p:nvSpPr>
            <p:cNvPr id="26637" name="Text Box 101"/>
            <p:cNvSpPr txBox="1">
              <a:spLocks noChangeArrowheads="1"/>
            </p:cNvSpPr>
            <p:nvPr/>
          </p:nvSpPr>
          <p:spPr bwMode="auto">
            <a:xfrm>
              <a:off x="385" y="2971"/>
              <a:ext cx="27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AR" altLang="en-US" sz="1600"/>
                <a:t>Fr</a:t>
              </a:r>
            </a:p>
          </p:txBody>
        </p:sp>
      </p:grpSp>
      <p:sp>
        <p:nvSpPr>
          <p:cNvPr id="250983" name="Text Box 103"/>
          <p:cNvSpPr txBox="1">
            <a:spLocks noChangeArrowheads="1"/>
          </p:cNvSpPr>
          <p:nvPr/>
        </p:nvSpPr>
        <p:spPr bwMode="auto">
          <a:xfrm>
            <a:off x="534988" y="3500438"/>
            <a:ext cx="1704975" cy="376237"/>
          </a:xfrm>
          <a:prstGeom prst="rect">
            <a:avLst/>
          </a:prstGeom>
          <a:solidFill>
            <a:srgbClr val="0099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TIPIFICACIÓN</a:t>
            </a:r>
          </a:p>
        </p:txBody>
      </p:sp>
      <p:sp>
        <p:nvSpPr>
          <p:cNvPr id="250984" name="Rectangle 104"/>
          <p:cNvSpPr>
            <a:spLocks noChangeArrowheads="1"/>
          </p:cNvSpPr>
          <p:nvPr/>
        </p:nvSpPr>
        <p:spPr bwMode="auto">
          <a:xfrm>
            <a:off x="539750" y="3860800"/>
            <a:ext cx="7704138" cy="2573338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int item; </a:t>
            </a:r>
            <a:r>
              <a:rPr lang="es-ES" altLang="en-US" sz="1800">
                <a:solidFill>
                  <a:schemeClr val="bg2"/>
                </a:solidFill>
                <a:latin typeface="Consolas" panose="020B0609020204030204" pitchFamily="49" charset="0"/>
              </a:rPr>
              <a:t>//tipo de datos que contiene la Fila</a:t>
            </a:r>
            <a:r>
              <a:rPr lang="es-ES" altLang="en-US" sz="1800"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	struct 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Fila{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          struct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       struct 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4716463" y="1773238"/>
            <a:ext cx="4032250" cy="18034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struct 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struct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struct 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 </a:t>
            </a:r>
          </a:p>
        </p:txBody>
      </p:sp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971550" y="4797425"/>
            <a:ext cx="1352550" cy="1457325"/>
            <a:chOff x="295" y="1163"/>
            <a:chExt cx="852" cy="918"/>
          </a:xfrm>
        </p:grpSpPr>
        <p:sp>
          <p:nvSpPr>
            <p:cNvPr id="27660" name="Text Box 5"/>
            <p:cNvSpPr txBox="1">
              <a:spLocks noChangeArrowheads="1"/>
            </p:cNvSpPr>
            <p:nvPr/>
          </p:nvSpPr>
          <p:spPr bwMode="auto">
            <a:xfrm>
              <a:off x="295" y="1163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FILAVACÍA</a:t>
              </a:r>
            </a:p>
          </p:txBody>
        </p:sp>
        <p:grpSp>
          <p:nvGrpSpPr>
            <p:cNvPr id="27661" name="Group 6"/>
            <p:cNvGrpSpPr>
              <a:grpSpLocks/>
            </p:cNvGrpSpPr>
            <p:nvPr/>
          </p:nvGrpSpPr>
          <p:grpSpPr bwMode="auto">
            <a:xfrm>
              <a:off x="295" y="1389"/>
              <a:ext cx="552" cy="692"/>
              <a:chOff x="277" y="1389"/>
              <a:chExt cx="552" cy="692"/>
            </a:xfrm>
          </p:grpSpPr>
          <p:sp>
            <p:nvSpPr>
              <p:cNvPr id="27671" name="Text Box 7"/>
              <p:cNvSpPr txBox="1">
                <a:spLocks noChangeArrowheads="1"/>
              </p:cNvSpPr>
              <p:nvPr/>
            </p:nvSpPr>
            <p:spPr bwMode="auto">
              <a:xfrm>
                <a:off x="521" y="1389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>
                    <a:latin typeface="Times New Roman" panose="02020603050405020304" pitchFamily="18" charset="0"/>
                  </a:rPr>
                  <a:t>F</a:t>
                </a:r>
                <a:endParaRPr lang="es-ES" altLang="en-US" sz="2000"/>
              </a:p>
            </p:txBody>
          </p:sp>
          <p:sp>
            <p:nvSpPr>
              <p:cNvPr id="27672" name="Text Box 8"/>
              <p:cNvSpPr txBox="1">
                <a:spLocks noChangeArrowheads="1"/>
              </p:cNvSpPr>
              <p:nvPr/>
            </p:nvSpPr>
            <p:spPr bwMode="auto">
              <a:xfrm>
                <a:off x="413" y="1619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7673" name="Group 9"/>
              <p:cNvGrpSpPr>
                <a:grpSpLocks/>
              </p:cNvGrpSpPr>
              <p:nvPr/>
            </p:nvGrpSpPr>
            <p:grpSpPr bwMode="auto">
              <a:xfrm flipH="1">
                <a:off x="277" y="1801"/>
                <a:ext cx="185" cy="280"/>
                <a:chOff x="938" y="3150"/>
                <a:chExt cx="322" cy="280"/>
              </a:xfrm>
            </p:grpSpPr>
            <p:sp>
              <p:nvSpPr>
                <p:cNvPr id="2767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938" y="3150"/>
                  <a:ext cx="2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44" y="3150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019" y="3376"/>
                  <a:ext cx="2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090" y="3430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60" y="3403"/>
                  <a:ext cx="16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62" name="Group 15"/>
            <p:cNvGrpSpPr>
              <a:grpSpLocks/>
            </p:cNvGrpSpPr>
            <p:nvPr/>
          </p:nvGrpSpPr>
          <p:grpSpPr bwMode="auto">
            <a:xfrm>
              <a:off x="703" y="1616"/>
              <a:ext cx="408" cy="462"/>
              <a:chOff x="703" y="1619"/>
              <a:chExt cx="408" cy="462"/>
            </a:xfrm>
          </p:grpSpPr>
          <p:grpSp>
            <p:nvGrpSpPr>
              <p:cNvPr id="27664" name="Group 16"/>
              <p:cNvGrpSpPr>
                <a:grpSpLocks/>
              </p:cNvGrpSpPr>
              <p:nvPr/>
            </p:nvGrpSpPr>
            <p:grpSpPr bwMode="auto">
              <a:xfrm>
                <a:off x="930" y="1801"/>
                <a:ext cx="181" cy="280"/>
                <a:chOff x="802" y="2066"/>
                <a:chExt cx="322" cy="280"/>
              </a:xfrm>
            </p:grpSpPr>
            <p:sp>
              <p:nvSpPr>
                <p:cNvPr id="27666" name="Line 17"/>
                <p:cNvSpPr>
                  <a:spLocks noChangeShapeType="1"/>
                </p:cNvSpPr>
                <p:nvPr/>
              </p:nvSpPr>
              <p:spPr bwMode="auto">
                <a:xfrm>
                  <a:off x="802" y="2066"/>
                  <a:ext cx="2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7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2066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8" name="Line 19"/>
                <p:cNvSpPr>
                  <a:spLocks noChangeShapeType="1"/>
                </p:cNvSpPr>
                <p:nvPr/>
              </p:nvSpPr>
              <p:spPr bwMode="auto">
                <a:xfrm>
                  <a:off x="883" y="2292"/>
                  <a:ext cx="2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Line 20"/>
                <p:cNvSpPr>
                  <a:spLocks noChangeShapeType="1"/>
                </p:cNvSpPr>
                <p:nvPr/>
              </p:nvSpPr>
              <p:spPr bwMode="auto">
                <a:xfrm>
                  <a:off x="954" y="2346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Line 21"/>
                <p:cNvSpPr>
                  <a:spLocks noChangeShapeType="1"/>
                </p:cNvSpPr>
                <p:nvPr/>
              </p:nvSpPr>
              <p:spPr bwMode="auto">
                <a:xfrm>
                  <a:off x="924" y="2319"/>
                  <a:ext cx="16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5" name="Text Box 22"/>
              <p:cNvSpPr txBox="1">
                <a:spLocks noChangeArrowheads="1"/>
              </p:cNvSpPr>
              <p:nvPr/>
            </p:nvSpPr>
            <p:spPr bwMode="auto">
              <a:xfrm>
                <a:off x="703" y="1619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</p:grpSp>
        <p:sp>
          <p:nvSpPr>
            <p:cNvPr id="27663" name="Text Box 23"/>
            <p:cNvSpPr txBox="1">
              <a:spLocks noChangeArrowheads="1"/>
            </p:cNvSpPr>
            <p:nvPr/>
          </p:nvSpPr>
          <p:spPr bwMode="auto">
            <a:xfrm>
              <a:off x="449" y="1618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sp>
        <p:nvSpPr>
          <p:cNvPr id="289816" name="Rectangle 24"/>
          <p:cNvSpPr>
            <a:spLocks noChangeArrowheads="1"/>
          </p:cNvSpPr>
          <p:nvPr/>
        </p:nvSpPr>
        <p:spPr bwMode="auto">
          <a:xfrm>
            <a:off x="468313" y="2708275"/>
            <a:ext cx="3024187" cy="174942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Fila FilaVacia(){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Fila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F.frente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F.final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return F;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539750" y="2133600"/>
            <a:ext cx="2249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FILAVACIA: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89820" name="Rectangle 28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89821" name="Rectangle 29"/>
          <p:cNvSpPr>
            <a:spLocks noChangeArrowheads="1"/>
          </p:cNvSpPr>
          <p:nvPr/>
        </p:nvSpPr>
        <p:spPr bwMode="auto">
          <a:xfrm>
            <a:off x="4859338" y="5357813"/>
            <a:ext cx="3529012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bool EsFilaVacia(Fila F);</a:t>
            </a:r>
          </a:p>
        </p:txBody>
      </p:sp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5003800" y="4781550"/>
            <a:ext cx="325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ESFILAVACIA: FILA </a:t>
            </a:r>
            <a:r>
              <a:rPr lang="es-ES" altLang="en-US" sz="1800">
                <a:sym typeface="Wingdings" panose="05000000000000000000" pitchFamily="2" charset="2"/>
              </a:rPr>
              <a:t> BOOL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89823" name="Rectangle 31"/>
          <p:cNvSpPr>
            <a:spLocks noChangeArrowheads="1"/>
          </p:cNvSpPr>
          <p:nvPr/>
        </p:nvSpPr>
        <p:spPr bwMode="auto">
          <a:xfrm>
            <a:off x="5003800" y="449262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pic>
        <p:nvPicPr>
          <p:cNvPr id="289824" name="Picture 32" descr="pregunta"/>
          <p:cNvPicPr>
            <a:picLocks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6913" y="4437063"/>
            <a:ext cx="576262" cy="5762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  <p:bldP spid="289819" grpId="0"/>
      <p:bldP spid="289820" grpId="0"/>
      <p:bldP spid="289821" grpId="0" build="allAtOnce" animBg="1"/>
      <p:bldP spid="289822" grpId="0"/>
      <p:bldP spid="2898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968" name="Group 128"/>
          <p:cNvGrpSpPr>
            <a:grpSpLocks/>
          </p:cNvGrpSpPr>
          <p:nvPr/>
        </p:nvGrpSpPr>
        <p:grpSpPr bwMode="auto">
          <a:xfrm>
            <a:off x="8459788" y="3573463"/>
            <a:ext cx="271462" cy="434975"/>
            <a:chOff x="4041" y="3835"/>
            <a:chExt cx="564" cy="462"/>
          </a:xfrm>
        </p:grpSpPr>
        <p:sp>
          <p:nvSpPr>
            <p:cNvPr id="28761" name="Line 129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62" name="Group 130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8763" name="Line 131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Line 132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Line 133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Line 134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356100" y="1700213"/>
            <a:ext cx="4392613" cy="1165225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struct nodo* sig;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struct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struct nodo* final;  }; </a:t>
            </a: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39750" y="21336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ENFILA: FILA X item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250825" y="4221163"/>
            <a:ext cx="8531225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n-US" sz="1600"/>
              <a:t>PASOS: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Crear dinámicamente un nuevo nodo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Agregar el dato X al nodo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Apuntar a NULL el puntero siguiente del nuevo nodo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Enlazar el nuevo nodo a la Fila</a:t>
            </a:r>
          </a:p>
          <a:p>
            <a:pPr eaLnBrk="1" hangingPunct="1"/>
            <a:r>
              <a:rPr lang="es-AR" altLang="en-US" sz="1600"/>
              <a:t>	  </a:t>
            </a:r>
            <a:r>
              <a:rPr lang="es-AR" altLang="en-US" sz="1600" b="1"/>
              <a:t>CASO A:</a:t>
            </a:r>
            <a:r>
              <a:rPr lang="es-AR" altLang="en-US" sz="1600"/>
              <a:t> Fila vacía</a:t>
            </a:r>
          </a:p>
          <a:p>
            <a:pPr lvl="1" eaLnBrk="1" hangingPunct="1">
              <a:buFontTx/>
              <a:buAutoNum type="alphaLcPeriod"/>
            </a:pPr>
            <a:r>
              <a:rPr lang="es-AR" altLang="en-US" sz="1600"/>
              <a:t>Apuntar Fr al nuevo nodo</a:t>
            </a:r>
          </a:p>
          <a:p>
            <a:pPr lvl="1" eaLnBrk="1" hangingPunct="1">
              <a:buFontTx/>
              <a:buAutoNum type="alphaLcPeriod"/>
            </a:pPr>
            <a:r>
              <a:rPr lang="es-AR" altLang="en-US" sz="1600"/>
              <a:t>Apuntar Fi al nuevo nodo</a:t>
            </a:r>
          </a:p>
          <a:p>
            <a:pPr lvl="1" eaLnBrk="1" hangingPunct="1"/>
            <a:endParaRPr lang="es-AR" altLang="en-US" sz="1600"/>
          </a:p>
          <a:p>
            <a:pPr eaLnBrk="1" hangingPunct="1">
              <a:buFontTx/>
              <a:buAutoNum type="arabicPeriod" startAt="5"/>
            </a:pPr>
            <a:r>
              <a:rPr lang="es-AR" altLang="en-US" sz="1600"/>
              <a:t>Retornar la cabecera de la Fila</a:t>
            </a:r>
          </a:p>
        </p:txBody>
      </p:sp>
      <p:grpSp>
        <p:nvGrpSpPr>
          <p:cNvPr id="292000" name="Group 160"/>
          <p:cNvGrpSpPr>
            <a:grpSpLocks/>
          </p:cNvGrpSpPr>
          <p:nvPr/>
        </p:nvGrpSpPr>
        <p:grpSpPr bwMode="auto">
          <a:xfrm>
            <a:off x="3419475" y="2997200"/>
            <a:ext cx="1512888" cy="601663"/>
            <a:chOff x="2154" y="1888"/>
            <a:chExt cx="953" cy="379"/>
          </a:xfrm>
        </p:grpSpPr>
        <p:sp>
          <p:nvSpPr>
            <p:cNvPr id="28756" name="Text Box 49"/>
            <p:cNvSpPr txBox="1">
              <a:spLocks noChangeArrowheads="1"/>
            </p:cNvSpPr>
            <p:nvPr/>
          </p:nvSpPr>
          <p:spPr bwMode="auto">
            <a:xfrm>
              <a:off x="2154" y="1888"/>
              <a:ext cx="31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grpSp>
          <p:nvGrpSpPr>
            <p:cNvPr id="28757" name="Group 159"/>
            <p:cNvGrpSpPr>
              <a:grpSpLocks/>
            </p:cNvGrpSpPr>
            <p:nvPr/>
          </p:nvGrpSpPr>
          <p:grpSpPr bwMode="auto">
            <a:xfrm>
              <a:off x="2427" y="1933"/>
              <a:ext cx="680" cy="334"/>
              <a:chOff x="2427" y="1933"/>
              <a:chExt cx="680" cy="334"/>
            </a:xfrm>
          </p:grpSpPr>
          <p:sp>
            <p:nvSpPr>
              <p:cNvPr id="28758" name="Text Box 50"/>
              <p:cNvSpPr txBox="1">
                <a:spLocks noChangeArrowheads="1"/>
              </p:cNvSpPr>
              <p:nvPr/>
            </p:nvSpPr>
            <p:spPr bwMode="auto">
              <a:xfrm>
                <a:off x="2427" y="1934"/>
                <a:ext cx="278" cy="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  <p:cxnSp>
            <p:nvCxnSpPr>
              <p:cNvPr id="28759" name="AutoShape 51"/>
              <p:cNvCxnSpPr>
                <a:cxnSpLocks noChangeShapeType="1"/>
                <a:stCxn id="28758" idx="2"/>
                <a:endCxn id="28748" idx="1"/>
              </p:cNvCxnSpPr>
              <p:nvPr/>
            </p:nvCxnSpPr>
            <p:spPr bwMode="auto">
              <a:xfrm rot="16200000" flipH="1">
                <a:off x="2784" y="1943"/>
                <a:ext cx="106" cy="54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60" name="Text Box 52"/>
              <p:cNvSpPr txBox="1">
                <a:spLocks noChangeArrowheads="1"/>
              </p:cNvSpPr>
              <p:nvPr/>
            </p:nvSpPr>
            <p:spPr bwMode="auto">
              <a:xfrm>
                <a:off x="2699" y="1933"/>
                <a:ext cx="272" cy="2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</p:grpSp>
      </p:grpSp>
      <p:cxnSp>
        <p:nvCxnSpPr>
          <p:cNvPr id="291893" name="AutoShape 53"/>
          <p:cNvCxnSpPr>
            <a:cxnSpLocks noChangeShapeType="1"/>
            <a:stCxn id="28760" idx="3"/>
            <a:endCxn id="28736" idx="0"/>
          </p:cNvCxnSpPr>
          <p:nvPr/>
        </p:nvCxnSpPr>
        <p:spPr bwMode="auto">
          <a:xfrm>
            <a:off x="4716463" y="3252788"/>
            <a:ext cx="2633662" cy="1825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1906" name="Group 66"/>
          <p:cNvGrpSpPr>
            <a:grpSpLocks/>
          </p:cNvGrpSpPr>
          <p:nvPr/>
        </p:nvGrpSpPr>
        <p:grpSpPr bwMode="auto">
          <a:xfrm>
            <a:off x="7596188" y="3573463"/>
            <a:ext cx="271462" cy="434975"/>
            <a:chOff x="4041" y="3835"/>
            <a:chExt cx="564" cy="462"/>
          </a:xfrm>
        </p:grpSpPr>
        <p:sp>
          <p:nvSpPr>
            <p:cNvPr id="28750" name="Line 67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1" name="Group 68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8752" name="Line 69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Line 70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Line 71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Line 72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2004" name="Group 164"/>
          <p:cNvGrpSpPr>
            <a:grpSpLocks/>
          </p:cNvGrpSpPr>
          <p:nvPr/>
        </p:nvGrpSpPr>
        <p:grpSpPr bwMode="auto">
          <a:xfrm>
            <a:off x="4932363" y="3429000"/>
            <a:ext cx="2735262" cy="514350"/>
            <a:chOff x="3107" y="2160"/>
            <a:chExt cx="1723" cy="324"/>
          </a:xfrm>
        </p:grpSpPr>
        <p:grpSp>
          <p:nvGrpSpPr>
            <p:cNvPr id="28731" name="Group 54"/>
            <p:cNvGrpSpPr>
              <a:grpSpLocks/>
            </p:cNvGrpSpPr>
            <p:nvPr/>
          </p:nvGrpSpPr>
          <p:grpSpPr bwMode="auto">
            <a:xfrm>
              <a:off x="3107" y="2160"/>
              <a:ext cx="362" cy="214"/>
              <a:chOff x="3141" y="3757"/>
              <a:chExt cx="1195" cy="360"/>
            </a:xfrm>
          </p:grpSpPr>
          <p:sp>
            <p:nvSpPr>
              <p:cNvPr id="28748" name="Rectangle 5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49" name="Rectangle 5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32" name="Text Box 57"/>
            <p:cNvSpPr txBox="1">
              <a:spLocks noChangeArrowheads="1"/>
            </p:cNvSpPr>
            <p:nvPr/>
          </p:nvSpPr>
          <p:spPr bwMode="auto">
            <a:xfrm>
              <a:off x="3114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8733" name="Group 58"/>
            <p:cNvGrpSpPr>
              <a:grpSpLocks/>
            </p:cNvGrpSpPr>
            <p:nvPr/>
          </p:nvGrpSpPr>
          <p:grpSpPr bwMode="auto">
            <a:xfrm>
              <a:off x="3560" y="2160"/>
              <a:ext cx="362" cy="214"/>
              <a:chOff x="3141" y="3757"/>
              <a:chExt cx="1195" cy="360"/>
            </a:xfrm>
          </p:grpSpPr>
          <p:sp>
            <p:nvSpPr>
              <p:cNvPr id="28746" name="Rectangle 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47" name="Rectangle 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34" name="Text Box 61"/>
            <p:cNvSpPr txBox="1">
              <a:spLocks noChangeArrowheads="1"/>
            </p:cNvSpPr>
            <p:nvPr/>
          </p:nvSpPr>
          <p:spPr bwMode="auto">
            <a:xfrm>
              <a:off x="3567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2°</a:t>
              </a:r>
              <a:endParaRPr lang="es-ES" altLang="en-US" sz="1800"/>
            </a:p>
          </p:txBody>
        </p:sp>
        <p:grpSp>
          <p:nvGrpSpPr>
            <p:cNvPr id="28735" name="Group 63"/>
            <p:cNvGrpSpPr>
              <a:grpSpLocks/>
            </p:cNvGrpSpPr>
            <p:nvPr/>
          </p:nvGrpSpPr>
          <p:grpSpPr bwMode="auto">
            <a:xfrm>
              <a:off x="4468" y="2160"/>
              <a:ext cx="362" cy="214"/>
              <a:chOff x="3141" y="3757"/>
              <a:chExt cx="1195" cy="360"/>
            </a:xfrm>
          </p:grpSpPr>
          <p:sp>
            <p:nvSpPr>
              <p:cNvPr id="28744" name="Rectangle 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45" name="Rectangle 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36" name="Text Box 73"/>
            <p:cNvSpPr txBox="1">
              <a:spLocks noChangeArrowheads="1"/>
            </p:cNvSpPr>
            <p:nvPr/>
          </p:nvSpPr>
          <p:spPr bwMode="auto">
            <a:xfrm>
              <a:off x="4474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4°</a:t>
              </a:r>
              <a:endParaRPr lang="es-ES" altLang="en-US" sz="1800"/>
            </a:p>
          </p:txBody>
        </p:sp>
        <p:sp>
          <p:nvSpPr>
            <p:cNvPr id="28737" name="Line 74"/>
            <p:cNvSpPr>
              <a:spLocks noChangeShapeType="1"/>
            </p:cNvSpPr>
            <p:nvPr/>
          </p:nvSpPr>
          <p:spPr bwMode="auto">
            <a:xfrm>
              <a:off x="3424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75"/>
            <p:cNvSpPr>
              <a:spLocks noChangeShapeType="1"/>
            </p:cNvSpPr>
            <p:nvPr/>
          </p:nvSpPr>
          <p:spPr bwMode="auto">
            <a:xfrm>
              <a:off x="3878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39" name="Group 76"/>
            <p:cNvGrpSpPr>
              <a:grpSpLocks/>
            </p:cNvGrpSpPr>
            <p:nvPr/>
          </p:nvGrpSpPr>
          <p:grpSpPr bwMode="auto">
            <a:xfrm>
              <a:off x="4013" y="2160"/>
              <a:ext cx="362" cy="214"/>
              <a:chOff x="3141" y="3757"/>
              <a:chExt cx="1195" cy="360"/>
            </a:xfrm>
          </p:grpSpPr>
          <p:sp>
            <p:nvSpPr>
              <p:cNvPr id="28742" name="Rectangle 7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43" name="Rectangle 7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40" name="Text Box 79"/>
            <p:cNvSpPr txBox="1">
              <a:spLocks noChangeArrowheads="1"/>
            </p:cNvSpPr>
            <p:nvPr/>
          </p:nvSpPr>
          <p:spPr bwMode="auto">
            <a:xfrm>
              <a:off x="4020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3°</a:t>
              </a:r>
              <a:endParaRPr lang="es-ES" altLang="en-US" sz="1800"/>
            </a:p>
          </p:txBody>
        </p:sp>
        <p:sp>
          <p:nvSpPr>
            <p:cNvPr id="28741" name="Line 80"/>
            <p:cNvSpPr>
              <a:spLocks noChangeShapeType="1"/>
            </p:cNvSpPr>
            <p:nvPr/>
          </p:nvSpPr>
          <p:spPr bwMode="auto">
            <a:xfrm>
              <a:off x="4331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37" name="Group 97"/>
          <p:cNvGrpSpPr>
            <a:grpSpLocks/>
          </p:cNvGrpSpPr>
          <p:nvPr/>
        </p:nvGrpSpPr>
        <p:grpSpPr bwMode="auto">
          <a:xfrm>
            <a:off x="7883525" y="3429000"/>
            <a:ext cx="792163" cy="792163"/>
            <a:chOff x="3016" y="2297"/>
            <a:chExt cx="499" cy="499"/>
          </a:xfrm>
        </p:grpSpPr>
        <p:grpSp>
          <p:nvGrpSpPr>
            <p:cNvPr id="28727" name="Group 82"/>
            <p:cNvGrpSpPr>
              <a:grpSpLocks/>
            </p:cNvGrpSpPr>
            <p:nvPr/>
          </p:nvGrpSpPr>
          <p:grpSpPr bwMode="auto">
            <a:xfrm>
              <a:off x="3061" y="2297"/>
              <a:ext cx="362" cy="214"/>
              <a:chOff x="3141" y="3757"/>
              <a:chExt cx="1195" cy="360"/>
            </a:xfrm>
          </p:grpSpPr>
          <p:sp>
            <p:nvSpPr>
              <p:cNvPr id="28729" name="Rectangle 83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30" name="Rectangle 84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28" name="Text Box 95"/>
            <p:cNvSpPr txBox="1">
              <a:spLocks noChangeArrowheads="1"/>
            </p:cNvSpPr>
            <p:nvPr/>
          </p:nvSpPr>
          <p:spPr bwMode="auto">
            <a:xfrm>
              <a:off x="3016" y="2569"/>
              <a:ext cx="4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nuevo</a:t>
              </a:r>
            </a:p>
          </p:txBody>
        </p:sp>
      </p:grpSp>
      <p:grpSp>
        <p:nvGrpSpPr>
          <p:cNvPr id="291940" name="Group 100"/>
          <p:cNvGrpSpPr>
            <a:grpSpLocks/>
          </p:cNvGrpSpPr>
          <p:nvPr/>
        </p:nvGrpSpPr>
        <p:grpSpPr bwMode="auto">
          <a:xfrm flipH="1">
            <a:off x="755650" y="3357563"/>
            <a:ext cx="293688" cy="436562"/>
            <a:chOff x="938" y="3150"/>
            <a:chExt cx="322" cy="280"/>
          </a:xfrm>
        </p:grpSpPr>
        <p:sp>
          <p:nvSpPr>
            <p:cNvPr id="28722" name="Line 101"/>
            <p:cNvSpPr>
              <a:spLocks noChangeShapeType="1"/>
            </p:cNvSpPr>
            <p:nvPr/>
          </p:nvSpPr>
          <p:spPr bwMode="auto">
            <a:xfrm flipH="1">
              <a:off x="938" y="3150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Line 102"/>
            <p:cNvSpPr>
              <a:spLocks noChangeShapeType="1"/>
            </p:cNvSpPr>
            <p:nvPr/>
          </p:nvSpPr>
          <p:spPr bwMode="auto">
            <a:xfrm flipH="1">
              <a:off x="1144" y="315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Line 103"/>
            <p:cNvSpPr>
              <a:spLocks noChangeShapeType="1"/>
            </p:cNvSpPr>
            <p:nvPr/>
          </p:nvSpPr>
          <p:spPr bwMode="auto">
            <a:xfrm flipH="1">
              <a:off x="1019" y="3376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104"/>
            <p:cNvSpPr>
              <a:spLocks noChangeShapeType="1"/>
            </p:cNvSpPr>
            <p:nvPr/>
          </p:nvSpPr>
          <p:spPr bwMode="auto">
            <a:xfrm flipH="1">
              <a:off x="1090" y="3430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105"/>
            <p:cNvSpPr>
              <a:spLocks noChangeShapeType="1"/>
            </p:cNvSpPr>
            <p:nvPr/>
          </p:nvSpPr>
          <p:spPr bwMode="auto">
            <a:xfrm flipH="1">
              <a:off x="1060" y="3403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46" name="Group 106"/>
          <p:cNvGrpSpPr>
            <a:grpSpLocks/>
          </p:cNvGrpSpPr>
          <p:nvPr/>
        </p:nvGrpSpPr>
        <p:grpSpPr bwMode="auto">
          <a:xfrm>
            <a:off x="1187450" y="3357563"/>
            <a:ext cx="287338" cy="436562"/>
            <a:chOff x="802" y="2066"/>
            <a:chExt cx="322" cy="280"/>
          </a:xfrm>
        </p:grpSpPr>
        <p:sp>
          <p:nvSpPr>
            <p:cNvPr id="28717" name="Line 107"/>
            <p:cNvSpPr>
              <a:spLocks noChangeShapeType="1"/>
            </p:cNvSpPr>
            <p:nvPr/>
          </p:nvSpPr>
          <p:spPr bwMode="auto">
            <a:xfrm>
              <a:off x="802" y="2066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108"/>
            <p:cNvSpPr>
              <a:spLocks noChangeShapeType="1"/>
            </p:cNvSpPr>
            <p:nvPr/>
          </p:nvSpPr>
          <p:spPr bwMode="auto">
            <a:xfrm>
              <a:off x="1008" y="2066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109"/>
            <p:cNvSpPr>
              <a:spLocks noChangeShapeType="1"/>
            </p:cNvSpPr>
            <p:nvPr/>
          </p:nvSpPr>
          <p:spPr bwMode="auto">
            <a:xfrm>
              <a:off x="883" y="2292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110"/>
            <p:cNvSpPr>
              <a:spLocks noChangeShapeType="1"/>
            </p:cNvSpPr>
            <p:nvPr/>
          </p:nvSpPr>
          <p:spPr bwMode="auto">
            <a:xfrm>
              <a:off x="954" y="234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111"/>
            <p:cNvSpPr>
              <a:spLocks noChangeShapeType="1"/>
            </p:cNvSpPr>
            <p:nvPr/>
          </p:nvSpPr>
          <p:spPr bwMode="auto">
            <a:xfrm>
              <a:off x="924" y="2319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98" name="Group 158"/>
          <p:cNvGrpSpPr>
            <a:grpSpLocks/>
          </p:cNvGrpSpPr>
          <p:nvPr/>
        </p:nvGrpSpPr>
        <p:grpSpPr bwMode="auto">
          <a:xfrm>
            <a:off x="250825" y="3068638"/>
            <a:ext cx="1308100" cy="509587"/>
            <a:chOff x="158" y="1933"/>
            <a:chExt cx="824" cy="321"/>
          </a:xfrm>
        </p:grpSpPr>
        <p:sp>
          <p:nvSpPr>
            <p:cNvPr id="28714" name="Text Box 99"/>
            <p:cNvSpPr txBox="1">
              <a:spLocks noChangeArrowheads="1"/>
            </p:cNvSpPr>
            <p:nvPr/>
          </p:nvSpPr>
          <p:spPr bwMode="auto">
            <a:xfrm>
              <a:off x="158" y="1933"/>
              <a:ext cx="3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28715" name="Text Box 112"/>
            <p:cNvSpPr txBox="1">
              <a:spLocks noChangeArrowheads="1"/>
            </p:cNvSpPr>
            <p:nvPr/>
          </p:nvSpPr>
          <p:spPr bwMode="auto">
            <a:xfrm>
              <a:off x="710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sp>
          <p:nvSpPr>
            <p:cNvPr id="28716" name="Text Box 113"/>
            <p:cNvSpPr txBox="1">
              <a:spLocks noChangeArrowheads="1"/>
            </p:cNvSpPr>
            <p:nvPr/>
          </p:nvSpPr>
          <p:spPr bwMode="auto">
            <a:xfrm>
              <a:off x="437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grpSp>
        <p:nvGrpSpPr>
          <p:cNvPr id="291954" name="Group 114"/>
          <p:cNvGrpSpPr>
            <a:grpSpLocks/>
          </p:cNvGrpSpPr>
          <p:nvPr/>
        </p:nvGrpSpPr>
        <p:grpSpPr bwMode="auto">
          <a:xfrm>
            <a:off x="2317750" y="3678238"/>
            <a:ext cx="271463" cy="434975"/>
            <a:chOff x="4041" y="3835"/>
            <a:chExt cx="564" cy="462"/>
          </a:xfrm>
        </p:grpSpPr>
        <p:sp>
          <p:nvSpPr>
            <p:cNvPr id="28708" name="Line 115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9" name="Group 116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8710" name="Line 117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Line 118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Line 119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Line 120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1962" name="Group 122"/>
          <p:cNvGrpSpPr>
            <a:grpSpLocks/>
          </p:cNvGrpSpPr>
          <p:nvPr/>
        </p:nvGrpSpPr>
        <p:grpSpPr bwMode="auto">
          <a:xfrm>
            <a:off x="1670050" y="3500438"/>
            <a:ext cx="777875" cy="792162"/>
            <a:chOff x="3002" y="2297"/>
            <a:chExt cx="490" cy="499"/>
          </a:xfrm>
        </p:grpSpPr>
        <p:grpSp>
          <p:nvGrpSpPr>
            <p:cNvPr id="28704" name="Group 123"/>
            <p:cNvGrpSpPr>
              <a:grpSpLocks/>
            </p:cNvGrpSpPr>
            <p:nvPr/>
          </p:nvGrpSpPr>
          <p:grpSpPr bwMode="auto">
            <a:xfrm>
              <a:off x="3061" y="2297"/>
              <a:ext cx="362" cy="214"/>
              <a:chOff x="3141" y="3757"/>
              <a:chExt cx="1195" cy="360"/>
            </a:xfrm>
          </p:grpSpPr>
          <p:sp>
            <p:nvSpPr>
              <p:cNvPr id="28706" name="Rectangle 12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7" name="Rectangle 12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705" name="Text Box 126"/>
            <p:cNvSpPr txBox="1">
              <a:spLocks noChangeArrowheads="1"/>
            </p:cNvSpPr>
            <p:nvPr/>
          </p:nvSpPr>
          <p:spPr bwMode="auto">
            <a:xfrm>
              <a:off x="3002" y="2569"/>
              <a:ext cx="49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nuevo</a:t>
              </a:r>
            </a:p>
          </p:txBody>
        </p:sp>
      </p:grp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42925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A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2987675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B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1984" name="Text Box 144"/>
          <p:cNvSpPr txBox="1">
            <a:spLocks noChangeArrowheads="1"/>
          </p:cNvSpPr>
          <p:nvPr/>
        </p:nvSpPr>
        <p:spPr bwMode="auto">
          <a:xfrm>
            <a:off x="1835150" y="3497263"/>
            <a:ext cx="398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x</a:t>
            </a:r>
          </a:p>
        </p:txBody>
      </p:sp>
      <p:sp>
        <p:nvSpPr>
          <p:cNvPr id="291985" name="Text Box 145"/>
          <p:cNvSpPr txBox="1">
            <a:spLocks noChangeArrowheads="1"/>
          </p:cNvSpPr>
          <p:nvPr/>
        </p:nvSpPr>
        <p:spPr bwMode="auto">
          <a:xfrm>
            <a:off x="7999413" y="3406775"/>
            <a:ext cx="4937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x</a:t>
            </a:r>
          </a:p>
        </p:txBody>
      </p:sp>
      <p:sp>
        <p:nvSpPr>
          <p:cNvPr id="291994" name="Line 154"/>
          <p:cNvSpPr>
            <a:spLocks noChangeShapeType="1"/>
          </p:cNvSpPr>
          <p:nvPr/>
        </p:nvSpPr>
        <p:spPr bwMode="auto">
          <a:xfrm>
            <a:off x="8459788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95" name="Line 155"/>
          <p:cNvSpPr>
            <a:spLocks noChangeShapeType="1"/>
          </p:cNvSpPr>
          <p:nvPr/>
        </p:nvSpPr>
        <p:spPr bwMode="auto">
          <a:xfrm>
            <a:off x="2268538" y="36782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97" name="Rectangle 157"/>
          <p:cNvSpPr>
            <a:spLocks noChangeArrowheads="1"/>
          </p:cNvSpPr>
          <p:nvPr/>
        </p:nvSpPr>
        <p:spPr bwMode="auto">
          <a:xfrm>
            <a:off x="3779838" y="5300663"/>
            <a:ext cx="50403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0850" indent="6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17625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39913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622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194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66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338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910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s-AR" altLang="en-US" sz="1600" b="1"/>
              <a:t>CASO B:</a:t>
            </a:r>
            <a:r>
              <a:rPr lang="es-AR" altLang="en-US" sz="1600"/>
              <a:t> Fila con elementos</a:t>
            </a:r>
          </a:p>
          <a:p>
            <a:pPr lvl="1" eaLnBrk="1" hangingPunct="1"/>
            <a:r>
              <a:rPr lang="es-AR" altLang="en-US" sz="1600"/>
              <a:t>a. Apuntar el puntero siguiente del ultimo nodo al nuevo nodo   </a:t>
            </a:r>
            <a:r>
              <a:rPr lang="es-AR" altLang="en-US" sz="1600">
                <a:latin typeface="Consolas" panose="020B0609020204030204" pitchFamily="49" charset="0"/>
              </a:rPr>
              <a:t>F.Fi -&gt;siguiente = nuevo </a:t>
            </a:r>
            <a:endParaRPr lang="es-AR" altLang="en-US" sz="1600"/>
          </a:p>
          <a:p>
            <a:pPr lvl="1" eaLnBrk="1" hangingPunct="1"/>
            <a:r>
              <a:rPr lang="es-AR" altLang="en-US" sz="1600"/>
              <a:t>b. Apuntar el final al nuevo nodo  </a:t>
            </a:r>
            <a:r>
              <a:rPr lang="es-AR" altLang="en-US" sz="1600">
                <a:latin typeface="Consolas" panose="020B0609020204030204" pitchFamily="49" charset="0"/>
              </a:rPr>
              <a:t>F.Fi = nuevo </a:t>
            </a:r>
            <a:endParaRPr lang="es-AR" altLang="en-US" sz="1600"/>
          </a:p>
        </p:txBody>
      </p:sp>
      <p:cxnSp>
        <p:nvCxnSpPr>
          <p:cNvPr id="292002" name="AutoShape 162"/>
          <p:cNvCxnSpPr>
            <a:cxnSpLocks noChangeShapeType="1"/>
          </p:cNvCxnSpPr>
          <p:nvPr/>
        </p:nvCxnSpPr>
        <p:spPr bwMode="auto">
          <a:xfrm rot="16200000" flipH="1">
            <a:off x="1215232" y="3113881"/>
            <a:ext cx="223838" cy="85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003" name="AutoShape 163"/>
          <p:cNvCxnSpPr>
            <a:cxnSpLocks noChangeShapeType="1"/>
          </p:cNvCxnSpPr>
          <p:nvPr/>
        </p:nvCxnSpPr>
        <p:spPr bwMode="auto">
          <a:xfrm>
            <a:off x="1547813" y="3284538"/>
            <a:ext cx="519112" cy="2016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2008" name="Line 168"/>
          <p:cNvSpPr>
            <a:spLocks noChangeShapeType="1"/>
          </p:cNvSpPr>
          <p:nvPr/>
        </p:nvSpPr>
        <p:spPr bwMode="auto">
          <a:xfrm flipV="1">
            <a:off x="7667625" y="36004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2009" name="AutoShape 169"/>
          <p:cNvCxnSpPr>
            <a:cxnSpLocks noChangeShapeType="1"/>
            <a:stCxn id="28760" idx="3"/>
            <a:endCxn id="28729" idx="0"/>
          </p:cNvCxnSpPr>
          <p:nvPr/>
        </p:nvCxnSpPr>
        <p:spPr bwMode="auto">
          <a:xfrm>
            <a:off x="4716463" y="3252788"/>
            <a:ext cx="3455987" cy="176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2010" name="Rectangle 170"/>
          <p:cNvSpPr>
            <a:spLocks noChangeArrowheads="1"/>
          </p:cNvSpPr>
          <p:nvPr/>
        </p:nvSpPr>
        <p:spPr bwMode="auto">
          <a:xfrm>
            <a:off x="4716463" y="4437063"/>
            <a:ext cx="3887787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Fila Enfila(Fila F, item x);</a:t>
            </a:r>
          </a:p>
        </p:txBody>
      </p:sp>
      <p:sp>
        <p:nvSpPr>
          <p:cNvPr id="93" name="Line 155"/>
          <p:cNvSpPr>
            <a:spLocks noChangeShapeType="1"/>
          </p:cNvSpPr>
          <p:nvPr/>
        </p:nvSpPr>
        <p:spPr bwMode="auto">
          <a:xfrm flipV="1">
            <a:off x="2041525" y="387667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55"/>
          <p:cNvSpPr>
            <a:spLocks noChangeShapeType="1"/>
          </p:cNvSpPr>
          <p:nvPr/>
        </p:nvSpPr>
        <p:spPr bwMode="auto">
          <a:xfrm flipV="1">
            <a:off x="8234363" y="3800475"/>
            <a:ext cx="1587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 autoUpdateAnimBg="0"/>
      <p:bldP spid="291866" grpId="0" autoUpdateAnimBg="0"/>
      <p:bldP spid="291982" grpId="0" animBg="1"/>
      <p:bldP spid="291983" grpId="0" animBg="1"/>
      <p:bldP spid="291984" grpId="0"/>
      <p:bldP spid="291985" grpId="0"/>
      <p:bldP spid="2920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716463" y="1773238"/>
            <a:ext cx="4032250" cy="18034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struct 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struct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struct 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468313" y="2636838"/>
            <a:ext cx="3529012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item Frente(Fila F);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539750" y="2133600"/>
            <a:ext cx="3913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FRENTE: FILA </a:t>
            </a:r>
            <a:r>
              <a:rPr lang="es-ES" altLang="en-US" sz="1800">
                <a:sym typeface="Wingdings" panose="05000000000000000000" pitchFamily="2" charset="2"/>
              </a:rPr>
              <a:t> item U {indefinido}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graphicFrame>
        <p:nvGraphicFramePr>
          <p:cNvPr id="296047" name="Group 111"/>
          <p:cNvGraphicFramePr>
            <a:graphicFrameLocks noGrp="1"/>
          </p:cNvGraphicFramePr>
          <p:nvPr>
            <p:ph idx="4294967295"/>
          </p:nvPr>
        </p:nvGraphicFramePr>
        <p:xfrm>
          <a:off x="468313" y="3813175"/>
          <a:ext cx="8229600" cy="2906713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165037920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4262208222"/>
                    </a:ext>
                  </a:extLst>
                </a:gridCol>
              </a:tblGrid>
              <a:tr h="6423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CASOS</a:t>
                      </a: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RESULTADO DE APLICAR LA FUNCIÓN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90164"/>
                  </a:ext>
                </a:extLst>
              </a:tr>
              <a:tr h="99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231707"/>
                  </a:ext>
                </a:extLst>
              </a:tr>
              <a:tr h="12734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164111"/>
                  </a:ext>
                </a:extLst>
              </a:tr>
            </a:tbl>
          </a:graphicData>
        </a:graphic>
      </p:graphicFrame>
      <p:grpSp>
        <p:nvGrpSpPr>
          <p:cNvPr id="296001" name="Group 65"/>
          <p:cNvGrpSpPr>
            <a:grpSpLocks/>
          </p:cNvGrpSpPr>
          <p:nvPr/>
        </p:nvGrpSpPr>
        <p:grpSpPr bwMode="auto">
          <a:xfrm>
            <a:off x="468313" y="4581525"/>
            <a:ext cx="1308100" cy="725488"/>
            <a:chOff x="158" y="1933"/>
            <a:chExt cx="824" cy="457"/>
          </a:xfrm>
        </p:grpSpPr>
        <p:grpSp>
          <p:nvGrpSpPr>
            <p:cNvPr id="29755" name="Group 49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29766" name="Line 50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7" name="Line 51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8" name="Line 52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9" name="Line 53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0" name="Line 54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6" name="Group 55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29761" name="Line 56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Line 57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3" name="Line 58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4" name="Line 59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5" name="Line 60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7" name="Group 61"/>
            <p:cNvGrpSpPr>
              <a:grpSpLocks/>
            </p:cNvGrpSpPr>
            <p:nvPr/>
          </p:nvGrpSpPr>
          <p:grpSpPr bwMode="auto">
            <a:xfrm>
              <a:off x="158" y="1933"/>
              <a:ext cx="824" cy="321"/>
              <a:chOff x="158" y="1933"/>
              <a:chExt cx="824" cy="321"/>
            </a:xfrm>
          </p:grpSpPr>
          <p:sp>
            <p:nvSpPr>
              <p:cNvPr id="29758" name="Text Box 62"/>
              <p:cNvSpPr txBox="1">
                <a:spLocks noChangeArrowheads="1"/>
              </p:cNvSpPr>
              <p:nvPr/>
            </p:nvSpPr>
            <p:spPr bwMode="auto">
              <a:xfrm>
                <a:off x="15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29759" name="Text Box 63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29760" name="Text Box 64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296045" name="Group 109"/>
          <p:cNvGrpSpPr>
            <a:grpSpLocks/>
          </p:cNvGrpSpPr>
          <p:nvPr/>
        </p:nvGrpSpPr>
        <p:grpSpPr bwMode="auto">
          <a:xfrm>
            <a:off x="468313" y="5516563"/>
            <a:ext cx="4448175" cy="1011237"/>
            <a:chOff x="521" y="3475"/>
            <a:chExt cx="2802" cy="637"/>
          </a:xfrm>
        </p:grpSpPr>
        <p:grpSp>
          <p:nvGrpSpPr>
            <p:cNvPr id="29721" name="Group 71"/>
            <p:cNvGrpSpPr>
              <a:grpSpLocks/>
            </p:cNvGrpSpPr>
            <p:nvPr/>
          </p:nvGrpSpPr>
          <p:grpSpPr bwMode="auto">
            <a:xfrm>
              <a:off x="521" y="3475"/>
              <a:ext cx="953" cy="379"/>
              <a:chOff x="2154" y="1888"/>
              <a:chExt cx="953" cy="379"/>
            </a:xfrm>
          </p:grpSpPr>
          <p:sp>
            <p:nvSpPr>
              <p:cNvPr id="29750" name="Text Box 72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29751" name="Group 73"/>
              <p:cNvGrpSpPr>
                <a:grpSpLocks/>
              </p:cNvGrpSpPr>
              <p:nvPr/>
            </p:nvGrpSpPr>
            <p:grpSpPr bwMode="auto">
              <a:xfrm>
                <a:off x="2427" y="1933"/>
                <a:ext cx="680" cy="334"/>
                <a:chOff x="2427" y="1933"/>
                <a:chExt cx="680" cy="334"/>
              </a:xfrm>
            </p:grpSpPr>
            <p:sp>
              <p:nvSpPr>
                <p:cNvPr id="2975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29753" name="AutoShape 75"/>
                <p:cNvCxnSpPr>
                  <a:cxnSpLocks noChangeShapeType="1"/>
                  <a:stCxn id="29752" idx="2"/>
                  <a:endCxn id="29742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75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99" y="1933"/>
                  <a:ext cx="272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29722" name="AutoShape 77"/>
            <p:cNvCxnSpPr>
              <a:cxnSpLocks noChangeShapeType="1"/>
              <a:stCxn id="29754" idx="3"/>
              <a:endCxn id="29730" idx="0"/>
            </p:cNvCxnSpPr>
            <p:nvPr/>
          </p:nvCxnSpPr>
          <p:spPr bwMode="auto">
            <a:xfrm>
              <a:off x="1338" y="3636"/>
              <a:ext cx="1659" cy="11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723" name="Group 78"/>
            <p:cNvGrpSpPr>
              <a:grpSpLocks/>
            </p:cNvGrpSpPr>
            <p:nvPr/>
          </p:nvGrpSpPr>
          <p:grpSpPr bwMode="auto">
            <a:xfrm>
              <a:off x="3152" y="3838"/>
              <a:ext cx="171" cy="274"/>
              <a:chOff x="4041" y="3835"/>
              <a:chExt cx="564" cy="462"/>
            </a:xfrm>
          </p:grpSpPr>
          <p:sp>
            <p:nvSpPr>
              <p:cNvPr id="29744" name="Line 79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45" name="Group 80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29746" name="Line 81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Line 82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8" name="Line 83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9" name="Line 84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24" name="Group 85"/>
            <p:cNvGrpSpPr>
              <a:grpSpLocks/>
            </p:cNvGrpSpPr>
            <p:nvPr/>
          </p:nvGrpSpPr>
          <p:grpSpPr bwMode="auto">
            <a:xfrm>
              <a:off x="1474" y="3747"/>
              <a:ext cx="1723" cy="324"/>
              <a:chOff x="3107" y="2160"/>
              <a:chExt cx="1723" cy="324"/>
            </a:xfrm>
          </p:grpSpPr>
          <p:grpSp>
            <p:nvGrpSpPr>
              <p:cNvPr id="29725" name="Group 86"/>
              <p:cNvGrpSpPr>
                <a:grpSpLocks/>
              </p:cNvGrpSpPr>
              <p:nvPr/>
            </p:nvGrpSpPr>
            <p:grpSpPr bwMode="auto">
              <a:xfrm>
                <a:off x="3107" y="2160"/>
                <a:ext cx="362" cy="214"/>
                <a:chOff x="3141" y="3757"/>
                <a:chExt cx="1195" cy="360"/>
              </a:xfrm>
            </p:grpSpPr>
            <p:sp>
              <p:nvSpPr>
                <p:cNvPr id="29742" name="Rectangle 87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43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26" name="Text Box 89"/>
              <p:cNvSpPr txBox="1">
                <a:spLocks noChangeArrowheads="1"/>
              </p:cNvSpPr>
              <p:nvPr/>
            </p:nvSpPr>
            <p:spPr bwMode="auto">
              <a:xfrm>
                <a:off x="3114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x</a:t>
                </a:r>
              </a:p>
            </p:txBody>
          </p:sp>
          <p:grpSp>
            <p:nvGrpSpPr>
              <p:cNvPr id="29727" name="Group 90"/>
              <p:cNvGrpSpPr>
                <a:grpSpLocks/>
              </p:cNvGrpSpPr>
              <p:nvPr/>
            </p:nvGrpSpPr>
            <p:grpSpPr bwMode="auto">
              <a:xfrm>
                <a:off x="3560" y="2160"/>
                <a:ext cx="362" cy="214"/>
                <a:chOff x="3141" y="3757"/>
                <a:chExt cx="1195" cy="360"/>
              </a:xfrm>
            </p:grpSpPr>
            <p:sp>
              <p:nvSpPr>
                <p:cNvPr id="29740" name="Rectangle 91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41" name="Rectangle 92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28" name="Text Box 93"/>
              <p:cNvSpPr txBox="1">
                <a:spLocks noChangeArrowheads="1"/>
              </p:cNvSpPr>
              <p:nvPr/>
            </p:nvSpPr>
            <p:spPr bwMode="auto">
              <a:xfrm>
                <a:off x="3567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y</a:t>
                </a:r>
              </a:p>
            </p:txBody>
          </p:sp>
          <p:grpSp>
            <p:nvGrpSpPr>
              <p:cNvPr id="29729" name="Group 94"/>
              <p:cNvGrpSpPr>
                <a:grpSpLocks/>
              </p:cNvGrpSpPr>
              <p:nvPr/>
            </p:nvGrpSpPr>
            <p:grpSpPr bwMode="auto">
              <a:xfrm>
                <a:off x="4468" y="2160"/>
                <a:ext cx="362" cy="214"/>
                <a:chOff x="3141" y="3757"/>
                <a:chExt cx="1195" cy="360"/>
              </a:xfrm>
            </p:grpSpPr>
            <p:sp>
              <p:nvSpPr>
                <p:cNvPr id="29738" name="Rectangle 9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39" name="Rectangle 9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30" name="Text Box 97"/>
              <p:cNvSpPr txBox="1">
                <a:spLocks noChangeArrowheads="1"/>
              </p:cNvSpPr>
              <p:nvPr/>
            </p:nvSpPr>
            <p:spPr bwMode="auto">
              <a:xfrm>
                <a:off x="4474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w</a:t>
                </a:r>
              </a:p>
            </p:txBody>
          </p:sp>
          <p:sp>
            <p:nvSpPr>
              <p:cNvPr id="29731" name="Line 98"/>
              <p:cNvSpPr>
                <a:spLocks noChangeShapeType="1"/>
              </p:cNvSpPr>
              <p:nvPr/>
            </p:nvSpPr>
            <p:spPr bwMode="auto">
              <a:xfrm>
                <a:off x="3424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99"/>
              <p:cNvSpPr>
                <a:spLocks noChangeShapeType="1"/>
              </p:cNvSpPr>
              <p:nvPr/>
            </p:nvSpPr>
            <p:spPr bwMode="auto">
              <a:xfrm>
                <a:off x="3878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33" name="Group 100"/>
              <p:cNvGrpSpPr>
                <a:grpSpLocks/>
              </p:cNvGrpSpPr>
              <p:nvPr/>
            </p:nvGrpSpPr>
            <p:grpSpPr bwMode="auto">
              <a:xfrm>
                <a:off x="4013" y="2160"/>
                <a:ext cx="362" cy="214"/>
                <a:chOff x="3141" y="3757"/>
                <a:chExt cx="1195" cy="360"/>
              </a:xfrm>
            </p:grpSpPr>
            <p:sp>
              <p:nvSpPr>
                <p:cNvPr id="2973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37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34" name="Text Box 103"/>
              <p:cNvSpPr txBox="1">
                <a:spLocks noChangeArrowheads="1"/>
              </p:cNvSpPr>
              <p:nvPr/>
            </p:nvSpPr>
            <p:spPr bwMode="auto">
              <a:xfrm>
                <a:off x="4020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z</a:t>
                </a:r>
              </a:p>
            </p:txBody>
          </p:sp>
          <p:sp>
            <p:nvSpPr>
              <p:cNvPr id="29735" name="Line 104"/>
              <p:cNvSpPr>
                <a:spLocks noChangeShapeType="1"/>
              </p:cNvSpPr>
              <p:nvPr/>
            </p:nvSpPr>
            <p:spPr bwMode="auto">
              <a:xfrm>
                <a:off x="4331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6048" name="Text Box 112"/>
          <p:cNvSpPr txBox="1">
            <a:spLocks noChangeArrowheads="1"/>
          </p:cNvSpPr>
          <p:nvPr/>
        </p:nvSpPr>
        <p:spPr bwMode="auto">
          <a:xfrm>
            <a:off x="6011863" y="4724400"/>
            <a:ext cx="1438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Indefinido</a:t>
            </a:r>
          </a:p>
        </p:txBody>
      </p:sp>
      <p:sp>
        <p:nvSpPr>
          <p:cNvPr id="296049" name="Text Box 113"/>
          <p:cNvSpPr txBox="1">
            <a:spLocks noChangeArrowheads="1"/>
          </p:cNvSpPr>
          <p:nvPr/>
        </p:nvSpPr>
        <p:spPr bwMode="auto">
          <a:xfrm>
            <a:off x="6588125" y="57991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295960" grpId="0" animBg="1"/>
      <p:bldP spid="295961" grpId="0"/>
      <p:bldP spid="295962" grpId="0"/>
      <p:bldP spid="296048" grpId="0"/>
      <p:bldP spid="2960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539750" y="2133600"/>
            <a:ext cx="2427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ym typeface="Wingdings" panose="05000000000000000000" pitchFamily="2" charset="2"/>
              </a:rPr>
              <a:t>DEFILA: FILA  FILA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graphicFrame>
        <p:nvGraphicFramePr>
          <p:cNvPr id="298135" name="Group 151"/>
          <p:cNvGraphicFramePr>
            <a:graphicFrameLocks noGrp="1"/>
          </p:cNvGraphicFramePr>
          <p:nvPr>
            <p:ph idx="4294967295"/>
          </p:nvPr>
        </p:nvGraphicFramePr>
        <p:xfrm>
          <a:off x="395288" y="2565400"/>
          <a:ext cx="8229600" cy="4179888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2739567488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85606547"/>
                    </a:ext>
                  </a:extLst>
                </a:gridCol>
              </a:tblGrid>
              <a:tr h="642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CASOS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RESULTADO DE APLICAR LA FUNCIÓN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48117"/>
                  </a:ext>
                </a:extLst>
              </a:tr>
              <a:tr h="9907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64402"/>
                  </a:ext>
                </a:extLst>
              </a:tr>
              <a:tr h="127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015837"/>
                  </a:ext>
                </a:extLst>
              </a:tr>
              <a:tr h="127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828657"/>
                  </a:ext>
                </a:extLst>
              </a:tr>
            </a:tbl>
          </a:graphicData>
        </a:graphic>
      </p:graphicFrame>
      <p:grpSp>
        <p:nvGrpSpPr>
          <p:cNvPr id="298005" name="Group 21"/>
          <p:cNvGrpSpPr>
            <a:grpSpLocks/>
          </p:cNvGrpSpPr>
          <p:nvPr/>
        </p:nvGrpSpPr>
        <p:grpSpPr bwMode="auto">
          <a:xfrm>
            <a:off x="395288" y="3357563"/>
            <a:ext cx="1308100" cy="725487"/>
            <a:chOff x="158" y="1933"/>
            <a:chExt cx="824" cy="457"/>
          </a:xfrm>
        </p:grpSpPr>
        <p:grpSp>
          <p:nvGrpSpPr>
            <p:cNvPr id="30849" name="Group 22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30860" name="Line 23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Line 24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Line 25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Line 26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Line 27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0" name="Group 28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30855" name="Line 29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Line 30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Line 31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Line 32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Line 33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1" name="Group 34"/>
            <p:cNvGrpSpPr>
              <a:grpSpLocks/>
            </p:cNvGrpSpPr>
            <p:nvPr/>
          </p:nvGrpSpPr>
          <p:grpSpPr bwMode="auto">
            <a:xfrm>
              <a:off x="158" y="1933"/>
              <a:ext cx="824" cy="321"/>
              <a:chOff x="158" y="1933"/>
              <a:chExt cx="824" cy="321"/>
            </a:xfrm>
          </p:grpSpPr>
          <p:sp>
            <p:nvSpPr>
              <p:cNvPr id="30852" name="Text Box 35"/>
              <p:cNvSpPr txBox="1">
                <a:spLocks noChangeArrowheads="1"/>
              </p:cNvSpPr>
              <p:nvPr/>
            </p:nvSpPr>
            <p:spPr bwMode="auto">
              <a:xfrm>
                <a:off x="15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30853" name="Text Box 36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30854" name="Text Box 37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298134" name="Group 150"/>
          <p:cNvGrpSpPr>
            <a:grpSpLocks/>
          </p:cNvGrpSpPr>
          <p:nvPr/>
        </p:nvGrpSpPr>
        <p:grpSpPr bwMode="auto">
          <a:xfrm>
            <a:off x="323850" y="5513388"/>
            <a:ext cx="3800475" cy="1011237"/>
            <a:chOff x="204" y="3521"/>
            <a:chExt cx="2394" cy="637"/>
          </a:xfrm>
        </p:grpSpPr>
        <p:grpSp>
          <p:nvGrpSpPr>
            <p:cNvPr id="30821" name="Group 39"/>
            <p:cNvGrpSpPr>
              <a:grpSpLocks/>
            </p:cNvGrpSpPr>
            <p:nvPr/>
          </p:nvGrpSpPr>
          <p:grpSpPr bwMode="auto">
            <a:xfrm>
              <a:off x="204" y="3521"/>
              <a:ext cx="953" cy="379"/>
              <a:chOff x="2154" y="1888"/>
              <a:chExt cx="953" cy="379"/>
            </a:xfrm>
          </p:grpSpPr>
          <p:sp>
            <p:nvSpPr>
              <p:cNvPr id="30844" name="Text Box 40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30845" name="Group 41"/>
              <p:cNvGrpSpPr>
                <a:grpSpLocks/>
              </p:cNvGrpSpPr>
              <p:nvPr/>
            </p:nvGrpSpPr>
            <p:grpSpPr bwMode="auto">
              <a:xfrm>
                <a:off x="2427" y="1933"/>
                <a:ext cx="680" cy="334"/>
                <a:chOff x="2427" y="1933"/>
                <a:chExt cx="680" cy="334"/>
              </a:xfrm>
            </p:grpSpPr>
            <p:sp>
              <p:nvSpPr>
                <p:cNvPr id="3084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30847" name="AutoShape 43"/>
                <p:cNvCxnSpPr>
                  <a:cxnSpLocks noChangeShapeType="1"/>
                  <a:stCxn id="30846" idx="2"/>
                  <a:endCxn id="30836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84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699" y="1933"/>
                  <a:ext cx="272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30822" name="AutoShape 45"/>
            <p:cNvCxnSpPr>
              <a:cxnSpLocks noChangeShapeType="1"/>
              <a:stCxn id="30848" idx="3"/>
              <a:endCxn id="30829" idx="0"/>
            </p:cNvCxnSpPr>
            <p:nvPr/>
          </p:nvCxnSpPr>
          <p:spPr bwMode="auto">
            <a:xfrm>
              <a:off x="1021" y="3682"/>
              <a:ext cx="1251" cy="11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823" name="Group 46"/>
            <p:cNvGrpSpPr>
              <a:grpSpLocks/>
            </p:cNvGrpSpPr>
            <p:nvPr/>
          </p:nvGrpSpPr>
          <p:grpSpPr bwMode="auto">
            <a:xfrm>
              <a:off x="2427" y="3884"/>
              <a:ext cx="171" cy="274"/>
              <a:chOff x="4041" y="3835"/>
              <a:chExt cx="564" cy="462"/>
            </a:xfrm>
          </p:grpSpPr>
          <p:sp>
            <p:nvSpPr>
              <p:cNvPr id="30838" name="Line 47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39" name="Group 48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30840" name="Line 49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1" name="Line 50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2" name="Line 51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3" name="Line 52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824" name="Group 54"/>
            <p:cNvGrpSpPr>
              <a:grpSpLocks/>
            </p:cNvGrpSpPr>
            <p:nvPr/>
          </p:nvGrpSpPr>
          <p:grpSpPr bwMode="auto">
            <a:xfrm>
              <a:off x="1157" y="3793"/>
              <a:ext cx="362" cy="214"/>
              <a:chOff x="3141" y="3757"/>
              <a:chExt cx="1195" cy="360"/>
            </a:xfrm>
          </p:grpSpPr>
          <p:sp>
            <p:nvSpPr>
              <p:cNvPr id="30836" name="Rectangle 5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37" name="Rectangle 5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825" name="Text Box 57"/>
            <p:cNvSpPr txBox="1">
              <a:spLocks noChangeArrowheads="1"/>
            </p:cNvSpPr>
            <p:nvPr/>
          </p:nvSpPr>
          <p:spPr bwMode="auto">
            <a:xfrm>
              <a:off x="1164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  <p:grpSp>
          <p:nvGrpSpPr>
            <p:cNvPr id="30826" name="Group 58"/>
            <p:cNvGrpSpPr>
              <a:grpSpLocks/>
            </p:cNvGrpSpPr>
            <p:nvPr/>
          </p:nvGrpSpPr>
          <p:grpSpPr bwMode="auto">
            <a:xfrm>
              <a:off x="1610" y="3793"/>
              <a:ext cx="362" cy="214"/>
              <a:chOff x="3141" y="3757"/>
              <a:chExt cx="1195" cy="360"/>
            </a:xfrm>
          </p:grpSpPr>
          <p:sp>
            <p:nvSpPr>
              <p:cNvPr id="30834" name="Rectangle 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35" name="Rectangle 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827" name="Text Box 61"/>
            <p:cNvSpPr txBox="1">
              <a:spLocks noChangeArrowheads="1"/>
            </p:cNvSpPr>
            <p:nvPr/>
          </p:nvSpPr>
          <p:spPr bwMode="auto">
            <a:xfrm>
              <a:off x="1617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y</a:t>
              </a:r>
            </a:p>
          </p:txBody>
        </p:sp>
        <p:grpSp>
          <p:nvGrpSpPr>
            <p:cNvPr id="30828" name="Group 62"/>
            <p:cNvGrpSpPr>
              <a:grpSpLocks/>
            </p:cNvGrpSpPr>
            <p:nvPr/>
          </p:nvGrpSpPr>
          <p:grpSpPr bwMode="auto">
            <a:xfrm>
              <a:off x="2110" y="3793"/>
              <a:ext cx="362" cy="214"/>
              <a:chOff x="3141" y="3757"/>
              <a:chExt cx="1195" cy="360"/>
            </a:xfrm>
          </p:grpSpPr>
          <p:sp>
            <p:nvSpPr>
              <p:cNvPr id="30832" name="Rectangle 63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33" name="Rectangle 64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829" name="Text Box 65"/>
            <p:cNvSpPr txBox="1">
              <a:spLocks noChangeArrowheads="1"/>
            </p:cNvSpPr>
            <p:nvPr/>
          </p:nvSpPr>
          <p:spPr bwMode="auto">
            <a:xfrm>
              <a:off x="2116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z</a:t>
              </a:r>
            </a:p>
          </p:txBody>
        </p:sp>
        <p:sp>
          <p:nvSpPr>
            <p:cNvPr id="30830" name="Line 66"/>
            <p:cNvSpPr>
              <a:spLocks noChangeShapeType="1"/>
            </p:cNvSpPr>
            <p:nvPr/>
          </p:nvSpPr>
          <p:spPr bwMode="auto">
            <a:xfrm>
              <a:off x="1474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72"/>
            <p:cNvSpPr>
              <a:spLocks noChangeShapeType="1"/>
            </p:cNvSpPr>
            <p:nvPr/>
          </p:nvSpPr>
          <p:spPr bwMode="auto">
            <a:xfrm>
              <a:off x="1973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8060" name="Group 76"/>
          <p:cNvGrpSpPr>
            <a:grpSpLocks/>
          </p:cNvGrpSpPr>
          <p:nvPr/>
        </p:nvGrpSpPr>
        <p:grpSpPr bwMode="auto">
          <a:xfrm>
            <a:off x="5722938" y="3357563"/>
            <a:ext cx="1308100" cy="725487"/>
            <a:chOff x="158" y="1933"/>
            <a:chExt cx="824" cy="457"/>
          </a:xfrm>
        </p:grpSpPr>
        <p:grpSp>
          <p:nvGrpSpPr>
            <p:cNvPr id="30805" name="Group 77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30816" name="Line 78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Line 79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Line 80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Line 81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Line 82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06" name="Group 83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30811" name="Line 84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Line 85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Line 86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Line 87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Line 88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07" name="Group 89"/>
            <p:cNvGrpSpPr>
              <a:grpSpLocks/>
            </p:cNvGrpSpPr>
            <p:nvPr/>
          </p:nvGrpSpPr>
          <p:grpSpPr bwMode="auto">
            <a:xfrm>
              <a:off x="158" y="1933"/>
              <a:ext cx="824" cy="321"/>
              <a:chOff x="158" y="1933"/>
              <a:chExt cx="824" cy="321"/>
            </a:xfrm>
          </p:grpSpPr>
          <p:sp>
            <p:nvSpPr>
              <p:cNvPr id="30808" name="Text Box 90"/>
              <p:cNvSpPr txBox="1">
                <a:spLocks noChangeArrowheads="1"/>
              </p:cNvSpPr>
              <p:nvPr/>
            </p:nvSpPr>
            <p:spPr bwMode="auto">
              <a:xfrm>
                <a:off x="15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30809" name="Text Box 91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30810" name="Text Box 92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298077" name="Group 93"/>
          <p:cNvGrpSpPr>
            <a:grpSpLocks/>
          </p:cNvGrpSpPr>
          <p:nvPr/>
        </p:nvGrpSpPr>
        <p:grpSpPr bwMode="auto">
          <a:xfrm>
            <a:off x="5783263" y="4365625"/>
            <a:ext cx="1308100" cy="725488"/>
            <a:chOff x="158" y="1933"/>
            <a:chExt cx="824" cy="457"/>
          </a:xfrm>
        </p:grpSpPr>
        <p:grpSp>
          <p:nvGrpSpPr>
            <p:cNvPr id="30789" name="Group 94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30800" name="Line 95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Line 96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Line 97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98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Line 99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0" name="Group 100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30795" name="Line 101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Line 102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Line 103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Line 104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105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1" name="Group 106"/>
            <p:cNvGrpSpPr>
              <a:grpSpLocks/>
            </p:cNvGrpSpPr>
            <p:nvPr/>
          </p:nvGrpSpPr>
          <p:grpSpPr bwMode="auto">
            <a:xfrm>
              <a:off x="158" y="1933"/>
              <a:ext cx="824" cy="321"/>
              <a:chOff x="158" y="1933"/>
              <a:chExt cx="824" cy="321"/>
            </a:xfrm>
          </p:grpSpPr>
          <p:sp>
            <p:nvSpPr>
              <p:cNvPr id="30792" name="Text Box 107"/>
              <p:cNvSpPr txBox="1">
                <a:spLocks noChangeArrowheads="1"/>
              </p:cNvSpPr>
              <p:nvPr/>
            </p:nvSpPr>
            <p:spPr bwMode="auto">
              <a:xfrm>
                <a:off x="15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30793" name="Text Box 108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30794" name="Text Box 109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298165" name="Group 181"/>
          <p:cNvGrpSpPr>
            <a:grpSpLocks/>
          </p:cNvGrpSpPr>
          <p:nvPr/>
        </p:nvGrpSpPr>
        <p:grpSpPr bwMode="auto">
          <a:xfrm>
            <a:off x="4821238" y="5513388"/>
            <a:ext cx="2990850" cy="1011237"/>
            <a:chOff x="3037" y="3521"/>
            <a:chExt cx="1884" cy="637"/>
          </a:xfrm>
        </p:grpSpPr>
        <p:grpSp>
          <p:nvGrpSpPr>
            <p:cNvPr id="30766" name="Group 152"/>
            <p:cNvGrpSpPr>
              <a:grpSpLocks/>
            </p:cNvGrpSpPr>
            <p:nvPr/>
          </p:nvGrpSpPr>
          <p:grpSpPr bwMode="auto">
            <a:xfrm>
              <a:off x="3037" y="3521"/>
              <a:ext cx="953" cy="379"/>
              <a:chOff x="2154" y="1888"/>
              <a:chExt cx="953" cy="379"/>
            </a:xfrm>
          </p:grpSpPr>
          <p:sp>
            <p:nvSpPr>
              <p:cNvPr id="30784" name="Text Box 153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30785" name="Group 154"/>
              <p:cNvGrpSpPr>
                <a:grpSpLocks/>
              </p:cNvGrpSpPr>
              <p:nvPr/>
            </p:nvGrpSpPr>
            <p:grpSpPr bwMode="auto">
              <a:xfrm>
                <a:off x="2427" y="1933"/>
                <a:ext cx="680" cy="334"/>
                <a:chOff x="2427" y="1933"/>
                <a:chExt cx="680" cy="334"/>
              </a:xfrm>
            </p:grpSpPr>
            <p:sp>
              <p:nvSpPr>
                <p:cNvPr id="30786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30787" name="AutoShape 156"/>
                <p:cNvCxnSpPr>
                  <a:cxnSpLocks noChangeShapeType="1"/>
                  <a:stCxn id="30786" idx="2"/>
                  <a:endCxn id="30776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88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699" y="1933"/>
                  <a:ext cx="272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30767" name="AutoShape 158"/>
            <p:cNvCxnSpPr>
              <a:cxnSpLocks noChangeShapeType="1"/>
              <a:stCxn id="30788" idx="3"/>
              <a:endCxn id="30772" idx="0"/>
            </p:cNvCxnSpPr>
            <p:nvPr/>
          </p:nvCxnSpPr>
          <p:spPr bwMode="auto">
            <a:xfrm>
              <a:off x="3854" y="3682"/>
              <a:ext cx="741" cy="11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768" name="Group 159"/>
            <p:cNvGrpSpPr>
              <a:grpSpLocks/>
            </p:cNvGrpSpPr>
            <p:nvPr/>
          </p:nvGrpSpPr>
          <p:grpSpPr bwMode="auto">
            <a:xfrm>
              <a:off x="4750" y="3884"/>
              <a:ext cx="171" cy="274"/>
              <a:chOff x="4041" y="3835"/>
              <a:chExt cx="564" cy="462"/>
            </a:xfrm>
          </p:grpSpPr>
          <p:sp>
            <p:nvSpPr>
              <p:cNvPr id="30778" name="Line 160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79" name="Group 161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30780" name="Line 162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1" name="Line 163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2" name="Line 164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3" name="Line 165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69" name="Group 166"/>
            <p:cNvGrpSpPr>
              <a:grpSpLocks/>
            </p:cNvGrpSpPr>
            <p:nvPr/>
          </p:nvGrpSpPr>
          <p:grpSpPr bwMode="auto">
            <a:xfrm>
              <a:off x="3990" y="3793"/>
              <a:ext cx="362" cy="214"/>
              <a:chOff x="3141" y="3757"/>
              <a:chExt cx="1195" cy="360"/>
            </a:xfrm>
          </p:grpSpPr>
          <p:sp>
            <p:nvSpPr>
              <p:cNvPr id="30776" name="Rectangle 16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77" name="Rectangle 16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770" name="Text Box 169"/>
            <p:cNvSpPr txBox="1">
              <a:spLocks noChangeArrowheads="1"/>
            </p:cNvSpPr>
            <p:nvPr/>
          </p:nvSpPr>
          <p:spPr bwMode="auto">
            <a:xfrm>
              <a:off x="3997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y</a:t>
              </a:r>
            </a:p>
          </p:txBody>
        </p:sp>
        <p:grpSp>
          <p:nvGrpSpPr>
            <p:cNvPr id="30771" name="Group 174"/>
            <p:cNvGrpSpPr>
              <a:grpSpLocks/>
            </p:cNvGrpSpPr>
            <p:nvPr/>
          </p:nvGrpSpPr>
          <p:grpSpPr bwMode="auto">
            <a:xfrm>
              <a:off x="4433" y="3793"/>
              <a:ext cx="362" cy="214"/>
              <a:chOff x="3141" y="3757"/>
              <a:chExt cx="1195" cy="360"/>
            </a:xfrm>
          </p:grpSpPr>
          <p:sp>
            <p:nvSpPr>
              <p:cNvPr id="30774" name="Rectangle 17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75" name="Rectangle 17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772" name="Text Box 177"/>
            <p:cNvSpPr txBox="1">
              <a:spLocks noChangeArrowheads="1"/>
            </p:cNvSpPr>
            <p:nvPr/>
          </p:nvSpPr>
          <p:spPr bwMode="auto">
            <a:xfrm>
              <a:off x="4439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z</a:t>
              </a:r>
            </a:p>
          </p:txBody>
        </p:sp>
        <p:sp>
          <p:nvSpPr>
            <p:cNvPr id="30773" name="Line 178"/>
            <p:cNvSpPr>
              <a:spLocks noChangeShapeType="1"/>
            </p:cNvSpPr>
            <p:nvPr/>
          </p:nvSpPr>
          <p:spPr bwMode="auto">
            <a:xfrm>
              <a:off x="4307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8235" name="Group 251"/>
          <p:cNvGrpSpPr>
            <a:grpSpLocks/>
          </p:cNvGrpSpPr>
          <p:nvPr/>
        </p:nvGrpSpPr>
        <p:grpSpPr bwMode="auto">
          <a:xfrm>
            <a:off x="323850" y="4292600"/>
            <a:ext cx="2249488" cy="1004888"/>
            <a:chOff x="476" y="2704"/>
            <a:chExt cx="1417" cy="633"/>
          </a:xfrm>
        </p:grpSpPr>
        <p:grpSp>
          <p:nvGrpSpPr>
            <p:cNvPr id="30748" name="Group 228"/>
            <p:cNvGrpSpPr>
              <a:grpSpLocks/>
            </p:cNvGrpSpPr>
            <p:nvPr/>
          </p:nvGrpSpPr>
          <p:grpSpPr bwMode="auto">
            <a:xfrm>
              <a:off x="476" y="2704"/>
              <a:ext cx="953" cy="379"/>
              <a:chOff x="2154" y="1888"/>
              <a:chExt cx="953" cy="379"/>
            </a:xfrm>
          </p:grpSpPr>
          <p:sp>
            <p:nvSpPr>
              <p:cNvPr id="30761" name="Text Box 229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30762" name="Group 230"/>
              <p:cNvGrpSpPr>
                <a:grpSpLocks/>
              </p:cNvGrpSpPr>
              <p:nvPr/>
            </p:nvGrpSpPr>
            <p:grpSpPr bwMode="auto">
              <a:xfrm>
                <a:off x="2427" y="1933"/>
                <a:ext cx="680" cy="334"/>
                <a:chOff x="2427" y="1933"/>
                <a:chExt cx="680" cy="334"/>
              </a:xfrm>
            </p:grpSpPr>
            <p:sp>
              <p:nvSpPr>
                <p:cNvPr id="30763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30764" name="AutoShape 232"/>
                <p:cNvCxnSpPr>
                  <a:cxnSpLocks noChangeShapeType="1"/>
                  <a:stCxn id="30763" idx="2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65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2699" y="1933"/>
                  <a:ext cx="272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30749" name="AutoShape 234"/>
            <p:cNvCxnSpPr>
              <a:cxnSpLocks noChangeShapeType="1"/>
              <a:stCxn id="30765" idx="3"/>
              <a:endCxn id="30752" idx="0"/>
            </p:cNvCxnSpPr>
            <p:nvPr/>
          </p:nvCxnSpPr>
          <p:spPr bwMode="auto">
            <a:xfrm>
              <a:off x="1293" y="2865"/>
              <a:ext cx="285" cy="1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750" name="Group 235"/>
            <p:cNvGrpSpPr>
              <a:grpSpLocks/>
            </p:cNvGrpSpPr>
            <p:nvPr/>
          </p:nvGrpSpPr>
          <p:grpSpPr bwMode="auto">
            <a:xfrm>
              <a:off x="1722" y="3063"/>
              <a:ext cx="171" cy="274"/>
              <a:chOff x="4041" y="3835"/>
              <a:chExt cx="564" cy="462"/>
            </a:xfrm>
          </p:grpSpPr>
          <p:sp>
            <p:nvSpPr>
              <p:cNvPr id="30755" name="Line 236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56" name="Group 237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30757" name="Line 238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Line 239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9" name="Line 240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0" name="Line 241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51" name="Group 246"/>
            <p:cNvGrpSpPr>
              <a:grpSpLocks/>
            </p:cNvGrpSpPr>
            <p:nvPr/>
          </p:nvGrpSpPr>
          <p:grpSpPr bwMode="auto">
            <a:xfrm>
              <a:off x="1422" y="2976"/>
              <a:ext cx="362" cy="214"/>
              <a:chOff x="3141" y="3757"/>
              <a:chExt cx="1195" cy="360"/>
            </a:xfrm>
          </p:grpSpPr>
          <p:sp>
            <p:nvSpPr>
              <p:cNvPr id="30753" name="Rectangle 24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4" name="Rectangle 24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0752" name="Text Box 249"/>
            <p:cNvSpPr txBox="1">
              <a:spLocks noChangeArrowheads="1"/>
            </p:cNvSpPr>
            <p:nvPr/>
          </p:nvSpPr>
          <p:spPr bwMode="auto">
            <a:xfrm>
              <a:off x="1422" y="2976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/>
      <p:bldP spid="2979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4643438" y="1700213"/>
            <a:ext cx="4392612" cy="1165225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struct nodo* sig;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struct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struct nodo* final;  }; </a:t>
            </a: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539750" y="2133600"/>
            <a:ext cx="2427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DEFILA: FILA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250825" y="4440238"/>
            <a:ext cx="8531225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n-US" sz="1600"/>
              <a:t>PASOS CASOS B y C: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Declarar puntero auxiliar a un nodo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Apuntar aux al nodo que se encuentra en el frente de la Fila</a:t>
            </a:r>
          </a:p>
          <a:p>
            <a:pPr eaLnBrk="1" hangingPunct="1">
              <a:buFontTx/>
              <a:buAutoNum type="arabicPeriod"/>
            </a:pPr>
            <a:r>
              <a:rPr lang="es-AR" altLang="en-US" sz="1600"/>
              <a:t>Redireccionar punteros</a:t>
            </a:r>
          </a:p>
          <a:p>
            <a:pPr eaLnBrk="1" hangingPunct="1"/>
            <a:r>
              <a:rPr lang="es-AR" altLang="en-US" sz="1600"/>
              <a:t>	  </a:t>
            </a:r>
            <a:r>
              <a:rPr lang="es-AR" altLang="en-US" sz="1600" b="1"/>
              <a:t>CASO B:</a:t>
            </a:r>
            <a:r>
              <a:rPr lang="es-AR" altLang="en-US" sz="1600"/>
              <a:t> Fila con un solo elemento</a:t>
            </a:r>
          </a:p>
          <a:p>
            <a:pPr lvl="1" eaLnBrk="1" hangingPunct="1">
              <a:buFontTx/>
              <a:buAutoNum type="alphaLcPeriod"/>
            </a:pPr>
            <a:r>
              <a:rPr lang="es-AR" altLang="en-US" sz="1600"/>
              <a:t>Apuntar Fr a NULL</a:t>
            </a:r>
          </a:p>
          <a:p>
            <a:pPr lvl="1" eaLnBrk="1" hangingPunct="1">
              <a:buFontTx/>
              <a:buAutoNum type="alphaLcPeriod"/>
            </a:pPr>
            <a:r>
              <a:rPr lang="es-AR" altLang="en-US" sz="1600"/>
              <a:t>Apuntar Fi a NULL</a:t>
            </a:r>
          </a:p>
          <a:p>
            <a:pPr eaLnBrk="1" hangingPunct="1"/>
            <a:r>
              <a:rPr lang="es-AR" altLang="en-US" sz="1600"/>
              <a:t>4.   Liberar la memoria del nodo al que apunta aux (delete/free)</a:t>
            </a:r>
          </a:p>
          <a:p>
            <a:pPr eaLnBrk="1" hangingPunct="1">
              <a:buFontTx/>
              <a:buAutoNum type="arabicPeriod" startAt="5"/>
            </a:pPr>
            <a:r>
              <a:rPr lang="es-AR" altLang="en-US" sz="1600"/>
              <a:t>Retornar la cabecera de la Fila</a:t>
            </a:r>
          </a:p>
        </p:txBody>
      </p:sp>
      <p:cxnSp>
        <p:nvCxnSpPr>
          <p:cNvPr id="299026" name="AutoShape 18"/>
          <p:cNvCxnSpPr>
            <a:cxnSpLocks noChangeShapeType="1"/>
            <a:stCxn id="31826" idx="2"/>
            <a:endCxn id="31817" idx="1"/>
          </p:cNvCxnSpPr>
          <p:nvPr/>
        </p:nvCxnSpPr>
        <p:spPr bwMode="auto">
          <a:xfrm rot="16200000" flipH="1">
            <a:off x="4808538" y="3214688"/>
            <a:ext cx="407987" cy="839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103" name="Group 95"/>
          <p:cNvGrpSpPr>
            <a:grpSpLocks/>
          </p:cNvGrpSpPr>
          <p:nvPr/>
        </p:nvGrpSpPr>
        <p:grpSpPr bwMode="auto">
          <a:xfrm>
            <a:off x="3940175" y="2997200"/>
            <a:ext cx="1295400" cy="565150"/>
            <a:chOff x="2154" y="1888"/>
            <a:chExt cx="816" cy="356"/>
          </a:xfrm>
        </p:grpSpPr>
        <p:sp>
          <p:nvSpPr>
            <p:cNvPr id="31825" name="Text Box 15"/>
            <p:cNvSpPr txBox="1">
              <a:spLocks noChangeArrowheads="1"/>
            </p:cNvSpPr>
            <p:nvPr/>
          </p:nvSpPr>
          <p:spPr bwMode="auto">
            <a:xfrm>
              <a:off x="2154" y="1888"/>
              <a:ext cx="31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31826" name="Text Box 17"/>
            <p:cNvSpPr txBox="1">
              <a:spLocks noChangeArrowheads="1"/>
            </p:cNvSpPr>
            <p:nvPr/>
          </p:nvSpPr>
          <p:spPr bwMode="auto">
            <a:xfrm>
              <a:off x="2426" y="1934"/>
              <a:ext cx="278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  <p:sp>
          <p:nvSpPr>
            <p:cNvPr id="31827" name="Text Box 19"/>
            <p:cNvSpPr txBox="1">
              <a:spLocks noChangeArrowheads="1"/>
            </p:cNvSpPr>
            <p:nvPr/>
          </p:nvSpPr>
          <p:spPr bwMode="auto">
            <a:xfrm>
              <a:off x="2698" y="1933"/>
              <a:ext cx="272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</p:grpSp>
      <p:cxnSp>
        <p:nvCxnSpPr>
          <p:cNvPr id="299028" name="AutoShape 20"/>
          <p:cNvCxnSpPr>
            <a:cxnSpLocks noChangeShapeType="1"/>
            <a:endCxn id="31813" idx="0"/>
          </p:cNvCxnSpPr>
          <p:nvPr/>
        </p:nvCxnSpPr>
        <p:spPr bwMode="auto">
          <a:xfrm>
            <a:off x="5219700" y="3213100"/>
            <a:ext cx="2611438" cy="428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8116888" y="3786188"/>
            <a:ext cx="271462" cy="434975"/>
            <a:chOff x="4041" y="3835"/>
            <a:chExt cx="564" cy="462"/>
          </a:xfrm>
        </p:grpSpPr>
        <p:sp>
          <p:nvSpPr>
            <p:cNvPr id="31819" name="Line 22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20" name="Group 23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31821" name="Line 24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2" name="Line 25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3" name="Line 26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Line 27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5432425" y="3668713"/>
            <a:ext cx="574675" cy="339725"/>
            <a:chOff x="3141" y="3757"/>
            <a:chExt cx="1195" cy="360"/>
          </a:xfrm>
        </p:grpSpPr>
        <p:sp>
          <p:nvSpPr>
            <p:cNvPr id="31817" name="Rectangle 30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1818" name="Rectangle 31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0" name="Text Box 32"/>
          <p:cNvSpPr txBox="1">
            <a:spLocks noChangeArrowheads="1"/>
          </p:cNvSpPr>
          <p:nvPr/>
        </p:nvSpPr>
        <p:spPr bwMode="auto">
          <a:xfrm>
            <a:off x="5443538" y="3675063"/>
            <a:ext cx="493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1°</a:t>
            </a:r>
            <a:endParaRPr lang="es-ES" altLang="en-US" sz="1800"/>
          </a:p>
        </p:txBody>
      </p: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6172200" y="3641725"/>
            <a:ext cx="574675" cy="339725"/>
            <a:chOff x="3141" y="3757"/>
            <a:chExt cx="1195" cy="360"/>
          </a:xfrm>
        </p:grpSpPr>
        <p:sp>
          <p:nvSpPr>
            <p:cNvPr id="31815" name="Rectangle 34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1816" name="Rectangle 35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4" name="Text Box 36"/>
          <p:cNvSpPr txBox="1">
            <a:spLocks noChangeArrowheads="1"/>
          </p:cNvSpPr>
          <p:nvPr/>
        </p:nvSpPr>
        <p:spPr bwMode="auto">
          <a:xfrm>
            <a:off x="6183313" y="3648075"/>
            <a:ext cx="493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2°</a:t>
            </a:r>
            <a:endParaRPr lang="es-ES" altLang="en-US" sz="1800"/>
          </a:p>
        </p:txBody>
      </p: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7613650" y="3641725"/>
            <a:ext cx="574675" cy="339725"/>
            <a:chOff x="3141" y="3757"/>
            <a:chExt cx="1195" cy="360"/>
          </a:xfrm>
        </p:grpSpPr>
        <p:sp>
          <p:nvSpPr>
            <p:cNvPr id="31813" name="Rectangle 38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1814" name="Rectangle 39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7623175" y="3648075"/>
            <a:ext cx="493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4°</a:t>
            </a:r>
            <a:endParaRPr lang="es-ES" altLang="en-US" sz="1800"/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>
            <a:off x="5935663" y="38354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6677025" y="38084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9051" name="Group 43"/>
          <p:cNvGrpSpPr>
            <a:grpSpLocks/>
          </p:cNvGrpSpPr>
          <p:nvPr/>
        </p:nvGrpSpPr>
        <p:grpSpPr bwMode="auto">
          <a:xfrm>
            <a:off x="6891338" y="3641725"/>
            <a:ext cx="574675" cy="339725"/>
            <a:chOff x="3141" y="3757"/>
            <a:chExt cx="1195" cy="360"/>
          </a:xfrm>
        </p:grpSpPr>
        <p:sp>
          <p:nvSpPr>
            <p:cNvPr id="31811" name="Rectangle 44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1812" name="Rectangle 45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54" name="Text Box 46"/>
          <p:cNvSpPr txBox="1">
            <a:spLocks noChangeArrowheads="1"/>
          </p:cNvSpPr>
          <p:nvPr/>
        </p:nvSpPr>
        <p:spPr bwMode="auto">
          <a:xfrm>
            <a:off x="6902450" y="3648075"/>
            <a:ext cx="493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3°</a:t>
            </a:r>
            <a:endParaRPr lang="es-ES" altLang="en-US" sz="1800"/>
          </a:p>
        </p:txBody>
      </p:sp>
      <p:sp>
        <p:nvSpPr>
          <p:cNvPr id="299055" name="Line 47"/>
          <p:cNvSpPr>
            <a:spLocks noChangeShapeType="1"/>
          </p:cNvSpPr>
          <p:nvPr/>
        </p:nvSpPr>
        <p:spPr bwMode="auto">
          <a:xfrm>
            <a:off x="7396163" y="38084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9061" name="Group 53"/>
          <p:cNvGrpSpPr>
            <a:grpSpLocks/>
          </p:cNvGrpSpPr>
          <p:nvPr/>
        </p:nvGrpSpPr>
        <p:grpSpPr bwMode="auto">
          <a:xfrm flipH="1">
            <a:off x="755650" y="3357563"/>
            <a:ext cx="293688" cy="436562"/>
            <a:chOff x="938" y="3150"/>
            <a:chExt cx="322" cy="280"/>
          </a:xfrm>
        </p:grpSpPr>
        <p:sp>
          <p:nvSpPr>
            <p:cNvPr id="31806" name="Line 54"/>
            <p:cNvSpPr>
              <a:spLocks noChangeShapeType="1"/>
            </p:cNvSpPr>
            <p:nvPr/>
          </p:nvSpPr>
          <p:spPr bwMode="auto">
            <a:xfrm flipH="1">
              <a:off x="938" y="3150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Line 55"/>
            <p:cNvSpPr>
              <a:spLocks noChangeShapeType="1"/>
            </p:cNvSpPr>
            <p:nvPr/>
          </p:nvSpPr>
          <p:spPr bwMode="auto">
            <a:xfrm flipH="1">
              <a:off x="1144" y="315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8" name="Line 56"/>
            <p:cNvSpPr>
              <a:spLocks noChangeShapeType="1"/>
            </p:cNvSpPr>
            <p:nvPr/>
          </p:nvSpPr>
          <p:spPr bwMode="auto">
            <a:xfrm flipH="1">
              <a:off x="1019" y="3376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57"/>
            <p:cNvSpPr>
              <a:spLocks noChangeShapeType="1"/>
            </p:cNvSpPr>
            <p:nvPr/>
          </p:nvSpPr>
          <p:spPr bwMode="auto">
            <a:xfrm flipH="1">
              <a:off x="1090" y="3430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0" name="Line 58"/>
            <p:cNvSpPr>
              <a:spLocks noChangeShapeType="1"/>
            </p:cNvSpPr>
            <p:nvPr/>
          </p:nvSpPr>
          <p:spPr bwMode="auto">
            <a:xfrm flipH="1">
              <a:off x="1060" y="3403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067" name="Group 59"/>
          <p:cNvGrpSpPr>
            <a:grpSpLocks/>
          </p:cNvGrpSpPr>
          <p:nvPr/>
        </p:nvGrpSpPr>
        <p:grpSpPr bwMode="auto">
          <a:xfrm>
            <a:off x="1187450" y="3357563"/>
            <a:ext cx="287338" cy="436562"/>
            <a:chOff x="802" y="2066"/>
            <a:chExt cx="322" cy="280"/>
          </a:xfrm>
        </p:grpSpPr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>
              <a:off x="802" y="2066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>
              <a:off x="1008" y="2066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>
              <a:off x="883" y="2292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>
              <a:off x="954" y="234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>
              <a:off x="924" y="2319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073" name="Group 65"/>
          <p:cNvGrpSpPr>
            <a:grpSpLocks/>
          </p:cNvGrpSpPr>
          <p:nvPr/>
        </p:nvGrpSpPr>
        <p:grpSpPr bwMode="auto">
          <a:xfrm>
            <a:off x="250825" y="3068638"/>
            <a:ext cx="1308100" cy="509587"/>
            <a:chOff x="158" y="1933"/>
            <a:chExt cx="824" cy="321"/>
          </a:xfrm>
        </p:grpSpPr>
        <p:sp>
          <p:nvSpPr>
            <p:cNvPr id="31798" name="Text Box 66"/>
            <p:cNvSpPr txBox="1">
              <a:spLocks noChangeArrowheads="1"/>
            </p:cNvSpPr>
            <p:nvPr/>
          </p:nvSpPr>
          <p:spPr bwMode="auto">
            <a:xfrm>
              <a:off x="158" y="1933"/>
              <a:ext cx="3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31799" name="Text Box 67"/>
            <p:cNvSpPr txBox="1">
              <a:spLocks noChangeArrowheads="1"/>
            </p:cNvSpPr>
            <p:nvPr/>
          </p:nvSpPr>
          <p:spPr bwMode="auto">
            <a:xfrm>
              <a:off x="710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sp>
          <p:nvSpPr>
            <p:cNvPr id="31800" name="Text Box 68"/>
            <p:cNvSpPr txBox="1">
              <a:spLocks noChangeArrowheads="1"/>
            </p:cNvSpPr>
            <p:nvPr/>
          </p:nvSpPr>
          <p:spPr bwMode="auto">
            <a:xfrm>
              <a:off x="437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sp>
        <p:nvSpPr>
          <p:cNvPr id="299089" name="Rectangle 81"/>
          <p:cNvSpPr>
            <a:spLocks noChangeArrowheads="1"/>
          </p:cNvSpPr>
          <p:nvPr/>
        </p:nvSpPr>
        <p:spPr bwMode="auto">
          <a:xfrm>
            <a:off x="539750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B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9090" name="Rectangle 82"/>
          <p:cNvSpPr>
            <a:spLocks noChangeArrowheads="1"/>
          </p:cNvSpPr>
          <p:nvPr/>
        </p:nvSpPr>
        <p:spPr bwMode="auto">
          <a:xfrm>
            <a:off x="3508375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C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grpSp>
        <p:nvGrpSpPr>
          <p:cNvPr id="299102" name="Group 94"/>
          <p:cNvGrpSpPr>
            <a:grpSpLocks/>
          </p:cNvGrpSpPr>
          <p:nvPr/>
        </p:nvGrpSpPr>
        <p:grpSpPr bwMode="auto">
          <a:xfrm>
            <a:off x="1692275" y="3500438"/>
            <a:ext cx="896938" cy="652462"/>
            <a:chOff x="1066" y="2205"/>
            <a:chExt cx="565" cy="411"/>
          </a:xfrm>
        </p:grpSpPr>
        <p:grpSp>
          <p:nvGrpSpPr>
            <p:cNvPr id="31785" name="Group 69"/>
            <p:cNvGrpSpPr>
              <a:grpSpLocks/>
            </p:cNvGrpSpPr>
            <p:nvPr/>
          </p:nvGrpSpPr>
          <p:grpSpPr bwMode="auto">
            <a:xfrm>
              <a:off x="1460" y="2319"/>
              <a:ext cx="171" cy="274"/>
              <a:chOff x="4041" y="3835"/>
              <a:chExt cx="564" cy="462"/>
            </a:xfrm>
          </p:grpSpPr>
          <p:sp>
            <p:nvSpPr>
              <p:cNvPr id="31792" name="Line 70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93" name="Group 71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31794" name="Line 72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5" name="Line 73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6" name="Line 74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7" name="Line 75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86" name="Group 76"/>
            <p:cNvGrpSpPr>
              <a:grpSpLocks/>
            </p:cNvGrpSpPr>
            <p:nvPr/>
          </p:nvGrpSpPr>
          <p:grpSpPr bwMode="auto">
            <a:xfrm>
              <a:off x="1066" y="2208"/>
              <a:ext cx="499" cy="408"/>
              <a:chOff x="3016" y="2297"/>
              <a:chExt cx="499" cy="408"/>
            </a:xfrm>
          </p:grpSpPr>
          <p:grpSp>
            <p:nvGrpSpPr>
              <p:cNvPr id="31788" name="Group 77"/>
              <p:cNvGrpSpPr>
                <a:grpSpLocks/>
              </p:cNvGrpSpPr>
              <p:nvPr/>
            </p:nvGrpSpPr>
            <p:grpSpPr bwMode="auto">
              <a:xfrm>
                <a:off x="3061" y="2297"/>
                <a:ext cx="362" cy="214"/>
                <a:chOff x="3141" y="3757"/>
                <a:chExt cx="1195" cy="360"/>
              </a:xfrm>
            </p:grpSpPr>
            <p:sp>
              <p:nvSpPr>
                <p:cNvPr id="31790" name="Rectangle 78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1791" name="Rectangle 79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1789" name="Text Box 80"/>
              <p:cNvSpPr txBox="1">
                <a:spLocks noChangeArrowheads="1"/>
              </p:cNvSpPr>
              <p:nvPr/>
            </p:nvSpPr>
            <p:spPr bwMode="auto">
              <a:xfrm>
                <a:off x="3016" y="2478"/>
                <a:ext cx="49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</p:grpSp>
        <p:sp>
          <p:nvSpPr>
            <p:cNvPr id="31787" name="Text Box 83"/>
            <p:cNvSpPr txBox="1">
              <a:spLocks noChangeArrowheads="1"/>
            </p:cNvSpPr>
            <p:nvPr/>
          </p:nvSpPr>
          <p:spPr bwMode="auto">
            <a:xfrm>
              <a:off x="1163" y="220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</p:grpSp>
      <p:sp>
        <p:nvSpPr>
          <p:cNvPr id="299095" name="Rectangle 87"/>
          <p:cNvSpPr>
            <a:spLocks noChangeArrowheads="1"/>
          </p:cNvSpPr>
          <p:nvPr/>
        </p:nvSpPr>
        <p:spPr bwMode="auto">
          <a:xfrm>
            <a:off x="3922713" y="5207000"/>
            <a:ext cx="4752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s-AR" altLang="en-US" sz="1600" b="1"/>
              <a:t>CASO C:</a:t>
            </a:r>
            <a:r>
              <a:rPr lang="es-AR" altLang="en-US" sz="1600"/>
              <a:t> Fila con elementos</a:t>
            </a:r>
          </a:p>
          <a:p>
            <a:pPr lvl="1" eaLnBrk="1" hangingPunct="1"/>
            <a:r>
              <a:rPr lang="es-AR" altLang="en-US" sz="1600"/>
              <a:t>a. Apuntar Fr al siguiente nodo</a:t>
            </a:r>
          </a:p>
        </p:txBody>
      </p:sp>
      <p:cxnSp>
        <p:nvCxnSpPr>
          <p:cNvPr id="299096" name="AutoShape 88"/>
          <p:cNvCxnSpPr>
            <a:cxnSpLocks noChangeShapeType="1"/>
          </p:cNvCxnSpPr>
          <p:nvPr/>
        </p:nvCxnSpPr>
        <p:spPr bwMode="auto">
          <a:xfrm rot="16200000" flipH="1">
            <a:off x="1215232" y="3113881"/>
            <a:ext cx="223838" cy="85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097" name="AutoShape 89"/>
          <p:cNvCxnSpPr>
            <a:cxnSpLocks noChangeShapeType="1"/>
          </p:cNvCxnSpPr>
          <p:nvPr/>
        </p:nvCxnSpPr>
        <p:spPr bwMode="auto">
          <a:xfrm>
            <a:off x="1547813" y="3284538"/>
            <a:ext cx="519112" cy="2016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5" name="Rectangle 92"/>
          <p:cNvSpPr>
            <a:spLocks noChangeArrowheads="1"/>
          </p:cNvSpPr>
          <p:nvPr/>
        </p:nvSpPr>
        <p:spPr bwMode="auto">
          <a:xfrm>
            <a:off x="4716463" y="4508500"/>
            <a:ext cx="3887787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Fila Defila(Fila F);</a:t>
            </a:r>
          </a:p>
        </p:txBody>
      </p:sp>
      <p:sp>
        <p:nvSpPr>
          <p:cNvPr id="299104" name="Rectangle 96"/>
          <p:cNvSpPr>
            <a:spLocks noChangeArrowheads="1"/>
          </p:cNvSpPr>
          <p:nvPr/>
        </p:nvSpPr>
        <p:spPr bwMode="auto">
          <a:xfrm>
            <a:off x="2287588" y="3168650"/>
            <a:ext cx="2159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9105" name="Line 97"/>
          <p:cNvSpPr>
            <a:spLocks noChangeShapeType="1"/>
          </p:cNvSpPr>
          <p:nvPr/>
        </p:nvSpPr>
        <p:spPr bwMode="auto">
          <a:xfrm>
            <a:off x="2411413" y="32131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6" name="Text Box 98"/>
          <p:cNvSpPr txBox="1">
            <a:spLocks noChangeArrowheads="1"/>
          </p:cNvSpPr>
          <p:nvPr/>
        </p:nvSpPr>
        <p:spPr bwMode="auto">
          <a:xfrm>
            <a:off x="2124075" y="285273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aux</a:t>
            </a:r>
          </a:p>
        </p:txBody>
      </p:sp>
      <p:sp>
        <p:nvSpPr>
          <p:cNvPr id="299107" name="Rectangle 99"/>
          <p:cNvSpPr>
            <a:spLocks noChangeArrowheads="1"/>
          </p:cNvSpPr>
          <p:nvPr/>
        </p:nvSpPr>
        <p:spPr bwMode="auto">
          <a:xfrm>
            <a:off x="4859338" y="4078288"/>
            <a:ext cx="2159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9108" name="Line 100"/>
          <p:cNvSpPr>
            <a:spLocks noChangeShapeType="1"/>
          </p:cNvSpPr>
          <p:nvPr/>
        </p:nvSpPr>
        <p:spPr bwMode="auto">
          <a:xfrm flipH="1" flipV="1">
            <a:off x="4572000" y="4078288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9" name="Text Box 101"/>
          <p:cNvSpPr txBox="1">
            <a:spLocks noChangeArrowheads="1"/>
          </p:cNvSpPr>
          <p:nvPr/>
        </p:nvSpPr>
        <p:spPr bwMode="auto">
          <a:xfrm>
            <a:off x="4716463" y="378936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aux</a:t>
            </a:r>
          </a:p>
        </p:txBody>
      </p:sp>
      <p:sp>
        <p:nvSpPr>
          <p:cNvPr id="299110" name="Line 102"/>
          <p:cNvSpPr>
            <a:spLocks noChangeShapeType="1"/>
          </p:cNvSpPr>
          <p:nvPr/>
        </p:nvSpPr>
        <p:spPr bwMode="auto">
          <a:xfrm flipH="1">
            <a:off x="2195513" y="32131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1" name="Line 103"/>
          <p:cNvSpPr>
            <a:spLocks noChangeShapeType="1"/>
          </p:cNvSpPr>
          <p:nvPr/>
        </p:nvSpPr>
        <p:spPr bwMode="auto">
          <a:xfrm flipV="1">
            <a:off x="5003800" y="386238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9112" name="AutoShape 104"/>
          <p:cNvCxnSpPr>
            <a:cxnSpLocks noChangeShapeType="1"/>
          </p:cNvCxnSpPr>
          <p:nvPr/>
        </p:nvCxnSpPr>
        <p:spPr bwMode="auto">
          <a:xfrm rot="16200000" flipH="1">
            <a:off x="5382419" y="2618581"/>
            <a:ext cx="217488" cy="1838325"/>
          </a:xfrm>
          <a:prstGeom prst="bentConnector3">
            <a:avLst>
              <a:gd name="adj1" fmla="val 496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0" grpId="0"/>
      <p:bldP spid="299040" grpId="1"/>
      <p:bldP spid="299044" grpId="0"/>
      <p:bldP spid="299048" grpId="0"/>
      <p:bldP spid="299054" grpId="0"/>
      <p:bldP spid="299089" grpId="0" animBg="1"/>
      <p:bldP spid="299090" grpId="0" animBg="1"/>
      <p:bldP spid="299106" grpId="0"/>
      <p:bldP spid="299106" grpId="1"/>
      <p:bldP spid="299109" grpId="0"/>
      <p:bldP spid="29910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IMPLEMENTACIÓN DE FILA</a:t>
            </a:r>
            <a:br>
              <a:rPr lang="es-ES" altLang="en-US" sz="4000" smtClean="0"/>
            </a:br>
            <a:r>
              <a:rPr lang="es-ES" altLang="en-US" sz="3300" smtClean="0"/>
              <a:t>ARREGLOS vs LISTAS ENLAZADAS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133600"/>
            <a:ext cx="8229600" cy="3886200"/>
          </a:xfrm>
        </p:spPr>
        <p:txBody>
          <a:bodyPr/>
          <a:lstStyle/>
          <a:p>
            <a:r>
              <a:rPr lang="es-ES" altLang="en-US" sz="2800" smtClean="0"/>
              <a:t>Costo de las operaciones (FilaVacia, Enfila, Defila, Frente y EsFilaVacia) es O(1).</a:t>
            </a:r>
          </a:p>
          <a:p>
            <a:endParaRPr lang="es-ES" altLang="en-US" sz="2800" smtClean="0"/>
          </a:p>
          <a:p>
            <a:r>
              <a:rPr lang="es-ES" altLang="en-US" sz="2800" smtClean="0"/>
              <a:t>Cuando se implementa el ADT Fila con arreglos se tiene que reservar la memoria para el arreglo, es decir fijar de antemano el tamaño de la Fila.</a:t>
            </a:r>
          </a:p>
          <a:p>
            <a:endParaRPr lang="es-E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IMPLEMENTACIÓN DE FILA</a:t>
            </a:r>
            <a:br>
              <a:rPr lang="es-ES" altLang="en-US" sz="4000" smtClean="0"/>
            </a:br>
            <a:r>
              <a:rPr lang="es-ES" altLang="en-US" sz="3300" smtClean="0"/>
              <a:t>ARREGLOS vs LISTAS ENLAZADAS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altLang="en-US" sz="2800" smtClean="0"/>
              <a:t>Si conocemos de antemano el tamaño aproximado de la Fila nos conviene implementarla con arreglos porque la implementación:</a:t>
            </a:r>
          </a:p>
          <a:p>
            <a:pPr marL="669925" lvl="1" indent="-325438"/>
            <a:r>
              <a:rPr lang="es-ES" altLang="en-US" smtClean="0"/>
              <a:t>Es más sencilla</a:t>
            </a:r>
          </a:p>
          <a:p>
            <a:pPr marL="669925" lvl="1" indent="-325438"/>
            <a:r>
              <a:rPr lang="es-ES" altLang="en-US" smtClean="0"/>
              <a:t>Ocupa menos espacio en memoria </a:t>
            </a:r>
          </a:p>
          <a:p>
            <a:pPr marL="669925" lvl="1" indent="-325438"/>
            <a:r>
              <a:rPr lang="es-ES" altLang="en-US" smtClean="0"/>
              <a:t>Menor tiempo real de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34819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Tipo abstracto de datos Fila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1200"/>
            <a:ext cx="8640763" cy="432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Colección ordenada de elementos en el cual se agregan elementos por un extremo denominado </a:t>
            </a:r>
            <a:r>
              <a:rPr lang="es-AR" altLang="en-US" sz="2800" b="1" smtClean="0"/>
              <a:t>final</a:t>
            </a:r>
            <a:r>
              <a:rPr lang="es-AR" altLang="en-US" sz="2800" smtClean="0"/>
              <a:t> y se eliminan por otro extremo, llamado </a:t>
            </a:r>
            <a:r>
              <a:rPr lang="es-AR" altLang="en-US" sz="2800" b="1" smtClean="0"/>
              <a:t>frente</a:t>
            </a:r>
            <a:r>
              <a:rPr lang="es-AR" altLang="en-US" sz="2800" smtClean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Dinámica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Estructura Lineal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Filosofía </a:t>
            </a:r>
            <a:r>
              <a:rPr lang="es-AR" altLang="en-US" sz="2800" b="1" smtClean="0"/>
              <a:t>FIFO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grpSp>
        <p:nvGrpSpPr>
          <p:cNvPr id="17412" name="Group 25"/>
          <p:cNvGrpSpPr>
            <a:grpSpLocks/>
          </p:cNvGrpSpPr>
          <p:nvPr/>
        </p:nvGrpSpPr>
        <p:grpSpPr bwMode="auto">
          <a:xfrm>
            <a:off x="6877050" y="6092825"/>
            <a:ext cx="792163" cy="431800"/>
            <a:chOff x="4150" y="3838"/>
            <a:chExt cx="499" cy="272"/>
          </a:xfrm>
        </p:grpSpPr>
        <p:sp>
          <p:nvSpPr>
            <p:cNvPr id="17429" name="Rectangle 22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30" name="Text Box 23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1°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6156325" y="5300663"/>
            <a:ext cx="792163" cy="431800"/>
            <a:chOff x="4150" y="3838"/>
            <a:chExt cx="499" cy="272"/>
          </a:xfrm>
        </p:grpSpPr>
        <p:sp>
          <p:nvSpPr>
            <p:cNvPr id="17427" name="Rectangle 30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28" name="Text Box 31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2°</a:t>
              </a:r>
            </a:p>
          </p:txBody>
        </p:sp>
      </p:grpSp>
      <p:grpSp>
        <p:nvGrpSpPr>
          <p:cNvPr id="17414" name="Group 32"/>
          <p:cNvGrpSpPr>
            <a:grpSpLocks/>
          </p:cNvGrpSpPr>
          <p:nvPr/>
        </p:nvGrpSpPr>
        <p:grpSpPr bwMode="auto">
          <a:xfrm>
            <a:off x="6156325" y="4797425"/>
            <a:ext cx="792163" cy="431800"/>
            <a:chOff x="4150" y="3838"/>
            <a:chExt cx="499" cy="272"/>
          </a:xfrm>
        </p:grpSpPr>
        <p:sp>
          <p:nvSpPr>
            <p:cNvPr id="17425" name="Rectangle 33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3°</a:t>
              </a:r>
            </a:p>
          </p:txBody>
        </p:sp>
      </p:grpSp>
      <p:grpSp>
        <p:nvGrpSpPr>
          <p:cNvPr id="17415" name="Group 35"/>
          <p:cNvGrpSpPr>
            <a:grpSpLocks/>
          </p:cNvGrpSpPr>
          <p:nvPr/>
        </p:nvGrpSpPr>
        <p:grpSpPr bwMode="auto">
          <a:xfrm>
            <a:off x="6156325" y="4292600"/>
            <a:ext cx="792163" cy="431800"/>
            <a:chOff x="4150" y="3838"/>
            <a:chExt cx="499" cy="272"/>
          </a:xfrm>
        </p:grpSpPr>
        <p:sp>
          <p:nvSpPr>
            <p:cNvPr id="17423" name="Rectangle 36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24" name="Text Box 37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4°</a:t>
              </a:r>
            </a:p>
          </p:txBody>
        </p:sp>
      </p:grpSp>
      <p:grpSp>
        <p:nvGrpSpPr>
          <p:cNvPr id="17416" name="Group 38"/>
          <p:cNvGrpSpPr>
            <a:grpSpLocks/>
          </p:cNvGrpSpPr>
          <p:nvPr/>
        </p:nvGrpSpPr>
        <p:grpSpPr bwMode="auto">
          <a:xfrm>
            <a:off x="5508625" y="3716338"/>
            <a:ext cx="792163" cy="431800"/>
            <a:chOff x="4150" y="3838"/>
            <a:chExt cx="499" cy="272"/>
          </a:xfrm>
        </p:grpSpPr>
        <p:sp>
          <p:nvSpPr>
            <p:cNvPr id="17421" name="Rectangle 39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22" name="Text Box 40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5°</a:t>
              </a:r>
            </a:p>
          </p:txBody>
        </p:sp>
      </p:grpSp>
      <p:cxnSp>
        <p:nvCxnSpPr>
          <p:cNvPr id="17417" name="AutoShape 41"/>
          <p:cNvCxnSpPr>
            <a:cxnSpLocks noChangeShapeType="1"/>
          </p:cNvCxnSpPr>
          <p:nvPr/>
        </p:nvCxnSpPr>
        <p:spPr bwMode="auto">
          <a:xfrm>
            <a:off x="6300788" y="3933825"/>
            <a:ext cx="252412" cy="3603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AutoShape 44"/>
          <p:cNvCxnSpPr>
            <a:cxnSpLocks noChangeShapeType="1"/>
          </p:cNvCxnSpPr>
          <p:nvPr/>
        </p:nvCxnSpPr>
        <p:spPr bwMode="auto">
          <a:xfrm rot="16200000" flipH="1">
            <a:off x="6477000" y="5845176"/>
            <a:ext cx="382587" cy="303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9" name="Text Box 45"/>
          <p:cNvSpPr txBox="1">
            <a:spLocks noChangeArrowheads="1"/>
          </p:cNvSpPr>
          <p:nvPr/>
        </p:nvSpPr>
        <p:spPr bwMode="auto">
          <a:xfrm>
            <a:off x="6659563" y="378936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Final</a:t>
            </a:r>
          </a:p>
        </p:txBody>
      </p:sp>
      <p:sp>
        <p:nvSpPr>
          <p:cNvPr id="17420" name="Text Box 46"/>
          <p:cNvSpPr txBox="1">
            <a:spLocks noChangeArrowheads="1"/>
          </p:cNvSpPr>
          <p:nvPr/>
        </p:nvSpPr>
        <p:spPr bwMode="auto">
          <a:xfrm>
            <a:off x="5651500" y="587692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https://encrypted-tbn1.gstatic.com/images?q=tbn:ANd9GcT-y-j1oU0zAHUZR_GrnV2TGscG1MTME6stx_B5ydf6nbCL-nX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5" name="AutoShape 4" descr="https://encrypted-tbn1.gstatic.com/images?q=tbn:ANd9GcT-y-j1oU0zAHUZR_GrnV2TGscG1MTME6stx_B5ydf6nbCL-nXV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18436" name="Picture 9" descr="cole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r="8382"/>
          <a:stretch>
            <a:fillRect/>
          </a:stretch>
        </p:blipFill>
        <p:spPr bwMode="auto">
          <a:xfrm>
            <a:off x="4572000" y="3500438"/>
            <a:ext cx="43195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2" descr="pea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/>
          <a:stretch>
            <a:fillRect/>
          </a:stretch>
        </p:blipFill>
        <p:spPr bwMode="auto">
          <a:xfrm>
            <a:off x="395288" y="836613"/>
            <a:ext cx="374491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5" descr="su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41801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6" descr="caje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/>
          <a:stretch>
            <a:fillRect/>
          </a:stretch>
        </p:blipFill>
        <p:spPr bwMode="auto">
          <a:xfrm>
            <a:off x="323850" y="3500438"/>
            <a:ext cx="38893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 </a:t>
            </a:r>
            <a:br>
              <a:rPr lang="es-ES" altLang="en-US" sz="3600" smtClean="0"/>
            </a:br>
            <a:r>
              <a:rPr lang="es-ES" altLang="en-US" sz="3600" smtClean="0"/>
              <a:t>Especificación Algebraica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altLang="en-US" sz="3000" smtClean="0"/>
              <a:t>SINTAXIS</a:t>
            </a:r>
          </a:p>
          <a:p>
            <a:pPr marL="669925" lvl="1" indent="-325438"/>
            <a:endParaRPr lang="es-ES" altLang="en-US" smtClean="0"/>
          </a:p>
          <a:p>
            <a:pPr marL="669925" lvl="1" indent="-325438"/>
            <a:r>
              <a:rPr lang="es-ES" altLang="en-US" smtClean="0"/>
              <a:t>FILAVACIA: </a:t>
            </a:r>
            <a:r>
              <a:rPr lang="es-ES" altLang="en-US" smtClean="0">
                <a:sym typeface="Wingdings" panose="05000000000000000000" pitchFamily="2" charset="2"/>
              </a:rPr>
              <a:t> FILA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ENFILA: FILA x ITEM  FILA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DEFILA: FILA  FILA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FRENTE: FILA  ITEM </a:t>
            </a:r>
            <a:r>
              <a:rPr lang="es-ES" altLang="en-US" smtClean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∪</a:t>
            </a:r>
            <a:r>
              <a:rPr lang="es-ES" altLang="en-US" smtClean="0">
                <a:sym typeface="Wingdings" panose="05000000000000000000" pitchFamily="2" charset="2"/>
              </a:rPr>
              <a:t> {indefinido}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ESFILAVACIA : FILA  BOOL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5964238" y="3062288"/>
            <a:ext cx="2855912" cy="1008062"/>
            <a:chOff x="3485" y="1752"/>
            <a:chExt cx="1799" cy="499"/>
          </a:xfrm>
        </p:grpSpPr>
        <p:sp>
          <p:nvSpPr>
            <p:cNvPr id="19470" name="AutoShape 5"/>
            <p:cNvSpPr>
              <a:spLocks/>
            </p:cNvSpPr>
            <p:nvPr/>
          </p:nvSpPr>
          <p:spPr bwMode="auto">
            <a:xfrm>
              <a:off x="3485" y="1752"/>
              <a:ext cx="91" cy="499"/>
            </a:xfrm>
            <a:prstGeom prst="rightBrace">
              <a:avLst>
                <a:gd name="adj1" fmla="val 45696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9471" name="Text Box 6"/>
            <p:cNvSpPr txBox="1">
              <a:spLocks noChangeArrowheads="1"/>
            </p:cNvSpPr>
            <p:nvPr/>
          </p:nvSpPr>
          <p:spPr bwMode="auto">
            <a:xfrm>
              <a:off x="3608" y="1855"/>
              <a:ext cx="1676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Constructoras Primitivas</a:t>
              </a:r>
            </a:p>
          </p:txBody>
        </p:sp>
      </p:grpSp>
      <p:grpSp>
        <p:nvGrpSpPr>
          <p:cNvPr id="238599" name="Group 7"/>
          <p:cNvGrpSpPr>
            <a:grpSpLocks/>
          </p:cNvGrpSpPr>
          <p:nvPr/>
        </p:nvGrpSpPr>
        <p:grpSpPr bwMode="auto">
          <a:xfrm>
            <a:off x="5483225" y="4141788"/>
            <a:ext cx="1852613" cy="366712"/>
            <a:chOff x="3394" y="2296"/>
            <a:chExt cx="1167" cy="231"/>
          </a:xfrm>
        </p:grpSpPr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3394" y="2432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3621" y="2296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Modificadora</a:t>
              </a:r>
            </a:p>
          </p:txBody>
        </p:sp>
      </p:grpSp>
      <p:grpSp>
        <p:nvGrpSpPr>
          <p:cNvPr id="238602" name="Group 10"/>
          <p:cNvGrpSpPr>
            <a:grpSpLocks/>
          </p:cNvGrpSpPr>
          <p:nvPr/>
        </p:nvGrpSpPr>
        <p:grpSpPr bwMode="auto">
          <a:xfrm>
            <a:off x="6175375" y="5149850"/>
            <a:ext cx="989013" cy="366713"/>
            <a:chOff x="3769" y="2931"/>
            <a:chExt cx="623" cy="231"/>
          </a:xfrm>
        </p:grpSpPr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3769" y="306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3996" y="293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Test</a:t>
              </a:r>
            </a:p>
          </p:txBody>
        </p:sp>
      </p:grpSp>
      <p:grpSp>
        <p:nvGrpSpPr>
          <p:cNvPr id="238605" name="Group 13"/>
          <p:cNvGrpSpPr>
            <a:grpSpLocks/>
          </p:cNvGrpSpPr>
          <p:nvPr/>
        </p:nvGrpSpPr>
        <p:grpSpPr bwMode="auto">
          <a:xfrm>
            <a:off x="7413625" y="4711700"/>
            <a:ext cx="1550988" cy="366713"/>
            <a:chOff x="3990" y="2655"/>
            <a:chExt cx="977" cy="231"/>
          </a:xfrm>
        </p:grpSpPr>
        <p:sp>
          <p:nvSpPr>
            <p:cNvPr id="19464" name="Text Box 14"/>
            <p:cNvSpPr txBox="1">
              <a:spLocks noChangeArrowheads="1"/>
            </p:cNvSpPr>
            <p:nvPr/>
          </p:nvSpPr>
          <p:spPr bwMode="auto">
            <a:xfrm>
              <a:off x="4243" y="2655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Selectora</a:t>
              </a:r>
            </a:p>
          </p:txBody>
        </p:sp>
        <p:sp>
          <p:nvSpPr>
            <p:cNvPr id="19465" name="Line 15"/>
            <p:cNvSpPr>
              <a:spLocks noChangeShapeType="1"/>
            </p:cNvSpPr>
            <p:nvPr/>
          </p:nvSpPr>
          <p:spPr bwMode="auto">
            <a:xfrm>
              <a:off x="3990" y="2766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2771775" y="4278313"/>
            <a:ext cx="4824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, </a:t>
            </a:r>
            <a:r>
              <a:rPr lang="es-AR" altLang="es-AR" sz="2600" b="1">
                <a:solidFill>
                  <a:srgbClr val="7700B2"/>
                </a:solidFill>
              </a:rPr>
              <a:t>2</a:t>
            </a:r>
            <a:r>
              <a:rPr lang="es-ES_tradnl" altLang="es-AR" sz="2600"/>
              <a:t> )      </a:t>
            </a:r>
            <a:endParaRPr lang="es-ES_tradnl" altLang="en-US" sz="260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474788" y="4264025"/>
            <a:ext cx="6553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, </a:t>
            </a:r>
            <a:r>
              <a:rPr lang="es-AR" altLang="es-AR" sz="2600" b="1">
                <a:solidFill>
                  <a:srgbClr val="7700B2"/>
                </a:solidFill>
              </a:rPr>
              <a:t>3</a:t>
            </a:r>
            <a:r>
              <a:rPr lang="es-ES_tradnl" altLang="es-AR" sz="2600"/>
              <a:t> )      </a:t>
            </a:r>
            <a:endParaRPr lang="es-ES_tradnl" altLang="en-US" sz="260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93675" y="4264025"/>
            <a:ext cx="84248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         , </a:t>
            </a:r>
            <a:r>
              <a:rPr lang="es-AR" altLang="es-AR" sz="2600" b="1">
                <a:solidFill>
                  <a:srgbClr val="7700B2"/>
                </a:solidFill>
              </a:rPr>
              <a:t>4</a:t>
            </a:r>
            <a:r>
              <a:rPr lang="es-ES_tradnl" altLang="es-AR" sz="2600"/>
              <a:t> )      </a:t>
            </a:r>
            <a:endParaRPr lang="es-ES_tradnl" altLang="en-US" sz="260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4140200" y="4279900"/>
            <a:ext cx="2879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, </a:t>
            </a:r>
            <a:r>
              <a:rPr lang="es-AR" altLang="es-AR" sz="2600" b="1">
                <a:solidFill>
                  <a:srgbClr val="7700B2"/>
                </a:solidFill>
              </a:rPr>
              <a:t>1</a:t>
            </a:r>
            <a:r>
              <a:rPr lang="es-ES_tradnl" altLang="es-AR" sz="2600"/>
              <a:t> )      </a:t>
            </a:r>
            <a:endParaRPr lang="es-ES_tradnl" altLang="en-US" sz="260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TAD FILA(item)</a:t>
            </a:r>
            <a:endParaRPr lang="es-AR" altLang="en-US" sz="4000" smtClean="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5507038" y="4292600"/>
            <a:ext cx="1081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FV</a:t>
            </a:r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1044575" y="3036888"/>
            <a:ext cx="2879725" cy="436562"/>
          </a:xfrm>
          <a:prstGeom prst="rect">
            <a:avLst/>
          </a:prstGeom>
          <a:noFill/>
          <a:ln w="9525">
            <a:solidFill>
              <a:srgbClr val="D8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1">
                <a:solidFill>
                  <a:srgbClr val="D80000"/>
                </a:solidFill>
              </a:rPr>
              <a:t>CONSTRUCTORAS</a:t>
            </a:r>
            <a:r>
              <a:rPr lang="es-ES_tradnl" altLang="en-US" sz="1800" b="1">
                <a:solidFill>
                  <a:srgbClr val="D80000"/>
                </a:solidFill>
              </a:rPr>
              <a:t> </a:t>
            </a:r>
            <a:endParaRPr lang="es-AR" altLang="en-US" sz="1800" b="1">
              <a:solidFill>
                <a:srgbClr val="D80000"/>
              </a:solidFill>
            </a:endParaRPr>
          </a:p>
        </p:txBody>
      </p:sp>
      <p:sp>
        <p:nvSpPr>
          <p:cNvPr id="21513" name="19 CuadroTexto"/>
          <p:cNvSpPr txBox="1">
            <a:spLocks noChangeArrowheads="1"/>
          </p:cNvSpPr>
          <p:nvPr/>
        </p:nvSpPr>
        <p:spPr bwMode="auto">
          <a:xfrm>
            <a:off x="1619250" y="1989138"/>
            <a:ext cx="5905500" cy="436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1">
                <a:solidFill>
                  <a:schemeClr val="bg2"/>
                </a:solidFill>
              </a:rPr>
              <a:t>¿Cómo construimos la Fila  F: 1 2 3 4 ? </a:t>
            </a:r>
            <a:endParaRPr lang="es-AR" altLang="en-US" sz="2200">
              <a:solidFill>
                <a:schemeClr val="bg2"/>
              </a:solidFill>
            </a:endParaRPr>
          </a:p>
        </p:txBody>
      </p:sp>
      <p:grpSp>
        <p:nvGrpSpPr>
          <p:cNvPr id="302087" name="Group 7"/>
          <p:cNvGrpSpPr>
            <a:grpSpLocks/>
          </p:cNvGrpSpPr>
          <p:nvPr/>
        </p:nvGrpSpPr>
        <p:grpSpPr bwMode="auto">
          <a:xfrm>
            <a:off x="3924300" y="2708275"/>
            <a:ext cx="3313113" cy="468313"/>
            <a:chOff x="1973" y="1729"/>
            <a:chExt cx="2087" cy="295"/>
          </a:xfrm>
        </p:grpSpPr>
        <p:sp>
          <p:nvSpPr>
            <p:cNvPr id="21522" name="19 CuadroTexto"/>
            <p:cNvSpPr txBox="1">
              <a:spLocks noChangeArrowheads="1"/>
            </p:cNvSpPr>
            <p:nvPr/>
          </p:nvSpPr>
          <p:spPr bwMode="auto">
            <a:xfrm>
              <a:off x="2064" y="1729"/>
              <a:ext cx="1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FV:  → FILA</a:t>
              </a:r>
            </a:p>
          </p:txBody>
        </p:sp>
        <p:sp>
          <p:nvSpPr>
            <p:cNvPr id="21523" name="Line 9"/>
            <p:cNvSpPr>
              <a:spLocks noChangeShapeType="1"/>
            </p:cNvSpPr>
            <p:nvPr/>
          </p:nvSpPr>
          <p:spPr bwMode="auto">
            <a:xfrm flipV="1">
              <a:off x="1973" y="193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2090" name="Group 10"/>
          <p:cNvGrpSpPr>
            <a:grpSpLocks/>
          </p:cNvGrpSpPr>
          <p:nvPr/>
        </p:nvGrpSpPr>
        <p:grpSpPr bwMode="auto">
          <a:xfrm>
            <a:off x="3924300" y="3248025"/>
            <a:ext cx="5184775" cy="396875"/>
            <a:chOff x="1973" y="2069"/>
            <a:chExt cx="3266" cy="250"/>
          </a:xfrm>
        </p:grpSpPr>
        <p:sp>
          <p:nvSpPr>
            <p:cNvPr id="21520" name="19 CuadroTexto"/>
            <p:cNvSpPr txBox="1">
              <a:spLocks noChangeArrowheads="1"/>
            </p:cNvSpPr>
            <p:nvPr/>
          </p:nvSpPr>
          <p:spPr bwMode="auto">
            <a:xfrm>
              <a:off x="2087" y="2069"/>
              <a:ext cx="3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AR" sz="2000"/>
                <a:t>ENFILA: FILA X </a:t>
              </a:r>
              <a:r>
                <a:rPr lang="es-AR" altLang="es-AR" sz="2000"/>
                <a:t>ITEM</a:t>
              </a:r>
              <a:r>
                <a:rPr lang="es-ES_tradnl" altLang="es-AR" sz="2000"/>
                <a:t> </a:t>
              </a:r>
              <a:r>
                <a:rPr lang="es-ES_tradnl" altLang="es-AR" sz="2000">
                  <a:sym typeface="Wingdings" panose="05000000000000000000" pitchFamily="2" charset="2"/>
                </a:rPr>
                <a:t></a:t>
              </a:r>
              <a:r>
                <a:rPr lang="es-AR" altLang="es-AR" sz="2000"/>
                <a:t> FILA</a:t>
              </a:r>
              <a:endParaRPr lang="es-ES_tradnl" altLang="en-US" sz="2000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1973" y="211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097" name="Oval 17"/>
          <p:cNvSpPr>
            <a:spLocks noChangeArrowheads="1"/>
          </p:cNvSpPr>
          <p:nvPr/>
        </p:nvSpPr>
        <p:spPr bwMode="auto">
          <a:xfrm>
            <a:off x="6199188" y="4264025"/>
            <a:ext cx="503237" cy="576263"/>
          </a:xfrm>
          <a:prstGeom prst="ellipse">
            <a:avLst/>
          </a:prstGeom>
          <a:solidFill>
            <a:srgbClr val="FF9966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2098" name="Oval 18"/>
          <p:cNvSpPr>
            <a:spLocks noChangeArrowheads="1"/>
          </p:cNvSpPr>
          <p:nvPr/>
        </p:nvSpPr>
        <p:spPr bwMode="auto">
          <a:xfrm>
            <a:off x="7854950" y="4249738"/>
            <a:ext cx="503238" cy="576262"/>
          </a:xfrm>
          <a:prstGeom prst="ellipse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6084888" y="4941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6600"/>
                </a:solidFill>
              </a:rPr>
              <a:t>Frente</a:t>
            </a:r>
          </a:p>
        </p:txBody>
      </p:sp>
      <p:sp>
        <p:nvSpPr>
          <p:cNvPr id="302101" name="Rectangle 21"/>
          <p:cNvSpPr>
            <a:spLocks noChangeArrowheads="1"/>
          </p:cNvSpPr>
          <p:nvPr/>
        </p:nvSpPr>
        <p:spPr bwMode="auto">
          <a:xfrm>
            <a:off x="7740650" y="49418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33CC33"/>
                </a:solidFill>
              </a:rPr>
              <a:t>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 animBg="1"/>
      <p:bldP spid="302100" grpId="0"/>
      <p:bldP spid="302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600" smtClean="0"/>
              <a:t>Especificación Algebraica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9600"/>
            <a:ext cx="8686800" cy="500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600" smtClean="0"/>
              <a:t>SEMÁNTICA: F </a:t>
            </a:r>
            <a:r>
              <a:rPr lang="es-ES" altLang="en-US" sz="2600" smtClean="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s-ES" altLang="en-US" sz="2600" smtClean="0"/>
              <a:t> FILA , x </a:t>
            </a:r>
            <a:r>
              <a:rPr lang="es-ES" altLang="en-US" sz="2600" smtClean="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s-ES" altLang="en-US" sz="2600" smtClean="0"/>
              <a:t> ITEM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9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ESFILAVACIA(FILAVACIA)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TRUE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ESFILAVACIA(ENFILA(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FALSE</a:t>
            </a:r>
            <a:endParaRPr lang="es-ES" altLang="en-US" sz="2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1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FRENTE(FILAVACIA)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indefinido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FRENTE(ENFILA(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SI ESFILAVACIA( F ) ENTONCES   x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			 SINO  FRENTE( F )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1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DEFILA(FILAVACIA) </a:t>
            </a:r>
            <a:r>
              <a:rPr lang="es-ES" altLang="en-US" sz="2100" smtClean="0">
                <a:latin typeface="Arial Unicode MS" pitchFamily="34" charset="-128"/>
                <a:ea typeface="Arial Unicode MS" pitchFamily="34" charset="-128"/>
              </a:rPr>
              <a:t>≡</a:t>
            </a:r>
            <a:r>
              <a:rPr lang="es-ES" altLang="en-US" sz="2100" smtClean="0"/>
              <a:t> FILAVACIA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DEFILA(ENFILA(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SI ESFILAVACIA( F ) ENTONCES   F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			SINO   ENFILA( DEFILA( F ),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1455738" y="6049963"/>
            <a:ext cx="74882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,</a:t>
            </a:r>
            <a:r>
              <a:rPr lang="es-AR" altLang="es-AR" sz="2600" b="1">
                <a:solidFill>
                  <a:schemeClr val="hlink"/>
                </a:solidFill>
              </a:rPr>
              <a:t>3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23825" y="6021388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4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403350" y="5373688"/>
            <a:ext cx="74882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3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107950" y="5345113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4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2763838" y="5373688"/>
            <a:ext cx="59483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,</a:t>
            </a:r>
            <a:r>
              <a:rPr lang="es-AR" altLang="es-AR" sz="2600" b="1">
                <a:solidFill>
                  <a:schemeClr val="hlink"/>
                </a:solidFill>
              </a:rPr>
              <a:t>2</a:t>
            </a:r>
            <a:r>
              <a:rPr lang="es-ES_tradnl" altLang="es-AR" sz="2600"/>
              <a:t> )      </a:t>
            </a:r>
            <a:endParaRPr lang="es-ES_tradnl" altLang="en-US" sz="260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50800" y="4654550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4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1403350" y="4652963"/>
            <a:ext cx="74882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3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347788" y="3832225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1">
                <a:solidFill>
                  <a:srgbClr val="CC0099"/>
                </a:solidFill>
              </a:rPr>
              <a:t>DEFILA</a:t>
            </a:r>
            <a:r>
              <a:rPr lang="es-AR" altLang="es-AR" sz="2600" b="1">
                <a:solidFill>
                  <a:srgbClr val="CC0099"/>
                </a:solidFill>
              </a:rPr>
              <a:t>(</a:t>
            </a:r>
            <a:r>
              <a:rPr lang="es-AR" altLang="es-AR" sz="2600"/>
              <a:t>      			                         </a:t>
            </a:r>
            <a:r>
              <a:rPr lang="es-ES_tradnl" altLang="es-AR" sz="2600"/>
              <a:t>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34925" y="3817938"/>
            <a:ext cx="9201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ENFILA</a:t>
            </a:r>
            <a:r>
              <a:rPr lang="es-AR" altLang="es-AR" sz="2600"/>
              <a:t>(                                                                             , </a:t>
            </a:r>
            <a:r>
              <a:rPr lang="es-AR" altLang="es-AR" sz="2600" b="1">
                <a:solidFill>
                  <a:schemeClr val="hlink"/>
                </a:solidFill>
              </a:rPr>
              <a:t>4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2627313" y="387985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-7938" y="2967038"/>
            <a:ext cx="91074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1">
                <a:solidFill>
                  <a:srgbClr val="CC0099"/>
                </a:solidFill>
              </a:rPr>
              <a:t>DEFILA</a:t>
            </a:r>
            <a:r>
              <a:rPr lang="es-AR" altLang="es-AR" sz="2600" b="1">
                <a:solidFill>
                  <a:srgbClr val="CC0099"/>
                </a:solidFill>
              </a:rPr>
              <a:t>(</a:t>
            </a:r>
            <a:r>
              <a:rPr lang="es-AR" altLang="es-AR" sz="2600"/>
              <a:t>       					                         </a:t>
            </a:r>
            <a:r>
              <a:rPr lang="es-ES_tradnl" altLang="es-AR" sz="2600"/>
              <a:t>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2356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57200"/>
            <a:ext cx="8229600" cy="1371600"/>
          </a:xfrm>
        </p:spPr>
        <p:txBody>
          <a:bodyPr/>
          <a:lstStyle/>
          <a:p>
            <a:r>
              <a:rPr lang="es-ES" altLang="en-US" sz="4000" smtClean="0"/>
              <a:t>TAD FILA(item)</a:t>
            </a:r>
            <a:endParaRPr lang="es-AR" altLang="en-US" sz="4000" smtClean="0"/>
          </a:p>
        </p:txBody>
      </p:sp>
      <p:sp>
        <p:nvSpPr>
          <p:cNvPr id="23566" name="19 CuadroTexto"/>
          <p:cNvSpPr txBox="1">
            <a:spLocks noChangeArrowheads="1"/>
          </p:cNvSpPr>
          <p:nvPr/>
        </p:nvSpPr>
        <p:spPr bwMode="auto">
          <a:xfrm>
            <a:off x="4211638" y="836613"/>
            <a:ext cx="4537075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chemeClr val="bg2"/>
                </a:solidFill>
              </a:rPr>
              <a:t>¿Cuál es el resultado de DEFILAR un elemento de la fila F: 1 2 3 4? </a:t>
            </a:r>
            <a:endParaRPr lang="es-AR" altLang="en-US" sz="2000">
              <a:solidFill>
                <a:schemeClr val="bg2"/>
              </a:solidFill>
            </a:endParaRP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2627313" y="2997200"/>
            <a:ext cx="5761037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2665413" y="4654550"/>
            <a:ext cx="6388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1">
                <a:solidFill>
                  <a:srgbClr val="CC0099"/>
                </a:solidFill>
              </a:rPr>
              <a:t>DEFILA</a:t>
            </a:r>
            <a:r>
              <a:rPr lang="es-AR" altLang="es-AR" sz="2600" b="1">
                <a:solidFill>
                  <a:srgbClr val="CC0099"/>
                </a:solidFill>
              </a:rPr>
              <a:t>(</a:t>
            </a:r>
            <a:r>
              <a:rPr lang="es-AR" altLang="es-AR" sz="2600"/>
              <a:t>  	                                  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4010025" y="5402263"/>
            <a:ext cx="4090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 b="1">
                <a:solidFill>
                  <a:srgbClr val="CC0099"/>
                </a:solidFill>
              </a:rPr>
              <a:t>DEFI</a:t>
            </a:r>
            <a:r>
              <a:rPr lang="es-AR" altLang="es-AR" sz="2600" b="1">
                <a:solidFill>
                  <a:srgbClr val="CC0099"/>
                </a:solidFill>
              </a:rPr>
              <a:t>LA(</a:t>
            </a:r>
            <a:r>
              <a:rPr lang="es-AR" altLang="es-AR" sz="2600"/>
              <a:t>                     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5" name="19 CuadroTexto"/>
          <p:cNvSpPr txBox="1">
            <a:spLocks noChangeArrowheads="1"/>
          </p:cNvSpPr>
          <p:nvPr/>
        </p:nvSpPr>
        <p:spPr bwMode="auto">
          <a:xfrm>
            <a:off x="2771775" y="6049963"/>
            <a:ext cx="59483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600"/>
              <a:t>ENFI</a:t>
            </a:r>
            <a:r>
              <a:rPr lang="es-AR" altLang="es-AR" sz="2600"/>
              <a:t>LA(                                        ,</a:t>
            </a:r>
            <a:r>
              <a:rPr lang="es-AR" altLang="es-AR" sz="2600" b="1">
                <a:solidFill>
                  <a:schemeClr val="hlink"/>
                </a:solidFill>
              </a:rPr>
              <a:t>2</a:t>
            </a:r>
            <a:r>
              <a:rPr lang="es-ES_tradnl" altLang="es-AR" sz="2600"/>
              <a:t>)      </a:t>
            </a:r>
            <a:endParaRPr lang="es-ES_tradnl" altLang="en-US" sz="2600"/>
          </a:p>
        </p:txBody>
      </p:sp>
      <p:sp>
        <p:nvSpPr>
          <p:cNvPr id="303140" name="Rectangle 36"/>
          <p:cNvSpPr>
            <a:spLocks noChangeArrowheads="1"/>
          </p:cNvSpPr>
          <p:nvPr/>
        </p:nvSpPr>
        <p:spPr bwMode="auto">
          <a:xfrm>
            <a:off x="396875" y="1855788"/>
            <a:ext cx="8315325" cy="923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DEFILA( FV ) ≡ FV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DEFILA(ENFILA( </a:t>
            </a:r>
            <a:r>
              <a:rPr lang="es-ES" altLang="en-US" sz="1800" b="1">
                <a:solidFill>
                  <a:srgbClr val="009900"/>
                </a:solidFill>
              </a:rPr>
              <a:t>F</a:t>
            </a:r>
            <a:r>
              <a:rPr lang="es-ES" altLang="en-US" sz="1800"/>
              <a:t>, </a:t>
            </a:r>
            <a:r>
              <a:rPr lang="es-ES" altLang="en-US" sz="1800" b="1">
                <a:solidFill>
                  <a:srgbClr val="7700B2"/>
                </a:solidFill>
              </a:rPr>
              <a:t>x</a:t>
            </a:r>
            <a:r>
              <a:rPr lang="es-ES" altLang="en-US" sz="1800"/>
              <a:t> )) ≡   SI ESFILAVACIA(</a:t>
            </a:r>
            <a:r>
              <a:rPr lang="es-ES" altLang="en-US" sz="1800" b="1">
                <a:solidFill>
                  <a:srgbClr val="009900"/>
                </a:solidFill>
              </a:rPr>
              <a:t> F</a:t>
            </a:r>
            <a:r>
              <a:rPr lang="es-ES" altLang="en-US" sz="1800"/>
              <a:t> ) ENTONCES </a:t>
            </a:r>
            <a:r>
              <a:rPr lang="es-ES" altLang="en-US" sz="1800" b="1">
                <a:solidFill>
                  <a:srgbClr val="009900"/>
                </a:solidFill>
              </a:rPr>
              <a:t>F</a:t>
            </a:r>
            <a:endParaRPr lang="es-ES" altLang="en-US" sz="1800" b="1">
              <a:solidFill>
                <a:srgbClr val="FF9933"/>
              </a:solidFill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			        SINO   ENFILA( DEFILA</a:t>
            </a:r>
            <a:r>
              <a:rPr lang="es-ES" altLang="en-US" sz="1800">
                <a:solidFill>
                  <a:srgbClr val="009900"/>
                </a:solidFill>
              </a:rPr>
              <a:t>( </a:t>
            </a:r>
            <a:r>
              <a:rPr lang="es-ES" altLang="en-US" sz="1800" b="1">
                <a:solidFill>
                  <a:srgbClr val="009900"/>
                </a:solidFill>
              </a:rPr>
              <a:t>F</a:t>
            </a:r>
            <a:r>
              <a:rPr lang="es-ES" altLang="en-US" sz="1800"/>
              <a:t> ), </a:t>
            </a:r>
            <a:r>
              <a:rPr lang="es-ES" altLang="en-US" sz="1800" b="1">
                <a:solidFill>
                  <a:srgbClr val="7700B2"/>
                </a:solidFill>
              </a:rPr>
              <a:t>x</a:t>
            </a:r>
            <a:r>
              <a:rPr lang="es-ES" altLang="en-US" sz="1800"/>
              <a:t>)</a:t>
            </a:r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3910013" y="3011488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17" name="19 CuadroTexto"/>
          <p:cNvSpPr txBox="1">
            <a:spLocks noChangeArrowheads="1"/>
          </p:cNvSpPr>
          <p:nvPr/>
        </p:nvSpPr>
        <p:spPr bwMode="auto">
          <a:xfrm>
            <a:off x="2613025" y="29972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18" name="19 CuadroTexto"/>
          <p:cNvSpPr txBox="1">
            <a:spLocks noChangeArrowheads="1"/>
          </p:cNvSpPr>
          <p:nvPr/>
        </p:nvSpPr>
        <p:spPr bwMode="auto">
          <a:xfrm>
            <a:off x="1331913" y="2997200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4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5278438" y="30130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1" name="19 CuadroTexto"/>
          <p:cNvSpPr txBox="1">
            <a:spLocks noChangeArrowheads="1"/>
          </p:cNvSpPr>
          <p:nvPr/>
        </p:nvSpPr>
        <p:spPr bwMode="auto">
          <a:xfrm>
            <a:off x="6645275" y="30257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FV</a:t>
            </a:r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3851275" y="38608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5076825" y="38608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6429375" y="3846513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FV</a:t>
            </a:r>
          </a:p>
        </p:txBody>
      </p:sp>
      <p:sp>
        <p:nvSpPr>
          <p:cNvPr id="303146" name="Rectangle 42"/>
          <p:cNvSpPr>
            <a:spLocks noChangeArrowheads="1"/>
          </p:cNvSpPr>
          <p:nvPr/>
        </p:nvSpPr>
        <p:spPr bwMode="auto">
          <a:xfrm>
            <a:off x="3924300" y="3860800"/>
            <a:ext cx="4032250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" name="19 CuadroTexto"/>
          <p:cNvSpPr txBox="1">
            <a:spLocks noChangeArrowheads="1"/>
          </p:cNvSpPr>
          <p:nvPr/>
        </p:nvSpPr>
        <p:spPr bwMode="auto">
          <a:xfrm>
            <a:off x="3967163" y="4695825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6" name="19 CuadroTexto"/>
          <p:cNvSpPr txBox="1">
            <a:spLocks noChangeArrowheads="1"/>
          </p:cNvSpPr>
          <p:nvPr/>
        </p:nvSpPr>
        <p:spPr bwMode="auto">
          <a:xfrm>
            <a:off x="5192713" y="469582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7" name="19 CuadroTexto"/>
          <p:cNvSpPr txBox="1">
            <a:spLocks noChangeArrowheads="1"/>
          </p:cNvSpPr>
          <p:nvPr/>
        </p:nvSpPr>
        <p:spPr bwMode="auto">
          <a:xfrm>
            <a:off x="6545263" y="468153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FV</a:t>
            </a:r>
          </a:p>
        </p:txBody>
      </p:sp>
      <p:sp>
        <p:nvSpPr>
          <p:cNvPr id="303160" name="Rectangle 56"/>
          <p:cNvSpPr>
            <a:spLocks noChangeArrowheads="1"/>
          </p:cNvSpPr>
          <p:nvPr/>
        </p:nvSpPr>
        <p:spPr bwMode="auto">
          <a:xfrm>
            <a:off x="5246688" y="4695825"/>
            <a:ext cx="2278062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" name="19 CuadroTexto"/>
          <p:cNvSpPr txBox="1">
            <a:spLocks noChangeArrowheads="1"/>
          </p:cNvSpPr>
          <p:nvPr/>
        </p:nvSpPr>
        <p:spPr bwMode="auto">
          <a:xfrm>
            <a:off x="5321300" y="543083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ENFILA</a:t>
            </a:r>
            <a:r>
              <a:rPr lang="es-AR" altLang="es-AR" sz="2400"/>
              <a:t>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9" name="19 CuadroTexto"/>
          <p:cNvSpPr txBox="1">
            <a:spLocks noChangeArrowheads="1"/>
          </p:cNvSpPr>
          <p:nvPr/>
        </p:nvSpPr>
        <p:spPr bwMode="auto">
          <a:xfrm>
            <a:off x="6673850" y="541655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FV</a:t>
            </a:r>
          </a:p>
        </p:txBody>
      </p:sp>
      <p:sp>
        <p:nvSpPr>
          <p:cNvPr id="303169" name="Rectangle 65"/>
          <p:cNvSpPr>
            <a:spLocks noChangeArrowheads="1"/>
          </p:cNvSpPr>
          <p:nvPr/>
        </p:nvSpPr>
        <p:spPr bwMode="auto">
          <a:xfrm>
            <a:off x="6732588" y="5373688"/>
            <a:ext cx="504825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" name="19 CuadroTexto"/>
          <p:cNvSpPr txBox="1">
            <a:spLocks noChangeArrowheads="1"/>
          </p:cNvSpPr>
          <p:nvPr/>
        </p:nvSpPr>
        <p:spPr bwMode="auto">
          <a:xfrm>
            <a:off x="4787900" y="6067425"/>
            <a:ext cx="187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FV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303140" grpId="0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600" smtClean="0"/>
              <a:t>IMPLEMENTACIÓN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51038"/>
            <a:ext cx="82296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800" smtClean="0"/>
              <a:t>Las FILAS </a:t>
            </a:r>
            <a:r>
              <a:rPr lang="es-ES" altLang="en-US" sz="2800" b="1" smtClean="0"/>
              <a:t>no</a:t>
            </a:r>
            <a:r>
              <a:rPr lang="es-ES" altLang="en-US" sz="2800" smtClean="0"/>
              <a:t> son estructuras fundamentales de datos</a:t>
            </a:r>
          </a:p>
          <a:p>
            <a:pPr>
              <a:lnSpc>
                <a:spcPct val="90000"/>
              </a:lnSpc>
            </a:pPr>
            <a:endParaRPr lang="es-ES" altLang="en-US" sz="2800" smtClean="0"/>
          </a:p>
          <a:p>
            <a:pPr>
              <a:lnSpc>
                <a:spcPct val="90000"/>
              </a:lnSpc>
            </a:pPr>
            <a:r>
              <a:rPr lang="es-ES" altLang="en-US" sz="2800" smtClean="0"/>
              <a:t>Para su representación se requiere el uso de otras estructuras de datos como ser: </a:t>
            </a:r>
          </a:p>
          <a:p>
            <a:pPr>
              <a:lnSpc>
                <a:spcPct val="90000"/>
              </a:lnSpc>
            </a:pPr>
            <a:endParaRPr lang="es-ES" altLang="en-US" sz="2800" smtClean="0">
              <a:solidFill>
                <a:srgbClr val="FF3300"/>
              </a:solidFill>
            </a:endParaRP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Arreglos (arrays)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Listas enlazadas</a:t>
            </a:r>
            <a:endParaRPr lang="es-ES" alt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468313" y="18462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FILAVACÍA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2771775" y="1700213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UN ELEMENTO</a:t>
            </a:r>
          </a:p>
        </p:txBody>
      </p:sp>
      <p:sp>
        <p:nvSpPr>
          <p:cNvPr id="249894" name="Text Box 38"/>
          <p:cNvSpPr txBox="1">
            <a:spLocks noChangeArrowheads="1"/>
          </p:cNvSpPr>
          <p:nvPr/>
        </p:nvSpPr>
        <p:spPr bwMode="auto">
          <a:xfrm>
            <a:off x="6011863" y="1844675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DOS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ELEMENTOS</a:t>
            </a:r>
          </a:p>
        </p:txBody>
      </p:sp>
      <p:grpSp>
        <p:nvGrpSpPr>
          <p:cNvPr id="250046" name="Group 190"/>
          <p:cNvGrpSpPr>
            <a:grpSpLocks/>
          </p:cNvGrpSpPr>
          <p:nvPr/>
        </p:nvGrpSpPr>
        <p:grpSpPr bwMode="auto">
          <a:xfrm>
            <a:off x="468313" y="2205038"/>
            <a:ext cx="876300" cy="1098550"/>
            <a:chOff x="277" y="1389"/>
            <a:chExt cx="552" cy="692"/>
          </a:xfrm>
        </p:grpSpPr>
        <p:sp>
          <p:nvSpPr>
            <p:cNvPr id="25727" name="Text Box 11"/>
            <p:cNvSpPr txBox="1">
              <a:spLocks noChangeArrowheads="1"/>
            </p:cNvSpPr>
            <p:nvPr/>
          </p:nvSpPr>
          <p:spPr bwMode="auto">
            <a:xfrm>
              <a:off x="521" y="1389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5728" name="Text Box 70"/>
            <p:cNvSpPr txBox="1">
              <a:spLocks noChangeArrowheads="1"/>
            </p:cNvSpPr>
            <p:nvPr/>
          </p:nvSpPr>
          <p:spPr bwMode="auto">
            <a:xfrm>
              <a:off x="413" y="1619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5729" name="Group 76"/>
            <p:cNvGrpSpPr>
              <a:grpSpLocks/>
            </p:cNvGrpSpPr>
            <p:nvPr/>
          </p:nvGrpSpPr>
          <p:grpSpPr bwMode="auto">
            <a:xfrm flipH="1">
              <a:off x="277" y="1801"/>
              <a:ext cx="185" cy="280"/>
              <a:chOff x="938" y="3150"/>
              <a:chExt cx="322" cy="280"/>
            </a:xfrm>
          </p:grpSpPr>
          <p:sp>
            <p:nvSpPr>
              <p:cNvPr id="25730" name="Line 71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1" name="Line 72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Line 73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3" name="Line 74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Line 75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0045" name="Group 189"/>
          <p:cNvGrpSpPr>
            <a:grpSpLocks/>
          </p:cNvGrpSpPr>
          <p:nvPr/>
        </p:nvGrpSpPr>
        <p:grpSpPr bwMode="auto">
          <a:xfrm>
            <a:off x="1116013" y="2565400"/>
            <a:ext cx="647700" cy="733425"/>
            <a:chOff x="703" y="1619"/>
            <a:chExt cx="408" cy="462"/>
          </a:xfrm>
        </p:grpSpPr>
        <p:grpSp>
          <p:nvGrpSpPr>
            <p:cNvPr id="25720" name="Group 77"/>
            <p:cNvGrpSpPr>
              <a:grpSpLocks/>
            </p:cNvGrpSpPr>
            <p:nvPr/>
          </p:nvGrpSpPr>
          <p:grpSpPr bwMode="auto">
            <a:xfrm>
              <a:off x="930" y="1801"/>
              <a:ext cx="181" cy="280"/>
              <a:chOff x="802" y="2066"/>
              <a:chExt cx="322" cy="280"/>
            </a:xfrm>
          </p:grpSpPr>
          <p:sp>
            <p:nvSpPr>
              <p:cNvPr id="25722" name="Line 6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3" name="Line 7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4" name="Line 8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5" name="Line 9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6" name="Line 10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21" name="Text Box 79"/>
            <p:cNvSpPr txBox="1">
              <a:spLocks noChangeArrowheads="1"/>
            </p:cNvSpPr>
            <p:nvPr/>
          </p:nvSpPr>
          <p:spPr bwMode="auto">
            <a:xfrm>
              <a:off x="703" y="1619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</p:grpSp>
      <p:grpSp>
        <p:nvGrpSpPr>
          <p:cNvPr id="250049" name="Group 193"/>
          <p:cNvGrpSpPr>
            <a:grpSpLocks/>
          </p:cNvGrpSpPr>
          <p:nvPr/>
        </p:nvGrpSpPr>
        <p:grpSpPr bwMode="auto">
          <a:xfrm>
            <a:off x="2987675" y="2222500"/>
            <a:ext cx="706438" cy="1135063"/>
            <a:chOff x="1882" y="1461"/>
            <a:chExt cx="445" cy="715"/>
          </a:xfrm>
        </p:grpSpPr>
        <p:sp>
          <p:nvSpPr>
            <p:cNvPr id="25717" name="Text Box 88"/>
            <p:cNvSpPr txBox="1">
              <a:spLocks noChangeArrowheads="1"/>
            </p:cNvSpPr>
            <p:nvPr/>
          </p:nvSpPr>
          <p:spPr bwMode="auto">
            <a:xfrm>
              <a:off x="2019" y="1461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5718" name="Text Box 89"/>
            <p:cNvSpPr txBox="1">
              <a:spLocks noChangeArrowheads="1"/>
            </p:cNvSpPr>
            <p:nvPr/>
          </p:nvSpPr>
          <p:spPr bwMode="auto">
            <a:xfrm>
              <a:off x="1882" y="1688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5719" name="AutoShape 97"/>
            <p:cNvCxnSpPr>
              <a:cxnSpLocks noChangeShapeType="1"/>
              <a:stCxn id="25718" idx="2"/>
              <a:endCxn id="25713" idx="1"/>
            </p:cNvCxnSpPr>
            <p:nvPr/>
          </p:nvCxnSpPr>
          <p:spPr bwMode="auto">
            <a:xfrm rot="16200000" flipH="1">
              <a:off x="1974" y="1950"/>
              <a:ext cx="270" cy="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0048" name="Group 192"/>
          <p:cNvGrpSpPr>
            <a:grpSpLocks/>
          </p:cNvGrpSpPr>
          <p:nvPr/>
        </p:nvGrpSpPr>
        <p:grpSpPr bwMode="auto">
          <a:xfrm>
            <a:off x="3419475" y="2565400"/>
            <a:ext cx="565150" cy="647700"/>
            <a:chOff x="2154" y="1688"/>
            <a:chExt cx="356" cy="385"/>
          </a:xfrm>
        </p:grpSpPr>
        <p:sp>
          <p:nvSpPr>
            <p:cNvPr id="25715" name="Text Box 96"/>
            <p:cNvSpPr txBox="1">
              <a:spLocks noChangeArrowheads="1"/>
            </p:cNvSpPr>
            <p:nvPr/>
          </p:nvSpPr>
          <p:spPr bwMode="auto">
            <a:xfrm>
              <a:off x="2154" y="1688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5716" name="AutoShape 98"/>
            <p:cNvCxnSpPr>
              <a:cxnSpLocks noChangeShapeType="1"/>
              <a:stCxn id="25715" idx="2"/>
              <a:endCxn id="25704" idx="0"/>
            </p:cNvCxnSpPr>
            <p:nvPr/>
          </p:nvCxnSpPr>
          <p:spPr bwMode="auto">
            <a:xfrm rot="16200000" flipH="1">
              <a:off x="2316" y="1880"/>
              <a:ext cx="167" cy="220"/>
            </a:xfrm>
            <a:prstGeom prst="bentConnector3">
              <a:avLst>
                <a:gd name="adj1" fmla="val 496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0035" name="Group 179"/>
          <p:cNvGrpSpPr>
            <a:grpSpLocks/>
          </p:cNvGrpSpPr>
          <p:nvPr/>
        </p:nvGrpSpPr>
        <p:grpSpPr bwMode="auto">
          <a:xfrm>
            <a:off x="3492500" y="3284538"/>
            <a:ext cx="1506538" cy="604837"/>
            <a:chOff x="2290" y="2111"/>
            <a:chExt cx="949" cy="381"/>
          </a:xfrm>
        </p:grpSpPr>
        <p:grpSp>
          <p:nvGrpSpPr>
            <p:cNvPr id="25703" name="Group 21"/>
            <p:cNvGrpSpPr>
              <a:grpSpLocks/>
            </p:cNvGrpSpPr>
            <p:nvPr/>
          </p:nvGrpSpPr>
          <p:grpSpPr bwMode="auto">
            <a:xfrm>
              <a:off x="2290" y="2111"/>
              <a:ext cx="949" cy="381"/>
              <a:chOff x="2781" y="3757"/>
              <a:chExt cx="1646" cy="642"/>
            </a:xfrm>
          </p:grpSpPr>
          <p:grpSp>
            <p:nvGrpSpPr>
              <p:cNvPr id="25705" name="Group 2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5713" name="Rectangle 2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714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5706" name="Group 2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5707" name="Line 2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708" name="Group 2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570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71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71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71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5704" name="Text Box 32"/>
            <p:cNvSpPr txBox="1">
              <a:spLocks noChangeArrowheads="1"/>
            </p:cNvSpPr>
            <p:nvPr/>
          </p:nvSpPr>
          <p:spPr bwMode="auto">
            <a:xfrm>
              <a:off x="2444" y="211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</p:grpSp>
      <p:grpSp>
        <p:nvGrpSpPr>
          <p:cNvPr id="250039" name="Group 183"/>
          <p:cNvGrpSpPr>
            <a:grpSpLocks/>
          </p:cNvGrpSpPr>
          <p:nvPr/>
        </p:nvGrpSpPr>
        <p:grpSpPr bwMode="auto">
          <a:xfrm>
            <a:off x="6149975" y="3251200"/>
            <a:ext cx="2833688" cy="609600"/>
            <a:chOff x="3874" y="2035"/>
            <a:chExt cx="1785" cy="384"/>
          </a:xfrm>
        </p:grpSpPr>
        <p:grpSp>
          <p:nvGrpSpPr>
            <p:cNvPr id="25685" name="Group 44"/>
            <p:cNvGrpSpPr>
              <a:grpSpLocks/>
            </p:cNvGrpSpPr>
            <p:nvPr/>
          </p:nvGrpSpPr>
          <p:grpSpPr bwMode="auto">
            <a:xfrm>
              <a:off x="3874" y="2035"/>
              <a:ext cx="689" cy="214"/>
              <a:chOff x="3141" y="3757"/>
              <a:chExt cx="1195" cy="360"/>
            </a:xfrm>
          </p:grpSpPr>
          <p:sp>
            <p:nvSpPr>
              <p:cNvPr id="25701" name="Rectangle 4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702" name="Rectangle 4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686" name="Line 47"/>
            <p:cNvSpPr>
              <a:spLocks noChangeShapeType="1"/>
            </p:cNvSpPr>
            <p:nvPr/>
          </p:nvSpPr>
          <p:spPr bwMode="auto">
            <a:xfrm>
              <a:off x="4498" y="214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Text Box 48"/>
            <p:cNvSpPr txBox="1">
              <a:spLocks noChangeArrowheads="1"/>
            </p:cNvSpPr>
            <p:nvPr/>
          </p:nvSpPr>
          <p:spPr bwMode="auto">
            <a:xfrm>
              <a:off x="4015" y="203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5688" name="Group 49"/>
            <p:cNvGrpSpPr>
              <a:grpSpLocks/>
            </p:cNvGrpSpPr>
            <p:nvPr/>
          </p:nvGrpSpPr>
          <p:grpSpPr bwMode="auto">
            <a:xfrm>
              <a:off x="4710" y="2038"/>
              <a:ext cx="949" cy="381"/>
              <a:chOff x="1659" y="3022"/>
              <a:chExt cx="949" cy="381"/>
            </a:xfrm>
          </p:grpSpPr>
          <p:grpSp>
            <p:nvGrpSpPr>
              <p:cNvPr id="25689" name="Group 50"/>
              <p:cNvGrpSpPr>
                <a:grpSpLocks/>
              </p:cNvGrpSpPr>
              <p:nvPr/>
            </p:nvGrpSpPr>
            <p:grpSpPr bwMode="auto">
              <a:xfrm>
                <a:off x="1659" y="3022"/>
                <a:ext cx="949" cy="381"/>
                <a:chOff x="2781" y="3757"/>
                <a:chExt cx="1646" cy="642"/>
              </a:xfrm>
            </p:grpSpPr>
            <p:grpSp>
              <p:nvGrpSpPr>
                <p:cNvPr id="25691" name="Group 51"/>
                <p:cNvGrpSpPr>
                  <a:grpSpLocks/>
                </p:cNvGrpSpPr>
                <p:nvPr/>
              </p:nvGrpSpPr>
              <p:grpSpPr bwMode="auto">
                <a:xfrm>
                  <a:off x="2781" y="3757"/>
                  <a:ext cx="1195" cy="360"/>
                  <a:chOff x="3141" y="3757"/>
                  <a:chExt cx="1195" cy="360"/>
                </a:xfrm>
              </p:grpSpPr>
              <p:sp>
                <p:nvSpPr>
                  <p:cNvPr id="2569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570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25692" name="Group 54"/>
                <p:cNvGrpSpPr>
                  <a:grpSpLocks/>
                </p:cNvGrpSpPr>
                <p:nvPr/>
              </p:nvGrpSpPr>
              <p:grpSpPr bwMode="auto">
                <a:xfrm>
                  <a:off x="3863" y="3937"/>
                  <a:ext cx="564" cy="462"/>
                  <a:chOff x="4041" y="3835"/>
                  <a:chExt cx="564" cy="462"/>
                </a:xfrm>
              </p:grpSpPr>
              <p:sp>
                <p:nvSpPr>
                  <p:cNvPr id="2569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182" y="4208"/>
                    <a:ext cx="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9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041" y="3835"/>
                    <a:ext cx="495" cy="462"/>
                    <a:chOff x="4041" y="3835"/>
                    <a:chExt cx="495" cy="462"/>
                  </a:xfrm>
                </p:grpSpPr>
                <p:sp>
                  <p:nvSpPr>
                    <p:cNvPr id="2569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7" y="4297"/>
                      <a:ext cx="1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6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4" y="4252"/>
                      <a:ext cx="2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7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835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1" y="3835"/>
                      <a:ext cx="0" cy="3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690" name="Text Box 61"/>
              <p:cNvSpPr txBox="1">
                <a:spLocks noChangeArrowheads="1"/>
              </p:cNvSpPr>
              <p:nvPr/>
            </p:nvSpPr>
            <p:spPr bwMode="auto">
              <a:xfrm>
                <a:off x="1800" y="3022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</p:grpSp>
      </p:grpSp>
      <p:grpSp>
        <p:nvGrpSpPr>
          <p:cNvPr id="250051" name="Group 195"/>
          <p:cNvGrpSpPr>
            <a:grpSpLocks/>
          </p:cNvGrpSpPr>
          <p:nvPr/>
        </p:nvGrpSpPr>
        <p:grpSpPr bwMode="auto">
          <a:xfrm>
            <a:off x="5435600" y="2276475"/>
            <a:ext cx="714375" cy="1123950"/>
            <a:chOff x="3424" y="1434"/>
            <a:chExt cx="450" cy="708"/>
          </a:xfrm>
        </p:grpSpPr>
        <p:sp>
          <p:nvSpPr>
            <p:cNvPr id="25682" name="Text Box 102"/>
            <p:cNvSpPr txBox="1">
              <a:spLocks noChangeArrowheads="1"/>
            </p:cNvSpPr>
            <p:nvPr/>
          </p:nvSpPr>
          <p:spPr bwMode="auto">
            <a:xfrm>
              <a:off x="3560" y="1434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5683" name="Text Box 115"/>
            <p:cNvSpPr txBox="1">
              <a:spLocks noChangeArrowheads="1"/>
            </p:cNvSpPr>
            <p:nvPr/>
          </p:nvSpPr>
          <p:spPr bwMode="auto">
            <a:xfrm>
              <a:off x="3424" y="1661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5684" name="AutoShape 117"/>
            <p:cNvCxnSpPr>
              <a:cxnSpLocks noChangeShapeType="1"/>
              <a:stCxn id="25683" idx="2"/>
              <a:endCxn id="25701" idx="1"/>
            </p:cNvCxnSpPr>
            <p:nvPr/>
          </p:nvCxnSpPr>
          <p:spPr bwMode="auto">
            <a:xfrm rot="16200000" flipH="1">
              <a:off x="3585" y="1854"/>
              <a:ext cx="263" cy="3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0050" name="Group 194"/>
          <p:cNvGrpSpPr>
            <a:grpSpLocks/>
          </p:cNvGrpSpPr>
          <p:nvPr/>
        </p:nvGrpSpPr>
        <p:grpSpPr bwMode="auto">
          <a:xfrm>
            <a:off x="5867400" y="2636838"/>
            <a:ext cx="2022475" cy="598487"/>
            <a:chOff x="3696" y="1661"/>
            <a:chExt cx="1274" cy="377"/>
          </a:xfrm>
        </p:grpSpPr>
        <p:sp>
          <p:nvSpPr>
            <p:cNvPr id="25680" name="Text Box 116"/>
            <p:cNvSpPr txBox="1">
              <a:spLocks noChangeArrowheads="1"/>
            </p:cNvSpPr>
            <p:nvPr/>
          </p:nvSpPr>
          <p:spPr bwMode="auto">
            <a:xfrm>
              <a:off x="3696" y="1661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5681" name="AutoShape 118"/>
            <p:cNvCxnSpPr>
              <a:cxnSpLocks noChangeShapeType="1"/>
              <a:stCxn id="25680" idx="2"/>
              <a:endCxn id="25699" idx="0"/>
            </p:cNvCxnSpPr>
            <p:nvPr/>
          </p:nvCxnSpPr>
          <p:spPr bwMode="auto">
            <a:xfrm rot="16200000" flipH="1">
              <a:off x="4321" y="1390"/>
              <a:ext cx="159" cy="1138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9979" name="Text Box 123"/>
          <p:cNvSpPr txBox="1">
            <a:spLocks noChangeArrowheads="1"/>
          </p:cNvSpPr>
          <p:nvPr/>
        </p:nvSpPr>
        <p:spPr bwMode="auto">
          <a:xfrm>
            <a:off x="323850" y="3716338"/>
            <a:ext cx="159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ELEMENTOS</a:t>
            </a:r>
          </a:p>
        </p:txBody>
      </p:sp>
      <p:grpSp>
        <p:nvGrpSpPr>
          <p:cNvPr id="249999" name="Group 143"/>
          <p:cNvGrpSpPr>
            <a:grpSpLocks/>
          </p:cNvGrpSpPr>
          <p:nvPr/>
        </p:nvGrpSpPr>
        <p:grpSpPr bwMode="auto">
          <a:xfrm>
            <a:off x="1187450" y="5797550"/>
            <a:ext cx="879475" cy="755650"/>
            <a:chOff x="2314" y="2546"/>
            <a:chExt cx="554" cy="476"/>
          </a:xfrm>
        </p:grpSpPr>
        <p:sp>
          <p:nvSpPr>
            <p:cNvPr id="25677" name="Line 144"/>
            <p:cNvSpPr>
              <a:spLocks noChangeShapeType="1"/>
            </p:cNvSpPr>
            <p:nvPr/>
          </p:nvSpPr>
          <p:spPr bwMode="auto">
            <a:xfrm flipV="1">
              <a:off x="2562" y="254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Oval 145"/>
            <p:cNvSpPr>
              <a:spLocks noChangeArrowheads="1"/>
            </p:cNvSpPr>
            <p:nvPr/>
          </p:nvSpPr>
          <p:spPr bwMode="auto">
            <a:xfrm>
              <a:off x="2314" y="2750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79" name="Text Box 146"/>
            <p:cNvSpPr txBox="1">
              <a:spLocks noChangeArrowheads="1"/>
            </p:cNvSpPr>
            <p:nvPr/>
          </p:nvSpPr>
          <p:spPr bwMode="auto">
            <a:xfrm>
              <a:off x="2336" y="2766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Frente</a:t>
              </a:r>
            </a:p>
          </p:txBody>
        </p:sp>
      </p:grpSp>
      <p:grpSp>
        <p:nvGrpSpPr>
          <p:cNvPr id="250003" name="Group 147"/>
          <p:cNvGrpSpPr>
            <a:grpSpLocks/>
          </p:cNvGrpSpPr>
          <p:nvPr/>
        </p:nvGrpSpPr>
        <p:grpSpPr bwMode="auto">
          <a:xfrm>
            <a:off x="7596188" y="5799138"/>
            <a:ext cx="792162" cy="755650"/>
            <a:chOff x="4785" y="2614"/>
            <a:chExt cx="499" cy="476"/>
          </a:xfrm>
        </p:grpSpPr>
        <p:sp>
          <p:nvSpPr>
            <p:cNvPr id="25674" name="Line 148"/>
            <p:cNvSpPr>
              <a:spLocks noChangeShapeType="1"/>
            </p:cNvSpPr>
            <p:nvPr/>
          </p:nvSpPr>
          <p:spPr bwMode="auto">
            <a:xfrm flipV="1">
              <a:off x="5033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Oval 149"/>
            <p:cNvSpPr>
              <a:spLocks noChangeArrowheads="1"/>
            </p:cNvSpPr>
            <p:nvPr/>
          </p:nvSpPr>
          <p:spPr bwMode="auto">
            <a:xfrm>
              <a:off x="4785" y="2818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76" name="Text Box 150"/>
            <p:cNvSpPr txBox="1">
              <a:spLocks noChangeArrowheads="1"/>
            </p:cNvSpPr>
            <p:nvPr/>
          </p:nvSpPr>
          <p:spPr bwMode="auto">
            <a:xfrm>
              <a:off x="4785" y="284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Final</a:t>
              </a:r>
            </a:p>
          </p:txBody>
        </p:sp>
      </p:grpSp>
      <p:grpSp>
        <p:nvGrpSpPr>
          <p:cNvPr id="250053" name="Group 197"/>
          <p:cNvGrpSpPr>
            <a:grpSpLocks/>
          </p:cNvGrpSpPr>
          <p:nvPr/>
        </p:nvGrpSpPr>
        <p:grpSpPr bwMode="auto">
          <a:xfrm>
            <a:off x="611188" y="4357688"/>
            <a:ext cx="704850" cy="1177925"/>
            <a:chOff x="385" y="2750"/>
            <a:chExt cx="444" cy="742"/>
          </a:xfrm>
        </p:grpSpPr>
        <p:sp>
          <p:nvSpPr>
            <p:cNvPr id="25671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5672" name="Text Box 154"/>
            <p:cNvSpPr txBox="1">
              <a:spLocks noChangeArrowheads="1"/>
            </p:cNvSpPr>
            <p:nvPr/>
          </p:nvSpPr>
          <p:spPr bwMode="auto">
            <a:xfrm>
              <a:off x="385" y="2977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5673" name="AutoShape 156"/>
            <p:cNvCxnSpPr>
              <a:cxnSpLocks noChangeShapeType="1"/>
              <a:stCxn id="25672" idx="2"/>
              <a:endCxn id="25667" idx="1"/>
            </p:cNvCxnSpPr>
            <p:nvPr/>
          </p:nvCxnSpPr>
          <p:spPr bwMode="auto">
            <a:xfrm rot="16200000" flipH="1">
              <a:off x="439" y="3277"/>
              <a:ext cx="297" cy="13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0052" name="Group 196"/>
          <p:cNvGrpSpPr>
            <a:grpSpLocks/>
          </p:cNvGrpSpPr>
          <p:nvPr/>
        </p:nvGrpSpPr>
        <p:grpSpPr bwMode="auto">
          <a:xfrm>
            <a:off x="1042988" y="4719638"/>
            <a:ext cx="6827837" cy="646112"/>
            <a:chOff x="657" y="2977"/>
            <a:chExt cx="4301" cy="407"/>
          </a:xfrm>
        </p:grpSpPr>
        <p:sp>
          <p:nvSpPr>
            <p:cNvPr id="25669" name="Text Box 155"/>
            <p:cNvSpPr txBox="1">
              <a:spLocks noChangeArrowheads="1"/>
            </p:cNvSpPr>
            <p:nvPr/>
          </p:nvSpPr>
          <p:spPr bwMode="auto">
            <a:xfrm>
              <a:off x="657" y="2977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5670" name="AutoShape 157"/>
            <p:cNvCxnSpPr>
              <a:cxnSpLocks noChangeShapeType="1"/>
              <a:stCxn id="25669" idx="2"/>
              <a:endCxn id="25650" idx="0"/>
            </p:cNvCxnSpPr>
            <p:nvPr/>
          </p:nvCxnSpPr>
          <p:spPr bwMode="auto">
            <a:xfrm rot="16200000" flipH="1">
              <a:off x="2781" y="1207"/>
              <a:ext cx="189" cy="4165"/>
            </a:xfrm>
            <a:prstGeom prst="bentConnector3">
              <a:avLst>
                <a:gd name="adj1" fmla="val 49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0041" name="Group 185"/>
          <p:cNvGrpSpPr>
            <a:grpSpLocks/>
          </p:cNvGrpSpPr>
          <p:nvPr/>
        </p:nvGrpSpPr>
        <p:grpSpPr bwMode="auto">
          <a:xfrm>
            <a:off x="1038225" y="5365750"/>
            <a:ext cx="2395538" cy="508000"/>
            <a:chOff x="654" y="3385"/>
            <a:chExt cx="1509" cy="320"/>
          </a:xfrm>
        </p:grpSpPr>
        <p:grpSp>
          <p:nvGrpSpPr>
            <p:cNvPr id="25660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5667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68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661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Text Box 129"/>
            <p:cNvSpPr txBox="1">
              <a:spLocks noChangeArrowheads="1"/>
            </p:cNvSpPr>
            <p:nvPr/>
          </p:nvSpPr>
          <p:spPr bwMode="auto">
            <a:xfrm>
              <a:off x="795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5663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5665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66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664" name="Text Box 162"/>
            <p:cNvSpPr txBox="1">
              <a:spLocks noChangeArrowheads="1"/>
            </p:cNvSpPr>
            <p:nvPr/>
          </p:nvSpPr>
          <p:spPr bwMode="auto">
            <a:xfrm>
              <a:off x="1615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2°</a:t>
              </a:r>
              <a:endParaRPr lang="es-ES" altLang="en-US" sz="1800"/>
            </a:p>
          </p:txBody>
        </p:sp>
      </p:grpSp>
      <p:grpSp>
        <p:nvGrpSpPr>
          <p:cNvPr id="250042" name="Group 186"/>
          <p:cNvGrpSpPr>
            <a:grpSpLocks/>
          </p:cNvGrpSpPr>
          <p:nvPr/>
        </p:nvGrpSpPr>
        <p:grpSpPr bwMode="auto">
          <a:xfrm>
            <a:off x="3330575" y="5364163"/>
            <a:ext cx="1673225" cy="508000"/>
            <a:chOff x="2098" y="3385"/>
            <a:chExt cx="1054" cy="320"/>
          </a:xfrm>
        </p:grpSpPr>
        <p:sp>
          <p:nvSpPr>
            <p:cNvPr id="25654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55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5658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59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656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Text Box 167"/>
            <p:cNvSpPr txBox="1">
              <a:spLocks noChangeArrowheads="1"/>
            </p:cNvSpPr>
            <p:nvPr/>
          </p:nvSpPr>
          <p:spPr bwMode="auto">
            <a:xfrm>
              <a:off x="2462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3°</a:t>
              </a:r>
              <a:endParaRPr lang="es-ES" altLang="en-US" sz="1800"/>
            </a:p>
          </p:txBody>
        </p:sp>
      </p:grpSp>
      <p:grpSp>
        <p:nvGrpSpPr>
          <p:cNvPr id="250043" name="Group 187"/>
          <p:cNvGrpSpPr>
            <a:grpSpLocks/>
          </p:cNvGrpSpPr>
          <p:nvPr/>
        </p:nvGrpSpPr>
        <p:grpSpPr bwMode="auto">
          <a:xfrm>
            <a:off x="5292725" y="5292725"/>
            <a:ext cx="3671888" cy="676275"/>
            <a:chOff x="3334" y="3340"/>
            <a:chExt cx="2313" cy="426"/>
          </a:xfrm>
        </p:grpSpPr>
        <p:sp>
          <p:nvSpPr>
            <p:cNvPr id="25634" name="Line 170"/>
            <p:cNvSpPr>
              <a:spLocks noChangeShapeType="1"/>
            </p:cNvSpPr>
            <p:nvPr/>
          </p:nvSpPr>
          <p:spPr bwMode="auto">
            <a:xfrm>
              <a:off x="3651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5" name="Group 171"/>
            <p:cNvGrpSpPr>
              <a:grpSpLocks/>
            </p:cNvGrpSpPr>
            <p:nvPr/>
          </p:nvGrpSpPr>
          <p:grpSpPr bwMode="auto">
            <a:xfrm>
              <a:off x="3874" y="3385"/>
              <a:ext cx="689" cy="214"/>
              <a:chOff x="3141" y="3757"/>
              <a:chExt cx="1195" cy="360"/>
            </a:xfrm>
          </p:grpSpPr>
          <p:sp>
            <p:nvSpPr>
              <p:cNvPr id="25652" name="Rectangle 172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53" name="Rectangle 173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5636" name="Text Box 175"/>
            <p:cNvSpPr txBox="1">
              <a:spLocks noChangeArrowheads="1"/>
            </p:cNvSpPr>
            <p:nvPr/>
          </p:nvSpPr>
          <p:spPr bwMode="auto">
            <a:xfrm>
              <a:off x="3974" y="3385"/>
              <a:ext cx="44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n-1°</a:t>
              </a:r>
              <a:endParaRPr lang="es-ES" altLang="en-US" sz="1800"/>
            </a:p>
          </p:txBody>
        </p:sp>
        <p:grpSp>
          <p:nvGrpSpPr>
            <p:cNvPr id="25637" name="Group 130"/>
            <p:cNvGrpSpPr>
              <a:grpSpLocks/>
            </p:cNvGrpSpPr>
            <p:nvPr/>
          </p:nvGrpSpPr>
          <p:grpSpPr bwMode="auto">
            <a:xfrm>
              <a:off x="4698" y="3385"/>
              <a:ext cx="949" cy="381"/>
              <a:chOff x="1659" y="3022"/>
              <a:chExt cx="949" cy="381"/>
            </a:xfrm>
          </p:grpSpPr>
          <p:grpSp>
            <p:nvGrpSpPr>
              <p:cNvPr id="25640" name="Group 131"/>
              <p:cNvGrpSpPr>
                <a:grpSpLocks/>
              </p:cNvGrpSpPr>
              <p:nvPr/>
            </p:nvGrpSpPr>
            <p:grpSpPr bwMode="auto">
              <a:xfrm>
                <a:off x="1659" y="3022"/>
                <a:ext cx="949" cy="381"/>
                <a:chOff x="2781" y="3757"/>
                <a:chExt cx="1646" cy="642"/>
              </a:xfrm>
            </p:grpSpPr>
            <p:grpSp>
              <p:nvGrpSpPr>
                <p:cNvPr id="25642" name="Group 132"/>
                <p:cNvGrpSpPr>
                  <a:grpSpLocks/>
                </p:cNvGrpSpPr>
                <p:nvPr/>
              </p:nvGrpSpPr>
              <p:grpSpPr bwMode="auto">
                <a:xfrm>
                  <a:off x="2781" y="3757"/>
                  <a:ext cx="1195" cy="360"/>
                  <a:chOff x="3141" y="3757"/>
                  <a:chExt cx="1195" cy="360"/>
                </a:xfrm>
              </p:grpSpPr>
              <p:sp>
                <p:nvSpPr>
                  <p:cNvPr id="2565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5651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25643" name="Group 135"/>
                <p:cNvGrpSpPr>
                  <a:grpSpLocks/>
                </p:cNvGrpSpPr>
                <p:nvPr/>
              </p:nvGrpSpPr>
              <p:grpSpPr bwMode="auto">
                <a:xfrm>
                  <a:off x="3863" y="3937"/>
                  <a:ext cx="564" cy="462"/>
                  <a:chOff x="4041" y="3835"/>
                  <a:chExt cx="564" cy="462"/>
                </a:xfrm>
              </p:grpSpPr>
              <p:sp>
                <p:nvSpPr>
                  <p:cNvPr id="2564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4182" y="4208"/>
                    <a:ext cx="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645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4041" y="3835"/>
                    <a:ext cx="495" cy="462"/>
                    <a:chOff x="4041" y="3835"/>
                    <a:chExt cx="495" cy="462"/>
                  </a:xfrm>
                </p:grpSpPr>
                <p:sp>
                  <p:nvSpPr>
                    <p:cNvPr id="25646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7" y="4297"/>
                      <a:ext cx="1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7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4" y="4252"/>
                      <a:ext cx="2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8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835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9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1" y="3835"/>
                      <a:ext cx="0" cy="3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641" name="Text Box 142"/>
              <p:cNvSpPr txBox="1">
                <a:spLocks noChangeArrowheads="1"/>
              </p:cNvSpPr>
              <p:nvPr/>
            </p:nvSpPr>
            <p:spPr bwMode="auto">
              <a:xfrm>
                <a:off x="1800" y="3022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n°</a:t>
                </a:r>
                <a:endParaRPr lang="es-ES" altLang="en-US" sz="1800"/>
              </a:p>
            </p:txBody>
          </p:sp>
        </p:grpSp>
        <p:sp>
          <p:nvSpPr>
            <p:cNvPr id="25638" name="Line 168"/>
            <p:cNvSpPr>
              <a:spLocks noChangeShapeType="1"/>
            </p:cNvSpPr>
            <p:nvPr/>
          </p:nvSpPr>
          <p:spPr bwMode="auto">
            <a:xfrm>
              <a:off x="4487" y="3485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Text Box 169"/>
            <p:cNvSpPr txBox="1">
              <a:spLocks noChangeArrowheads="1"/>
            </p:cNvSpPr>
            <p:nvPr/>
          </p:nvSpPr>
          <p:spPr bwMode="auto">
            <a:xfrm>
              <a:off x="3334" y="3340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latin typeface="Times New Roman" panose="02020603050405020304" pitchFamily="18" charset="0"/>
                </a:rPr>
                <a:t>…</a:t>
              </a:r>
              <a:endParaRPr lang="es-ES" altLang="en-US" sz="1800" b="1"/>
            </a:p>
          </p:txBody>
        </p:sp>
      </p:grpSp>
      <p:sp>
        <p:nvSpPr>
          <p:cNvPr id="250054" name="Text Box 198"/>
          <p:cNvSpPr txBox="1">
            <a:spLocks noChangeArrowheads="1"/>
          </p:cNvSpPr>
          <p:nvPr/>
        </p:nvSpPr>
        <p:spPr bwMode="auto">
          <a:xfrm>
            <a:off x="712788" y="25685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grpSp>
        <p:nvGrpSpPr>
          <p:cNvPr id="250055" name="Group 199"/>
          <p:cNvGrpSpPr>
            <a:grpSpLocks/>
          </p:cNvGrpSpPr>
          <p:nvPr/>
        </p:nvGrpSpPr>
        <p:grpSpPr bwMode="auto">
          <a:xfrm>
            <a:off x="6213475" y="3681413"/>
            <a:ext cx="879475" cy="755650"/>
            <a:chOff x="2314" y="2546"/>
            <a:chExt cx="554" cy="476"/>
          </a:xfrm>
        </p:grpSpPr>
        <p:sp>
          <p:nvSpPr>
            <p:cNvPr id="25631" name="Line 200"/>
            <p:cNvSpPr>
              <a:spLocks noChangeShapeType="1"/>
            </p:cNvSpPr>
            <p:nvPr/>
          </p:nvSpPr>
          <p:spPr bwMode="auto">
            <a:xfrm flipV="1">
              <a:off x="2562" y="254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Oval 201"/>
            <p:cNvSpPr>
              <a:spLocks noChangeArrowheads="1"/>
            </p:cNvSpPr>
            <p:nvPr/>
          </p:nvSpPr>
          <p:spPr bwMode="auto">
            <a:xfrm>
              <a:off x="2314" y="2750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3" name="Text Box 202"/>
            <p:cNvSpPr txBox="1">
              <a:spLocks noChangeArrowheads="1"/>
            </p:cNvSpPr>
            <p:nvPr/>
          </p:nvSpPr>
          <p:spPr bwMode="auto">
            <a:xfrm>
              <a:off x="2336" y="2766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Frente</a:t>
              </a:r>
            </a:p>
          </p:txBody>
        </p:sp>
      </p:grpSp>
      <p:grpSp>
        <p:nvGrpSpPr>
          <p:cNvPr id="250059" name="Group 203"/>
          <p:cNvGrpSpPr>
            <a:grpSpLocks/>
          </p:cNvGrpSpPr>
          <p:nvPr/>
        </p:nvGrpSpPr>
        <p:grpSpPr bwMode="auto">
          <a:xfrm>
            <a:off x="7596188" y="3716338"/>
            <a:ext cx="792162" cy="755650"/>
            <a:chOff x="4785" y="2614"/>
            <a:chExt cx="499" cy="476"/>
          </a:xfrm>
        </p:grpSpPr>
        <p:sp>
          <p:nvSpPr>
            <p:cNvPr id="25628" name="Line 204"/>
            <p:cNvSpPr>
              <a:spLocks noChangeShapeType="1"/>
            </p:cNvSpPr>
            <p:nvPr/>
          </p:nvSpPr>
          <p:spPr bwMode="auto">
            <a:xfrm flipV="1">
              <a:off x="5033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Oval 205"/>
            <p:cNvSpPr>
              <a:spLocks noChangeArrowheads="1"/>
            </p:cNvSpPr>
            <p:nvPr/>
          </p:nvSpPr>
          <p:spPr bwMode="auto">
            <a:xfrm>
              <a:off x="4785" y="2818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30" name="Text Box 206"/>
            <p:cNvSpPr txBox="1">
              <a:spLocks noChangeArrowheads="1"/>
            </p:cNvSpPr>
            <p:nvPr/>
          </p:nvSpPr>
          <p:spPr bwMode="auto">
            <a:xfrm>
              <a:off x="4785" y="284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Final</a:t>
              </a:r>
            </a:p>
          </p:txBody>
        </p:sp>
      </p:grpSp>
      <p:sp>
        <p:nvSpPr>
          <p:cNvPr id="250063" name="Text Box 207"/>
          <p:cNvSpPr txBox="1">
            <a:spLocks noChangeArrowheads="1"/>
          </p:cNvSpPr>
          <p:nvPr/>
        </p:nvSpPr>
        <p:spPr bwMode="auto">
          <a:xfrm>
            <a:off x="611188" y="47164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50064" name="Text Box 208"/>
          <p:cNvSpPr txBox="1">
            <a:spLocks noChangeArrowheads="1"/>
          </p:cNvSpPr>
          <p:nvPr/>
        </p:nvSpPr>
        <p:spPr bwMode="auto">
          <a:xfrm>
            <a:off x="5435600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50065" name="Text Box 209"/>
          <p:cNvSpPr txBox="1">
            <a:spLocks noChangeArrowheads="1"/>
          </p:cNvSpPr>
          <p:nvPr/>
        </p:nvSpPr>
        <p:spPr bwMode="auto">
          <a:xfrm>
            <a:off x="2987675" y="25654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8" grpId="0"/>
      <p:bldP spid="249870" grpId="0" build="allAtOnce"/>
      <p:bldP spid="249979" grpId="0"/>
      <p:bldP spid="250054" grpId="0"/>
      <p:bldP spid="250063" grpId="0"/>
      <p:bldP spid="250064" grpId="0"/>
      <p:bldP spid="250065" grpId="0"/>
    </p:bldLst>
  </p:timing>
</p:sld>
</file>

<file path=ppt/theme/theme1.xml><?xml version="1.0" encoding="utf-8"?>
<a:theme xmlns:a="http://schemas.openxmlformats.org/drawingml/2006/main" name="1_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5770</TotalTime>
  <Words>898</Words>
  <Application>Microsoft Office PowerPoint</Application>
  <PresentationFormat>Presentación en pantalla (4:3)</PresentationFormat>
  <Paragraphs>312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Wingdings</vt:lpstr>
      <vt:lpstr>Arial Black</vt:lpstr>
      <vt:lpstr>Times New Roman</vt:lpstr>
      <vt:lpstr>Arial Unicode MS</vt:lpstr>
      <vt:lpstr>Consolas</vt:lpstr>
      <vt:lpstr>1_Píxel</vt:lpstr>
      <vt:lpstr>TPN°6: El tipo abstracto de datos FILA</vt:lpstr>
      <vt:lpstr>Tipo abstracto de datos Fila</vt:lpstr>
      <vt:lpstr>Presentación de PowerPoint</vt:lpstr>
      <vt:lpstr>TAD FILA(item)  Especificación Algebraica </vt:lpstr>
      <vt:lpstr>TAD FILA(item)</vt:lpstr>
      <vt:lpstr>TAD FILA(item) Especificación Algebraica</vt:lpstr>
      <vt:lpstr>TAD FILA(item)</vt:lpstr>
      <vt:lpstr>TAD FILA(item) IMPLEMENTACIÓN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IMPLEMENTACIÓN DE FILA ARREGLOS vs LISTAS ENLAZADAS</vt:lpstr>
      <vt:lpstr>IMPLEMENTACIÓN DE FILA ARREGLOS vs LISTAS ENLAZADAS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335</cp:revision>
  <dcterms:created xsi:type="dcterms:W3CDTF">2012-02-29T14:11:48Z</dcterms:created>
  <dcterms:modified xsi:type="dcterms:W3CDTF">2022-05-09T18:23:36Z</dcterms:modified>
</cp:coreProperties>
</file>