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366" r:id="rId2"/>
    <p:sldId id="256" r:id="rId3"/>
    <p:sldId id="446" r:id="rId4"/>
    <p:sldId id="437" r:id="rId5"/>
    <p:sldId id="394" r:id="rId6"/>
    <p:sldId id="462" r:id="rId7"/>
    <p:sldId id="447" r:id="rId8"/>
    <p:sldId id="463" r:id="rId9"/>
    <p:sldId id="413" r:id="rId10"/>
    <p:sldId id="416" r:id="rId11"/>
    <p:sldId id="452" r:id="rId12"/>
    <p:sldId id="433" r:id="rId13"/>
    <p:sldId id="426" r:id="rId14"/>
    <p:sldId id="395" r:id="rId15"/>
    <p:sldId id="428" r:id="rId16"/>
    <p:sldId id="453" r:id="rId17"/>
    <p:sldId id="457" r:id="rId18"/>
    <p:sldId id="443" r:id="rId19"/>
    <p:sldId id="460" r:id="rId20"/>
    <p:sldId id="459" r:id="rId21"/>
    <p:sldId id="456" r:id="rId22"/>
    <p:sldId id="324" r:id="rId23"/>
  </p:sldIdLst>
  <p:sldSz cx="9144000" cy="6858000" type="screen4x3"/>
  <p:notesSz cx="7099300" cy="1023461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800080"/>
    <a:srgbClr val="008E00"/>
    <a:srgbClr val="CC0099"/>
    <a:srgbClr val="99FF33"/>
    <a:srgbClr val="FF0000"/>
    <a:srgbClr val="FFFF99"/>
    <a:srgbClr val="B9B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87522" autoAdjust="0"/>
  </p:normalViewPr>
  <p:slideViewPr>
    <p:cSldViewPr>
      <p:cViewPr varScale="1">
        <p:scale>
          <a:sx n="65" d="100"/>
          <a:sy n="65" d="100"/>
        </p:scale>
        <p:origin x="15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729591-2C6D-42C9-A15A-B0B8CF1D714C}" type="datetimeFigureOut">
              <a:rPr lang="es-ES"/>
              <a:pPr>
                <a:defRPr/>
              </a:pPr>
              <a:t>08/04/2022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b="0"/>
            </a:lvl1pPr>
          </a:lstStyle>
          <a:p>
            <a:pPr>
              <a:defRPr/>
            </a:pPr>
            <a:fld id="{D33A13C0-01A5-4CED-A558-18EEDA54FAF1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Haga clic para modificar el estilo de texto del patrón</a:t>
            </a:r>
          </a:p>
          <a:p>
            <a:pPr lvl="1"/>
            <a:r>
              <a:rPr lang="es-AR" noProof="0" smtClean="0"/>
              <a:t>Segundo nivel</a:t>
            </a:r>
          </a:p>
          <a:p>
            <a:pPr lvl="2"/>
            <a:r>
              <a:rPr lang="es-AR" noProof="0" smtClean="0"/>
              <a:t>Tercer nivel</a:t>
            </a:r>
          </a:p>
          <a:p>
            <a:pPr lvl="3"/>
            <a:r>
              <a:rPr lang="es-AR" noProof="0" smtClean="0"/>
              <a:t>Cuarto nivel</a:t>
            </a:r>
          </a:p>
          <a:p>
            <a:pPr lvl="4"/>
            <a:r>
              <a:rPr lang="es-AR" noProof="0" smtClean="0"/>
              <a:t>Quinto nivel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b="0"/>
            </a:lvl1pPr>
          </a:lstStyle>
          <a:p>
            <a:pPr>
              <a:defRPr/>
            </a:pPr>
            <a:fld id="{1E8AC60C-B801-48CA-A91C-BB221BDFA63E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 smtClean="0">
              <a:latin typeface="Arial" panose="020B0604020202020204" pitchFamily="34" charset="0"/>
            </a:endParaRPr>
          </a:p>
        </p:txBody>
      </p:sp>
      <p:sp>
        <p:nvSpPr>
          <p:cNvPr id="6148" name="3 Marcador de número de diapositiva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24F10A2-4424-4446-84B6-0AD50D54B872}" type="slidenum">
              <a:rPr lang="es-AR" altLang="en-US" sz="1300" b="0"/>
              <a:pPr algn="r" eaLnBrk="1" hangingPunct="1">
                <a:spcBef>
                  <a:spcPct val="0"/>
                </a:spcBef>
              </a:pPr>
              <a:t>1</a:t>
            </a:fld>
            <a:endParaRPr lang="es-AR" altLang="en-US" sz="1300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4820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EA4EB40-9D8F-4380-A724-E6C56934EF90}" type="slidenum">
              <a:rPr lang="es-AR" altLang="en-US" b="0" smtClean="0"/>
              <a:pPr/>
              <a:t>20</a:t>
            </a:fld>
            <a:endParaRPr lang="es-AR" altLang="en-US" b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 smtClean="0">
              <a:latin typeface="Arial" panose="020B0604020202020204" pitchFamily="34" charset="0"/>
            </a:endParaRPr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7F086-D0D5-4681-9A9F-60BCFF31AEB3}" type="slidenum">
              <a:rPr lang="es-AR" altLang="en-US" sz="1300" smtClean="0"/>
              <a:pPr>
                <a:spcBef>
                  <a:spcPct val="0"/>
                </a:spcBef>
              </a:pPr>
              <a:t>2</a:t>
            </a:fld>
            <a:endParaRPr lang="es-AR" altLang="en-US" sz="13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mtClean="0">
                <a:latin typeface="Arial" panose="020B0604020202020204" pitchFamily="34" charset="0"/>
              </a:rPr>
              <a:t>Diseñar entre todos una versión recursiva. Si llega a aparecer una variable local (como acc en la versión iterativa) remarcar que debe ser recibida como un parámetro extra de la función y debe inicializarse fuera de la función recursiva.</a:t>
            </a: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7B43E3-CC1A-4EF9-B26F-EC26BC27442E}" type="slidenum">
              <a:rPr lang="es-AR" altLang="en-US" b="0" smtClean="0"/>
              <a:pPr/>
              <a:t>7</a:t>
            </a:fld>
            <a:endParaRPr lang="es-AR" altLang="en-US" b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mtClean="0">
                <a:latin typeface="Arial" panose="020B0604020202020204" pitchFamily="34" charset="0"/>
              </a:rPr>
              <a:t>Seguir en el pizarrón paso a paso con el vector de ejemplo. </a:t>
            </a: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488C32-D4D7-47B1-99A3-EC77417F68A8}" type="slidenum">
              <a:rPr lang="es-AR" altLang="en-US" b="0" smtClean="0"/>
              <a:pPr/>
              <a:t>11</a:t>
            </a:fld>
            <a:endParaRPr lang="es-AR" altLang="en-US" b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mtClean="0">
                <a:latin typeface="Arial" panose="020B0604020202020204" pitchFamily="34" charset="0"/>
              </a:rPr>
              <a:t>Diseñar una versión recursiva en el pizarrón.</a:t>
            </a: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508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A9D7F47-197C-4489-929C-491DB0711B24}" type="slidenum">
              <a:rPr lang="es-AR" altLang="en-US" b="0" smtClean="0"/>
              <a:pPr/>
              <a:t>12</a:t>
            </a:fld>
            <a:endParaRPr lang="es-AR" altLang="en-US" b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mtClean="0">
                <a:latin typeface="Arial" panose="020B0604020202020204" pitchFamily="34" charset="0"/>
              </a:rPr>
              <a:t>Desarrollar los pasos del 1 al 5 en el pizarrón</a:t>
            </a: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AE9EAF2-38DE-4819-8C9A-632714F2FD2C}" type="slidenum">
              <a:rPr lang="es-AR" altLang="en-US" b="0" smtClean="0"/>
              <a:pPr/>
              <a:t>14</a:t>
            </a:fld>
            <a:endParaRPr lang="es-AR" altLang="en-US" b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mtClean="0">
                <a:latin typeface="Arial" panose="020B0604020202020204" pitchFamily="34" charset="0"/>
              </a:rPr>
              <a:t>Desarrollar los pasos del 1 al 5 en el pizarrón</a:t>
            </a:r>
            <a:endParaRPr lang="en-US" altLang="en-US" smtClean="0">
              <a:latin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39580C0-D01C-4CB6-9994-C109732658E7}" type="slidenum">
              <a:rPr lang="es-AR" altLang="en-US" b="0" smtClean="0"/>
              <a:pPr/>
              <a:t>15</a:t>
            </a:fld>
            <a:endParaRPr lang="es-AR" altLang="en-US" b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mtClean="0">
                <a:latin typeface="Arial" panose="020B0604020202020204" pitchFamily="34" charset="0"/>
              </a:rPr>
              <a:t>Desarrollar los pasos del 1 al 5 en el pizarrón</a:t>
            </a:r>
            <a:endParaRPr lang="en-US" altLang="en-US" smtClean="0">
              <a:latin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C6D96CA-DD0D-4CBF-A0A8-270EC48E0FB0}" type="slidenum">
              <a:rPr lang="es-AR" altLang="en-US" b="0" smtClean="0"/>
              <a:pPr/>
              <a:t>16</a:t>
            </a:fld>
            <a:endParaRPr lang="es-AR" altLang="en-US" b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B0561A2-72D3-457B-B2FA-AFE92439A0C6}" type="slidenum">
              <a:rPr lang="es-AR" altLang="en-US" b="0" smtClean="0"/>
              <a:pPr/>
              <a:t>19</a:t>
            </a:fld>
            <a:endParaRPr lang="es-AR" altLang="en-US" b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b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b="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0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s-AR"/>
              <a:t>Haga clic para cambiar el estilo de título	</a:t>
            </a:r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s-AR"/>
              <a:t>Haga clic para modificar el estilo de subtítulo del patrón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073A7-6B92-43A1-BC54-EEEF3F8C9D60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79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0BBE8-7099-473D-BCEC-15BE9C30C947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498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7D0DF-1215-4C3C-A3B6-FDC024A685A9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333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FAE4D-72D4-4781-A138-5ABCB3FD7110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3815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B8067-E9D5-4106-AD4B-E4C395FBBEDC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9413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2A0A2-0AEF-47FD-BE9A-A6B94A848441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94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B290B-A1A1-4E48-B8D8-4A65831A679E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309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D2E1E-E1A0-4D7A-B705-F8414EBDA40D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2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B715A-651E-43C2-B29F-B5E2277C677E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49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4E454-B4B4-4A10-B414-524131C38460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192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CEFED-102D-4222-9A12-0689414CE15F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828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D548A-A8FD-478C-96A3-4933CF6D098D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73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FE2D9-B3A1-4103-88AA-FF365086508E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492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C8239-2FC4-46D0-8139-13E9BF0A18E0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374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D7E513E-FFCD-4C6A-98C3-B336966B1AB8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b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b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b="0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b="0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b="0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b="0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b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b="0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b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cambiar el estilo de título	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modificar el estilo de texto del patrón</a:t>
            </a:r>
          </a:p>
          <a:p>
            <a:pPr lvl="1"/>
            <a:r>
              <a:rPr lang="es-AR" altLang="en-US" smtClean="0"/>
              <a:t>Segundo nivel</a:t>
            </a:r>
          </a:p>
          <a:p>
            <a:pPr lvl="2"/>
            <a:r>
              <a:rPr lang="es-AR" altLang="en-US" smtClean="0"/>
              <a:t>Tercer nivel</a:t>
            </a:r>
          </a:p>
          <a:p>
            <a:pPr lvl="3"/>
            <a:r>
              <a:rPr lang="es-AR" altLang="en-US" smtClean="0"/>
              <a:t>Cuarto nivel</a:t>
            </a:r>
          </a:p>
          <a:p>
            <a:pPr lvl="4"/>
            <a:r>
              <a:rPr lang="es-AR" altLang="en-US" smtClean="0"/>
              <a:t>Quinto nivel</a:t>
            </a:r>
          </a:p>
        </p:txBody>
      </p:sp>
      <p:sp>
        <p:nvSpPr>
          <p:cNvPr id="399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19138" y="2274888"/>
            <a:ext cx="8280400" cy="2209800"/>
          </a:xfrm>
        </p:spPr>
        <p:txBody>
          <a:bodyPr/>
          <a:lstStyle/>
          <a:p>
            <a:pPr algn="r" eaLnBrk="1" hangingPunct="1"/>
            <a:r>
              <a:rPr lang="es-AR" altLang="en-US" sz="2400" smtClean="0">
                <a:solidFill>
                  <a:srgbClr val="FFFFFF"/>
                </a:solidFill>
              </a:rPr>
              <a:t>ALGORITMOS Y ESTRUCTURAS DE DATOS </a:t>
            </a:r>
            <a:br>
              <a:rPr lang="es-AR" altLang="en-US" sz="2400" smtClean="0">
                <a:solidFill>
                  <a:srgbClr val="FFFFFF"/>
                </a:solidFill>
              </a:rPr>
            </a:br>
            <a:r>
              <a:rPr lang="es-AR" altLang="en-US" sz="2400" smtClean="0">
                <a:solidFill>
                  <a:srgbClr val="FFFFFF"/>
                </a:solidFill>
              </a:rPr>
              <a:t>Programador Universitario</a:t>
            </a:r>
            <a:br>
              <a:rPr lang="es-AR" altLang="en-US" sz="2400" smtClean="0">
                <a:solidFill>
                  <a:srgbClr val="FFFFFF"/>
                </a:solidFill>
              </a:rPr>
            </a:br>
            <a:r>
              <a:rPr lang="es-AR" altLang="en-US" sz="2400" smtClean="0">
                <a:solidFill>
                  <a:srgbClr val="FFFFFF"/>
                </a:solidFill>
              </a:rPr>
              <a:t>ALGORITMOS Y ESTRUCTURAS DE DATOS I</a:t>
            </a:r>
            <a:br>
              <a:rPr lang="es-AR" altLang="en-US" sz="2400" smtClean="0">
                <a:solidFill>
                  <a:srgbClr val="FFFFFF"/>
                </a:solidFill>
              </a:rPr>
            </a:br>
            <a:r>
              <a:rPr lang="es-AR" altLang="en-US" sz="2400" smtClean="0">
                <a:solidFill>
                  <a:srgbClr val="FFFFFF"/>
                </a:solidFill>
              </a:rPr>
              <a:t>Licenciatura en Informática – Ingeniería en Informática</a:t>
            </a:r>
            <a:br>
              <a:rPr lang="es-AR" altLang="en-US" sz="2400" smtClean="0">
                <a:solidFill>
                  <a:srgbClr val="FFFFFF"/>
                </a:solidFill>
              </a:rPr>
            </a:br>
            <a:endParaRPr lang="es-AR" altLang="en-US" sz="2400" smtClean="0">
              <a:solidFill>
                <a:srgbClr val="FFFFFF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5650" y="4484688"/>
            <a:ext cx="8243888" cy="17526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s-AR" altLang="en-US" smtClean="0"/>
              <a:t>Mg. Griselda María Luccioni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s-AR" altLang="en-US" smtClean="0"/>
              <a:t>Lic. María Cristina Werenitzky Curia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s-AR" altLang="en-US" smtClean="0"/>
              <a:t>Ing. Gabriela Odstrcil</a:t>
            </a:r>
          </a:p>
        </p:txBody>
      </p:sp>
    </p:spTree>
  </p:cSld>
  <p:clrMapOvr>
    <a:masterClrMapping/>
  </p:clrMapOvr>
  <p:transition advTm="672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mtClean="0"/>
              <a:t>Recursión</a:t>
            </a:r>
            <a:endParaRPr lang="es-ES" altLang="en-US" sz="3700" smtClean="0"/>
          </a:p>
        </p:txBody>
      </p:sp>
      <p:graphicFrame>
        <p:nvGraphicFramePr>
          <p:cNvPr id="62467" name="Group 3"/>
          <p:cNvGraphicFramePr>
            <a:graphicFrameLocks noGrp="1"/>
          </p:cNvGraphicFramePr>
          <p:nvPr>
            <p:ph idx="1"/>
          </p:nvPr>
        </p:nvGraphicFramePr>
        <p:xfrm>
          <a:off x="5942013" y="2636838"/>
          <a:ext cx="2166937" cy="3529014"/>
        </p:xfrm>
        <a:graphic>
          <a:graphicData uri="http://schemas.openxmlformats.org/drawingml/2006/table">
            <a:tbl>
              <a:tblPr/>
              <a:tblGrid>
                <a:gridCol w="2166937">
                  <a:extLst>
                    <a:ext uri="{9D8B030D-6E8A-4147-A177-3AD203B41FA5}">
                      <a16:colId xmlns:a16="http://schemas.microsoft.com/office/drawing/2014/main" val="1992358363"/>
                    </a:ext>
                  </a:extLst>
                </a:gridCol>
              </a:tblGrid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223945"/>
                  </a:ext>
                </a:extLst>
              </a:tr>
              <a:tr h="5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732729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460912"/>
                  </a:ext>
                </a:extLst>
              </a:tr>
              <a:tr h="5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016933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792363"/>
                  </a:ext>
                </a:extLst>
              </a:tr>
              <a:tr h="5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35814"/>
                  </a:ext>
                </a:extLst>
              </a:tr>
            </a:tbl>
          </a:graphicData>
        </a:graphic>
      </p:graphicFrame>
      <p:sp>
        <p:nvSpPr>
          <p:cNvPr id="17426" name="Text Box 21"/>
          <p:cNvSpPr txBox="1">
            <a:spLocks noChangeArrowheads="1"/>
          </p:cNvSpPr>
          <p:nvPr/>
        </p:nvSpPr>
        <p:spPr bwMode="auto">
          <a:xfrm>
            <a:off x="3924300" y="668338"/>
            <a:ext cx="5057775" cy="1474787"/>
          </a:xfrm>
          <a:prstGeom prst="rect">
            <a:avLst/>
          </a:prstGeom>
          <a:noFill/>
          <a:ln w="9525" algn="ctr">
            <a:solidFill>
              <a:srgbClr val="A0509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0"/>
              <a:t>FUNCIÓN Factorial(n): entero ≥ 0 </a:t>
            </a:r>
            <a:r>
              <a:rPr lang="es-ES" altLang="en-US" sz="1800" b="0">
                <a:sym typeface="Wingdings" panose="05000000000000000000" pitchFamily="2" charset="2"/>
              </a:rPr>
              <a:t> entero </a:t>
            </a:r>
            <a:r>
              <a:rPr lang="es-ES" altLang="en-US" sz="1800" b="0"/>
              <a:t>≥</a:t>
            </a:r>
            <a:r>
              <a:rPr lang="es-ES" altLang="en-US" sz="1800" b="0">
                <a:sym typeface="Wingdings" panose="05000000000000000000" pitchFamily="2" charset="2"/>
              </a:rPr>
              <a:t>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0">
                <a:sym typeface="Wingdings" panose="05000000000000000000" pitchFamily="2" charset="2"/>
              </a:rPr>
              <a:t>	SI (n = 0)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0">
                <a:sym typeface="Wingdings" panose="05000000000000000000" pitchFamily="2" charset="2"/>
              </a:rPr>
              <a:t>		RETORNA 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0">
                <a:sym typeface="Wingdings" panose="05000000000000000000" pitchFamily="2" charset="2"/>
              </a:rPr>
              <a:t>	SINO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0">
                <a:sym typeface="Wingdings" panose="05000000000000000000" pitchFamily="2" charset="2"/>
              </a:rPr>
              <a:t>		RETORNA (n * Factorial(n-1))</a:t>
            </a:r>
          </a:p>
        </p:txBody>
      </p:sp>
      <p:grpSp>
        <p:nvGrpSpPr>
          <p:cNvPr id="62486" name="Group 22"/>
          <p:cNvGrpSpPr>
            <a:grpSpLocks/>
          </p:cNvGrpSpPr>
          <p:nvPr/>
        </p:nvGrpSpPr>
        <p:grpSpPr bwMode="auto">
          <a:xfrm>
            <a:off x="8101013" y="3357563"/>
            <a:ext cx="1008062" cy="366712"/>
            <a:chOff x="5012" y="2050"/>
            <a:chExt cx="635" cy="231"/>
          </a:xfrm>
        </p:grpSpPr>
        <p:sp>
          <p:nvSpPr>
            <p:cNvPr id="17493" name="Line 23"/>
            <p:cNvSpPr>
              <a:spLocks noChangeShapeType="1"/>
            </p:cNvSpPr>
            <p:nvPr/>
          </p:nvSpPr>
          <p:spPr bwMode="auto">
            <a:xfrm flipH="1" flipV="1">
              <a:off x="5012" y="2160"/>
              <a:ext cx="1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4" name="Text Box 24"/>
            <p:cNvSpPr txBox="1">
              <a:spLocks noChangeArrowheads="1"/>
            </p:cNvSpPr>
            <p:nvPr/>
          </p:nvSpPr>
          <p:spPr bwMode="auto">
            <a:xfrm>
              <a:off x="5203" y="2050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0"/>
                <a:t>Tope</a:t>
              </a:r>
            </a:p>
          </p:txBody>
        </p:sp>
      </p:grpSp>
      <p:grpSp>
        <p:nvGrpSpPr>
          <p:cNvPr id="62489" name="Group 25"/>
          <p:cNvGrpSpPr>
            <a:grpSpLocks/>
          </p:cNvGrpSpPr>
          <p:nvPr/>
        </p:nvGrpSpPr>
        <p:grpSpPr bwMode="auto">
          <a:xfrm>
            <a:off x="2125663" y="2251075"/>
            <a:ext cx="2303462" cy="839788"/>
            <a:chOff x="1202" y="451"/>
            <a:chExt cx="1451" cy="529"/>
          </a:xfrm>
        </p:grpSpPr>
        <p:sp>
          <p:nvSpPr>
            <p:cNvPr id="17489" name="Text Box 26"/>
            <p:cNvSpPr txBox="1">
              <a:spLocks noChangeArrowheads="1"/>
            </p:cNvSpPr>
            <p:nvPr/>
          </p:nvSpPr>
          <p:spPr bwMode="auto">
            <a:xfrm>
              <a:off x="1529" y="451"/>
              <a:ext cx="8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solidFill>
                    <a:schemeClr val="accent1"/>
                  </a:solidFill>
                </a:rPr>
                <a:t>Factorial(3)</a:t>
              </a:r>
            </a:p>
          </p:txBody>
        </p:sp>
        <p:grpSp>
          <p:nvGrpSpPr>
            <p:cNvPr id="17490" name="Group 27"/>
            <p:cNvGrpSpPr>
              <a:grpSpLocks/>
            </p:cNvGrpSpPr>
            <p:nvPr/>
          </p:nvGrpSpPr>
          <p:grpSpPr bwMode="auto">
            <a:xfrm>
              <a:off x="1202" y="663"/>
              <a:ext cx="1451" cy="317"/>
              <a:chOff x="1202" y="663"/>
              <a:chExt cx="1451" cy="317"/>
            </a:xfrm>
          </p:grpSpPr>
          <p:sp>
            <p:nvSpPr>
              <p:cNvPr id="17491" name="Rectangle 28"/>
              <p:cNvSpPr>
                <a:spLocks noChangeArrowheads="1"/>
              </p:cNvSpPr>
              <p:nvPr/>
            </p:nvSpPr>
            <p:spPr bwMode="auto">
              <a:xfrm>
                <a:off x="1202" y="663"/>
                <a:ext cx="1406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7492" name="Text Box 29"/>
              <p:cNvSpPr txBox="1">
                <a:spLocks noChangeArrowheads="1"/>
              </p:cNvSpPr>
              <p:nvPr/>
            </p:nvSpPr>
            <p:spPr bwMode="auto">
              <a:xfrm>
                <a:off x="1209" y="732"/>
                <a:ext cx="144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500"/>
                  <a:t>Retorna (3*Factorial(2))</a:t>
                </a:r>
              </a:p>
            </p:txBody>
          </p:sp>
        </p:grpSp>
      </p:grpSp>
      <p:grpSp>
        <p:nvGrpSpPr>
          <p:cNvPr id="62494" name="Group 30"/>
          <p:cNvGrpSpPr>
            <a:grpSpLocks/>
          </p:cNvGrpSpPr>
          <p:nvPr/>
        </p:nvGrpSpPr>
        <p:grpSpPr bwMode="auto">
          <a:xfrm>
            <a:off x="2484438" y="3249613"/>
            <a:ext cx="2303462" cy="839787"/>
            <a:chOff x="1202" y="451"/>
            <a:chExt cx="1451" cy="529"/>
          </a:xfrm>
        </p:grpSpPr>
        <p:sp>
          <p:nvSpPr>
            <p:cNvPr id="17485" name="Text Box 31"/>
            <p:cNvSpPr txBox="1">
              <a:spLocks noChangeArrowheads="1"/>
            </p:cNvSpPr>
            <p:nvPr/>
          </p:nvSpPr>
          <p:spPr bwMode="auto">
            <a:xfrm>
              <a:off x="1529" y="451"/>
              <a:ext cx="8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solidFill>
                    <a:schemeClr val="accent1"/>
                  </a:solidFill>
                </a:rPr>
                <a:t>Factorial(2)</a:t>
              </a:r>
            </a:p>
          </p:txBody>
        </p:sp>
        <p:grpSp>
          <p:nvGrpSpPr>
            <p:cNvPr id="17486" name="Group 32"/>
            <p:cNvGrpSpPr>
              <a:grpSpLocks/>
            </p:cNvGrpSpPr>
            <p:nvPr/>
          </p:nvGrpSpPr>
          <p:grpSpPr bwMode="auto">
            <a:xfrm>
              <a:off x="1202" y="663"/>
              <a:ext cx="1451" cy="317"/>
              <a:chOff x="1202" y="663"/>
              <a:chExt cx="1451" cy="317"/>
            </a:xfrm>
          </p:grpSpPr>
          <p:sp>
            <p:nvSpPr>
              <p:cNvPr id="17487" name="Rectangle 33"/>
              <p:cNvSpPr>
                <a:spLocks noChangeArrowheads="1"/>
              </p:cNvSpPr>
              <p:nvPr/>
            </p:nvSpPr>
            <p:spPr bwMode="auto">
              <a:xfrm>
                <a:off x="1202" y="663"/>
                <a:ext cx="1406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7488" name="Text Box 34"/>
              <p:cNvSpPr txBox="1">
                <a:spLocks noChangeArrowheads="1"/>
              </p:cNvSpPr>
              <p:nvPr/>
            </p:nvSpPr>
            <p:spPr bwMode="auto">
              <a:xfrm>
                <a:off x="1209" y="732"/>
                <a:ext cx="144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500"/>
                  <a:t>Retorna (2*Factorial(1))</a:t>
                </a:r>
              </a:p>
            </p:txBody>
          </p:sp>
        </p:grpSp>
      </p:grpSp>
      <p:sp>
        <p:nvSpPr>
          <p:cNvPr id="62499" name="Line 35"/>
          <p:cNvSpPr>
            <a:spLocks noChangeShapeType="1"/>
          </p:cNvSpPr>
          <p:nvPr/>
        </p:nvSpPr>
        <p:spPr bwMode="auto">
          <a:xfrm flipH="1">
            <a:off x="2843213" y="3946525"/>
            <a:ext cx="1439862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500" name="Group 36"/>
          <p:cNvGrpSpPr>
            <a:grpSpLocks/>
          </p:cNvGrpSpPr>
          <p:nvPr/>
        </p:nvGrpSpPr>
        <p:grpSpPr bwMode="auto">
          <a:xfrm>
            <a:off x="2771775" y="4233863"/>
            <a:ext cx="2303463" cy="839787"/>
            <a:chOff x="1791" y="2311"/>
            <a:chExt cx="1451" cy="529"/>
          </a:xfrm>
        </p:grpSpPr>
        <p:sp>
          <p:nvSpPr>
            <p:cNvPr id="17481" name="Text Box 37"/>
            <p:cNvSpPr txBox="1">
              <a:spLocks noChangeArrowheads="1"/>
            </p:cNvSpPr>
            <p:nvPr/>
          </p:nvSpPr>
          <p:spPr bwMode="auto">
            <a:xfrm>
              <a:off x="2118" y="2311"/>
              <a:ext cx="8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solidFill>
                    <a:schemeClr val="accent1"/>
                  </a:solidFill>
                </a:rPr>
                <a:t>Factorial(1)</a:t>
              </a:r>
            </a:p>
          </p:txBody>
        </p:sp>
        <p:grpSp>
          <p:nvGrpSpPr>
            <p:cNvPr id="17482" name="Group 38"/>
            <p:cNvGrpSpPr>
              <a:grpSpLocks/>
            </p:cNvGrpSpPr>
            <p:nvPr/>
          </p:nvGrpSpPr>
          <p:grpSpPr bwMode="auto">
            <a:xfrm>
              <a:off x="1791" y="2523"/>
              <a:ext cx="1451" cy="317"/>
              <a:chOff x="1202" y="663"/>
              <a:chExt cx="1451" cy="317"/>
            </a:xfrm>
          </p:grpSpPr>
          <p:sp>
            <p:nvSpPr>
              <p:cNvPr id="17483" name="Rectangle 39"/>
              <p:cNvSpPr>
                <a:spLocks noChangeArrowheads="1"/>
              </p:cNvSpPr>
              <p:nvPr/>
            </p:nvSpPr>
            <p:spPr bwMode="auto">
              <a:xfrm>
                <a:off x="1202" y="663"/>
                <a:ext cx="1406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7484" name="Text Box 40"/>
              <p:cNvSpPr txBox="1">
                <a:spLocks noChangeArrowheads="1"/>
              </p:cNvSpPr>
              <p:nvPr/>
            </p:nvSpPr>
            <p:spPr bwMode="auto">
              <a:xfrm>
                <a:off x="1209" y="732"/>
                <a:ext cx="144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500"/>
                  <a:t>Retorna (1*Factorial(0))</a:t>
                </a:r>
              </a:p>
            </p:txBody>
          </p:sp>
        </p:grpSp>
      </p:grpSp>
      <p:sp>
        <p:nvSpPr>
          <p:cNvPr id="62505" name="Line 41"/>
          <p:cNvSpPr>
            <a:spLocks noChangeShapeType="1"/>
          </p:cNvSpPr>
          <p:nvPr/>
        </p:nvSpPr>
        <p:spPr bwMode="auto">
          <a:xfrm flipH="1">
            <a:off x="2484438" y="2986088"/>
            <a:ext cx="14398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506" name="Group 42"/>
          <p:cNvGrpSpPr>
            <a:grpSpLocks/>
          </p:cNvGrpSpPr>
          <p:nvPr/>
        </p:nvGrpSpPr>
        <p:grpSpPr bwMode="auto">
          <a:xfrm>
            <a:off x="3132138" y="5229225"/>
            <a:ext cx="1728787" cy="792163"/>
            <a:chOff x="2018" y="2976"/>
            <a:chExt cx="1089" cy="499"/>
          </a:xfrm>
        </p:grpSpPr>
        <p:grpSp>
          <p:nvGrpSpPr>
            <p:cNvPr id="17477" name="Group 43"/>
            <p:cNvGrpSpPr>
              <a:grpSpLocks/>
            </p:cNvGrpSpPr>
            <p:nvPr/>
          </p:nvGrpSpPr>
          <p:grpSpPr bwMode="auto">
            <a:xfrm>
              <a:off x="2018" y="3158"/>
              <a:ext cx="1089" cy="317"/>
              <a:chOff x="2018" y="3158"/>
              <a:chExt cx="1089" cy="317"/>
            </a:xfrm>
          </p:grpSpPr>
          <p:sp>
            <p:nvSpPr>
              <p:cNvPr id="17479" name="Rectangle 44"/>
              <p:cNvSpPr>
                <a:spLocks noChangeArrowheads="1"/>
              </p:cNvSpPr>
              <p:nvPr/>
            </p:nvSpPr>
            <p:spPr bwMode="auto">
              <a:xfrm>
                <a:off x="2018" y="3158"/>
                <a:ext cx="1089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/>
              </a:p>
            </p:txBody>
          </p:sp>
          <p:sp>
            <p:nvSpPr>
              <p:cNvPr id="17480" name="Text Box 45"/>
              <p:cNvSpPr txBox="1">
                <a:spLocks noChangeArrowheads="1"/>
              </p:cNvSpPr>
              <p:nvPr/>
            </p:nvSpPr>
            <p:spPr bwMode="auto">
              <a:xfrm>
                <a:off x="2176" y="3227"/>
                <a:ext cx="74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500"/>
                  <a:t>Retorna (1)</a:t>
                </a:r>
              </a:p>
            </p:txBody>
          </p:sp>
        </p:grpSp>
        <p:sp>
          <p:nvSpPr>
            <p:cNvPr id="17478" name="Text Box 46"/>
            <p:cNvSpPr txBox="1">
              <a:spLocks noChangeArrowheads="1"/>
            </p:cNvSpPr>
            <p:nvPr/>
          </p:nvSpPr>
          <p:spPr bwMode="auto">
            <a:xfrm>
              <a:off x="2209" y="2976"/>
              <a:ext cx="8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solidFill>
                    <a:schemeClr val="accent1"/>
                  </a:solidFill>
                </a:rPr>
                <a:t>Factorial(0)</a:t>
              </a:r>
            </a:p>
          </p:txBody>
        </p:sp>
      </p:grpSp>
      <p:sp>
        <p:nvSpPr>
          <p:cNvPr id="62511" name="Line 47"/>
          <p:cNvSpPr>
            <a:spLocks noChangeShapeType="1"/>
          </p:cNvSpPr>
          <p:nvPr/>
        </p:nvSpPr>
        <p:spPr bwMode="auto">
          <a:xfrm flipH="1">
            <a:off x="3132138" y="4919663"/>
            <a:ext cx="14398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35" name="Group 48"/>
          <p:cNvGrpSpPr>
            <a:grpSpLocks/>
          </p:cNvGrpSpPr>
          <p:nvPr/>
        </p:nvGrpSpPr>
        <p:grpSpPr bwMode="auto">
          <a:xfrm>
            <a:off x="274638" y="2357438"/>
            <a:ext cx="1506537" cy="2308225"/>
            <a:chOff x="173" y="933"/>
            <a:chExt cx="949" cy="1454"/>
          </a:xfrm>
        </p:grpSpPr>
        <p:sp>
          <p:nvSpPr>
            <p:cNvPr id="17474" name="Rectangle 49"/>
            <p:cNvSpPr>
              <a:spLocks noChangeArrowheads="1"/>
            </p:cNvSpPr>
            <p:nvPr/>
          </p:nvSpPr>
          <p:spPr bwMode="auto">
            <a:xfrm>
              <a:off x="295" y="1299"/>
              <a:ext cx="726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/>
            </a:p>
          </p:txBody>
        </p:sp>
        <p:sp>
          <p:nvSpPr>
            <p:cNvPr id="17475" name="Text Box 50"/>
            <p:cNvSpPr txBox="1">
              <a:spLocks noChangeArrowheads="1"/>
            </p:cNvSpPr>
            <p:nvPr/>
          </p:nvSpPr>
          <p:spPr bwMode="auto">
            <a:xfrm>
              <a:off x="173" y="933"/>
              <a:ext cx="94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/>
                <a:t>Programa</a:t>
              </a:r>
              <a:r>
                <a:rPr lang="es-ES" altLang="en-US" sz="1600" b="0"/>
                <a:t>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/>
                <a:t>Principal (PP)</a:t>
              </a:r>
            </a:p>
          </p:txBody>
        </p:sp>
        <p:sp>
          <p:nvSpPr>
            <p:cNvPr id="17476" name="Text Box 51"/>
            <p:cNvSpPr txBox="1">
              <a:spLocks noChangeArrowheads="1"/>
            </p:cNvSpPr>
            <p:nvPr/>
          </p:nvSpPr>
          <p:spPr bwMode="auto">
            <a:xfrm>
              <a:off x="250" y="1541"/>
              <a:ext cx="80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 b="0"/>
                <a:t>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/>
                <a:t>Factorial(3)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 b="0"/>
                <a:t>…</a:t>
              </a:r>
            </a:p>
          </p:txBody>
        </p:sp>
      </p:grpSp>
      <p:sp>
        <p:nvSpPr>
          <p:cNvPr id="62516" name="Line 52"/>
          <p:cNvSpPr>
            <a:spLocks noChangeShapeType="1"/>
          </p:cNvSpPr>
          <p:nvPr/>
        </p:nvSpPr>
        <p:spPr bwMode="auto">
          <a:xfrm flipV="1">
            <a:off x="1547813" y="2636838"/>
            <a:ext cx="576262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7" name="Text Box 53"/>
          <p:cNvSpPr txBox="1">
            <a:spLocks noChangeArrowheads="1"/>
          </p:cNvSpPr>
          <p:nvPr/>
        </p:nvSpPr>
        <p:spPr bwMode="auto">
          <a:xfrm>
            <a:off x="6732588" y="5616575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 b="0">
                <a:solidFill>
                  <a:schemeClr val="tx2"/>
                </a:solidFill>
              </a:rPr>
              <a:t>PP</a:t>
            </a:r>
          </a:p>
        </p:txBody>
      </p:sp>
      <p:sp>
        <p:nvSpPr>
          <p:cNvPr id="62518" name="Text Box 54"/>
          <p:cNvSpPr txBox="1">
            <a:spLocks noChangeArrowheads="1"/>
          </p:cNvSpPr>
          <p:nvPr/>
        </p:nvSpPr>
        <p:spPr bwMode="auto">
          <a:xfrm>
            <a:off x="6011863" y="5013325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s-ES" altLang="en-US" sz="2400" b="0">
                <a:solidFill>
                  <a:schemeClr val="tx2"/>
                </a:solidFill>
              </a:rPr>
              <a:t>  Factorial(3)</a:t>
            </a:r>
          </a:p>
        </p:txBody>
      </p:sp>
      <p:sp>
        <p:nvSpPr>
          <p:cNvPr id="62519" name="Text Box 55"/>
          <p:cNvSpPr txBox="1">
            <a:spLocks noChangeArrowheads="1"/>
          </p:cNvSpPr>
          <p:nvPr/>
        </p:nvSpPr>
        <p:spPr bwMode="auto">
          <a:xfrm>
            <a:off x="6011863" y="4437063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s-ES" altLang="en-US" sz="2400" b="0">
                <a:solidFill>
                  <a:schemeClr val="tx2"/>
                </a:solidFill>
              </a:rPr>
              <a:t>  Factorial(2)</a:t>
            </a:r>
          </a:p>
        </p:txBody>
      </p:sp>
      <p:sp>
        <p:nvSpPr>
          <p:cNvPr id="62520" name="Text Box 56"/>
          <p:cNvSpPr txBox="1">
            <a:spLocks noChangeArrowheads="1"/>
          </p:cNvSpPr>
          <p:nvPr/>
        </p:nvSpPr>
        <p:spPr bwMode="auto">
          <a:xfrm>
            <a:off x="6011863" y="3860800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s-ES" altLang="en-US" sz="2400" b="0">
                <a:solidFill>
                  <a:schemeClr val="tx2"/>
                </a:solidFill>
              </a:rPr>
              <a:t>  Factorial(1)</a:t>
            </a:r>
          </a:p>
        </p:txBody>
      </p:sp>
      <p:sp>
        <p:nvSpPr>
          <p:cNvPr id="17441" name="Text Box 57"/>
          <p:cNvSpPr txBox="1">
            <a:spLocks noChangeArrowheads="1"/>
          </p:cNvSpPr>
          <p:nvPr/>
        </p:nvSpPr>
        <p:spPr bwMode="auto">
          <a:xfrm>
            <a:off x="5940425" y="2276475"/>
            <a:ext cx="2160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0">
                <a:solidFill>
                  <a:schemeClr val="accent1"/>
                </a:solidFill>
              </a:rPr>
              <a:t>Pila de Activación</a:t>
            </a:r>
          </a:p>
        </p:txBody>
      </p:sp>
      <p:sp>
        <p:nvSpPr>
          <p:cNvPr id="62522" name="Text Box 58"/>
          <p:cNvSpPr txBox="1">
            <a:spLocks noChangeArrowheads="1"/>
          </p:cNvSpPr>
          <p:nvPr/>
        </p:nvSpPr>
        <p:spPr bwMode="auto">
          <a:xfrm>
            <a:off x="6011863" y="3284538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s-ES" altLang="en-US" sz="2400" b="0">
                <a:solidFill>
                  <a:schemeClr val="tx2"/>
                </a:solidFill>
              </a:rPr>
              <a:t>  Factorial(0)</a:t>
            </a:r>
          </a:p>
        </p:txBody>
      </p:sp>
      <p:grpSp>
        <p:nvGrpSpPr>
          <p:cNvPr id="62523" name="Group 59"/>
          <p:cNvGrpSpPr>
            <a:grpSpLocks/>
          </p:cNvGrpSpPr>
          <p:nvPr/>
        </p:nvGrpSpPr>
        <p:grpSpPr bwMode="auto">
          <a:xfrm>
            <a:off x="4572000" y="4292600"/>
            <a:ext cx="536575" cy="1511300"/>
            <a:chOff x="2950" y="2341"/>
            <a:chExt cx="338" cy="1044"/>
          </a:xfrm>
        </p:grpSpPr>
        <p:sp>
          <p:nvSpPr>
            <p:cNvPr id="17472" name="AutoShape 60"/>
            <p:cNvSpPr>
              <a:spLocks/>
            </p:cNvSpPr>
            <p:nvPr/>
          </p:nvSpPr>
          <p:spPr bwMode="auto">
            <a:xfrm>
              <a:off x="3107" y="2341"/>
              <a:ext cx="181" cy="1044"/>
            </a:xfrm>
            <a:prstGeom prst="rightBracket">
              <a:avLst>
                <a:gd name="adj" fmla="val 48066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473" name="Arc 61"/>
            <p:cNvSpPr>
              <a:spLocks/>
            </p:cNvSpPr>
            <p:nvPr/>
          </p:nvSpPr>
          <p:spPr bwMode="auto">
            <a:xfrm flipH="1">
              <a:off x="2950" y="2341"/>
              <a:ext cx="182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2526" name="Group 62"/>
          <p:cNvGrpSpPr>
            <a:grpSpLocks/>
          </p:cNvGrpSpPr>
          <p:nvPr/>
        </p:nvGrpSpPr>
        <p:grpSpPr bwMode="auto">
          <a:xfrm>
            <a:off x="8101013" y="3933825"/>
            <a:ext cx="1008062" cy="366713"/>
            <a:chOff x="5012" y="2050"/>
            <a:chExt cx="635" cy="231"/>
          </a:xfrm>
        </p:grpSpPr>
        <p:sp>
          <p:nvSpPr>
            <p:cNvPr id="17470" name="Line 63"/>
            <p:cNvSpPr>
              <a:spLocks noChangeShapeType="1"/>
            </p:cNvSpPr>
            <p:nvPr/>
          </p:nvSpPr>
          <p:spPr bwMode="auto">
            <a:xfrm flipH="1" flipV="1">
              <a:off x="5012" y="2160"/>
              <a:ext cx="1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1" name="Text Box 64"/>
            <p:cNvSpPr txBox="1">
              <a:spLocks noChangeArrowheads="1"/>
            </p:cNvSpPr>
            <p:nvPr/>
          </p:nvSpPr>
          <p:spPr bwMode="auto">
            <a:xfrm>
              <a:off x="5203" y="2050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0"/>
                <a:t>Tope</a:t>
              </a:r>
            </a:p>
          </p:txBody>
        </p:sp>
      </p:grpSp>
      <p:grpSp>
        <p:nvGrpSpPr>
          <p:cNvPr id="62529" name="Group 65"/>
          <p:cNvGrpSpPr>
            <a:grpSpLocks/>
          </p:cNvGrpSpPr>
          <p:nvPr/>
        </p:nvGrpSpPr>
        <p:grpSpPr bwMode="auto">
          <a:xfrm>
            <a:off x="4716463" y="3357563"/>
            <a:ext cx="536575" cy="1511300"/>
            <a:chOff x="2950" y="2341"/>
            <a:chExt cx="338" cy="1044"/>
          </a:xfrm>
        </p:grpSpPr>
        <p:sp>
          <p:nvSpPr>
            <p:cNvPr id="17468" name="AutoShape 66"/>
            <p:cNvSpPr>
              <a:spLocks/>
            </p:cNvSpPr>
            <p:nvPr/>
          </p:nvSpPr>
          <p:spPr bwMode="auto">
            <a:xfrm>
              <a:off x="3107" y="2341"/>
              <a:ext cx="181" cy="1044"/>
            </a:xfrm>
            <a:prstGeom prst="rightBracket">
              <a:avLst>
                <a:gd name="adj" fmla="val 48066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469" name="Arc 67"/>
            <p:cNvSpPr>
              <a:spLocks/>
            </p:cNvSpPr>
            <p:nvPr/>
          </p:nvSpPr>
          <p:spPr bwMode="auto">
            <a:xfrm flipH="1">
              <a:off x="2950" y="2341"/>
              <a:ext cx="182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2532" name="Group 68"/>
          <p:cNvGrpSpPr>
            <a:grpSpLocks/>
          </p:cNvGrpSpPr>
          <p:nvPr/>
        </p:nvGrpSpPr>
        <p:grpSpPr bwMode="auto">
          <a:xfrm>
            <a:off x="8101013" y="4502150"/>
            <a:ext cx="1008062" cy="366713"/>
            <a:chOff x="5012" y="2050"/>
            <a:chExt cx="635" cy="231"/>
          </a:xfrm>
        </p:grpSpPr>
        <p:sp>
          <p:nvSpPr>
            <p:cNvPr id="17466" name="Line 69"/>
            <p:cNvSpPr>
              <a:spLocks noChangeShapeType="1"/>
            </p:cNvSpPr>
            <p:nvPr/>
          </p:nvSpPr>
          <p:spPr bwMode="auto">
            <a:xfrm flipH="1" flipV="1">
              <a:off x="5012" y="2160"/>
              <a:ext cx="1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7" name="Text Box 70"/>
            <p:cNvSpPr txBox="1">
              <a:spLocks noChangeArrowheads="1"/>
            </p:cNvSpPr>
            <p:nvPr/>
          </p:nvSpPr>
          <p:spPr bwMode="auto">
            <a:xfrm>
              <a:off x="5203" y="2050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0"/>
                <a:t>Tope</a:t>
              </a:r>
            </a:p>
          </p:txBody>
        </p:sp>
      </p:grpSp>
      <p:grpSp>
        <p:nvGrpSpPr>
          <p:cNvPr id="62535" name="Group 71"/>
          <p:cNvGrpSpPr>
            <a:grpSpLocks/>
          </p:cNvGrpSpPr>
          <p:nvPr/>
        </p:nvGrpSpPr>
        <p:grpSpPr bwMode="auto">
          <a:xfrm>
            <a:off x="4284663" y="2420938"/>
            <a:ext cx="719137" cy="1439862"/>
            <a:chOff x="2950" y="2341"/>
            <a:chExt cx="338" cy="1044"/>
          </a:xfrm>
        </p:grpSpPr>
        <p:sp>
          <p:nvSpPr>
            <p:cNvPr id="17464" name="AutoShape 72"/>
            <p:cNvSpPr>
              <a:spLocks/>
            </p:cNvSpPr>
            <p:nvPr/>
          </p:nvSpPr>
          <p:spPr bwMode="auto">
            <a:xfrm>
              <a:off x="3107" y="2341"/>
              <a:ext cx="181" cy="1044"/>
            </a:xfrm>
            <a:prstGeom prst="rightBracket">
              <a:avLst>
                <a:gd name="adj" fmla="val 48066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465" name="Arc 73"/>
            <p:cNvSpPr>
              <a:spLocks/>
            </p:cNvSpPr>
            <p:nvPr/>
          </p:nvSpPr>
          <p:spPr bwMode="auto">
            <a:xfrm flipH="1">
              <a:off x="2950" y="2341"/>
              <a:ext cx="182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2538" name="Group 74"/>
          <p:cNvGrpSpPr>
            <a:grpSpLocks/>
          </p:cNvGrpSpPr>
          <p:nvPr/>
        </p:nvGrpSpPr>
        <p:grpSpPr bwMode="auto">
          <a:xfrm>
            <a:off x="8101013" y="5084763"/>
            <a:ext cx="1008062" cy="366712"/>
            <a:chOff x="5012" y="2050"/>
            <a:chExt cx="635" cy="231"/>
          </a:xfrm>
        </p:grpSpPr>
        <p:sp>
          <p:nvSpPr>
            <p:cNvPr id="17462" name="Line 75"/>
            <p:cNvSpPr>
              <a:spLocks noChangeShapeType="1"/>
            </p:cNvSpPr>
            <p:nvPr/>
          </p:nvSpPr>
          <p:spPr bwMode="auto">
            <a:xfrm flipH="1" flipV="1">
              <a:off x="5012" y="2160"/>
              <a:ext cx="1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3" name="Text Box 76"/>
            <p:cNvSpPr txBox="1">
              <a:spLocks noChangeArrowheads="1"/>
            </p:cNvSpPr>
            <p:nvPr/>
          </p:nvSpPr>
          <p:spPr bwMode="auto">
            <a:xfrm>
              <a:off x="5203" y="2050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0"/>
                <a:t>Tope</a:t>
              </a:r>
            </a:p>
          </p:txBody>
        </p:sp>
      </p:grpSp>
      <p:sp>
        <p:nvSpPr>
          <p:cNvPr id="62541" name="Arc 77"/>
          <p:cNvSpPr>
            <a:spLocks/>
          </p:cNvSpPr>
          <p:nvPr/>
        </p:nvSpPr>
        <p:spPr bwMode="auto">
          <a:xfrm rot="21077437" flipV="1">
            <a:off x="1547813" y="3068638"/>
            <a:ext cx="1295400" cy="50482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2542" name="Group 78"/>
          <p:cNvGrpSpPr>
            <a:grpSpLocks/>
          </p:cNvGrpSpPr>
          <p:nvPr/>
        </p:nvGrpSpPr>
        <p:grpSpPr bwMode="auto">
          <a:xfrm>
            <a:off x="8101013" y="5661025"/>
            <a:ext cx="1008062" cy="366713"/>
            <a:chOff x="5012" y="2050"/>
            <a:chExt cx="635" cy="231"/>
          </a:xfrm>
        </p:grpSpPr>
        <p:sp>
          <p:nvSpPr>
            <p:cNvPr id="17460" name="Line 79"/>
            <p:cNvSpPr>
              <a:spLocks noChangeShapeType="1"/>
            </p:cNvSpPr>
            <p:nvPr/>
          </p:nvSpPr>
          <p:spPr bwMode="auto">
            <a:xfrm flipH="1" flipV="1">
              <a:off x="5012" y="2160"/>
              <a:ext cx="1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1" name="Text Box 80"/>
            <p:cNvSpPr txBox="1">
              <a:spLocks noChangeArrowheads="1"/>
            </p:cNvSpPr>
            <p:nvPr/>
          </p:nvSpPr>
          <p:spPr bwMode="auto">
            <a:xfrm>
              <a:off x="5203" y="2050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0"/>
                <a:t>Tope</a:t>
              </a:r>
            </a:p>
          </p:txBody>
        </p:sp>
      </p:grpSp>
      <p:sp>
        <p:nvSpPr>
          <p:cNvPr id="62545" name="Line 81"/>
          <p:cNvSpPr>
            <a:spLocks noChangeShapeType="1"/>
          </p:cNvSpPr>
          <p:nvPr/>
        </p:nvSpPr>
        <p:spPr bwMode="auto">
          <a:xfrm>
            <a:off x="107950" y="3932238"/>
            <a:ext cx="287338" cy="0"/>
          </a:xfrm>
          <a:prstGeom prst="line">
            <a:avLst/>
          </a:prstGeom>
          <a:noFill/>
          <a:ln w="57150">
            <a:solidFill>
              <a:srgbClr val="C6180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46" name="Line 82"/>
          <p:cNvSpPr>
            <a:spLocks noChangeShapeType="1"/>
          </p:cNvSpPr>
          <p:nvPr/>
        </p:nvSpPr>
        <p:spPr bwMode="auto">
          <a:xfrm>
            <a:off x="107950" y="4148138"/>
            <a:ext cx="287338" cy="0"/>
          </a:xfrm>
          <a:prstGeom prst="line">
            <a:avLst/>
          </a:prstGeom>
          <a:noFill/>
          <a:ln w="57150">
            <a:solidFill>
              <a:srgbClr val="C6180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47" name="Line 83"/>
          <p:cNvSpPr>
            <a:spLocks noChangeShapeType="1"/>
          </p:cNvSpPr>
          <p:nvPr/>
        </p:nvSpPr>
        <p:spPr bwMode="auto">
          <a:xfrm>
            <a:off x="107950" y="4365625"/>
            <a:ext cx="287338" cy="0"/>
          </a:xfrm>
          <a:prstGeom prst="line">
            <a:avLst/>
          </a:prstGeom>
          <a:noFill/>
          <a:ln w="57150">
            <a:solidFill>
              <a:srgbClr val="C6180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48" name="Line 84"/>
          <p:cNvSpPr>
            <a:spLocks noChangeShapeType="1"/>
          </p:cNvSpPr>
          <p:nvPr/>
        </p:nvSpPr>
        <p:spPr bwMode="auto">
          <a:xfrm>
            <a:off x="107950" y="4581525"/>
            <a:ext cx="287338" cy="0"/>
          </a:xfrm>
          <a:prstGeom prst="line">
            <a:avLst/>
          </a:prstGeom>
          <a:noFill/>
          <a:ln w="57150">
            <a:solidFill>
              <a:srgbClr val="C6180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49" name="Line 85"/>
          <p:cNvSpPr>
            <a:spLocks noChangeShapeType="1"/>
          </p:cNvSpPr>
          <p:nvPr/>
        </p:nvSpPr>
        <p:spPr bwMode="auto">
          <a:xfrm>
            <a:off x="107950" y="3716338"/>
            <a:ext cx="287338" cy="0"/>
          </a:xfrm>
          <a:prstGeom prst="line">
            <a:avLst/>
          </a:prstGeom>
          <a:noFill/>
          <a:ln w="57150">
            <a:solidFill>
              <a:srgbClr val="C6180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50" name="Text Box 24"/>
          <p:cNvSpPr txBox="1">
            <a:spLocks noChangeArrowheads="1"/>
          </p:cNvSpPr>
          <p:nvPr/>
        </p:nvSpPr>
        <p:spPr bwMode="auto">
          <a:xfrm>
            <a:off x="5148263" y="5157788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2551" name="Text Box 24"/>
          <p:cNvSpPr txBox="1">
            <a:spLocks noChangeArrowheads="1"/>
          </p:cNvSpPr>
          <p:nvPr/>
        </p:nvSpPr>
        <p:spPr bwMode="auto">
          <a:xfrm>
            <a:off x="5292725" y="386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2552" name="Text Box 24"/>
          <p:cNvSpPr txBox="1">
            <a:spLocks noChangeArrowheads="1"/>
          </p:cNvSpPr>
          <p:nvPr/>
        </p:nvSpPr>
        <p:spPr bwMode="auto">
          <a:xfrm>
            <a:off x="5076825" y="2852738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2553" name="Text Box 24"/>
          <p:cNvSpPr txBox="1">
            <a:spLocks noChangeArrowheads="1"/>
          </p:cNvSpPr>
          <p:nvPr/>
        </p:nvSpPr>
        <p:spPr bwMode="auto">
          <a:xfrm>
            <a:off x="1835150" y="36449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17" grpId="0"/>
      <p:bldP spid="62518" grpId="0"/>
      <p:bldP spid="62519" grpId="0"/>
      <p:bldP spid="62520" grpId="0"/>
      <p:bldP spid="62522" grpId="0"/>
      <p:bldP spid="62550" grpId="0"/>
      <p:bldP spid="62550" grpId="1"/>
      <p:bldP spid="62551" grpId="0"/>
      <p:bldP spid="62551" grpId="1"/>
      <p:bldP spid="62552" grpId="0"/>
      <p:bldP spid="62552" grpId="1"/>
      <p:bldP spid="62553" grpId="0"/>
      <p:bldP spid="6255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mtClean="0"/>
              <a:t>Recursión</a:t>
            </a:r>
          </a:p>
        </p:txBody>
      </p:sp>
      <p:sp>
        <p:nvSpPr>
          <p:cNvPr id="18435" name="Text Box 45"/>
          <p:cNvSpPr txBox="1">
            <a:spLocks noChangeArrowheads="1"/>
          </p:cNvSpPr>
          <p:nvPr/>
        </p:nvSpPr>
        <p:spPr bwMode="auto">
          <a:xfrm>
            <a:off x="539750" y="1773238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/>
              <a:t>EJEMPLO 2: Descubra que tarea realiza la siguiente función                  	          misterioVector</a:t>
            </a:r>
          </a:p>
        </p:txBody>
      </p:sp>
      <p:sp>
        <p:nvSpPr>
          <p:cNvPr id="18436" name="Text Box 45"/>
          <p:cNvSpPr txBox="1">
            <a:spLocks noChangeArrowheads="1"/>
          </p:cNvSpPr>
          <p:nvPr/>
        </p:nvSpPr>
        <p:spPr bwMode="auto">
          <a:xfrm>
            <a:off x="2324100" y="3014663"/>
            <a:ext cx="4635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/>
              <a:t>V </a:t>
            </a:r>
          </a:p>
        </p:txBody>
      </p:sp>
      <p:graphicFrame>
        <p:nvGraphicFramePr>
          <p:cNvPr id="102405" name="Group 5"/>
          <p:cNvGraphicFramePr>
            <a:graphicFrameLocks noGrp="1"/>
          </p:cNvGraphicFramePr>
          <p:nvPr/>
        </p:nvGraphicFramePr>
        <p:xfrm>
          <a:off x="2771775" y="2981325"/>
          <a:ext cx="3529013" cy="51911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95878613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43308988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9162494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072453035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41246292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216694"/>
                  </a:ext>
                </a:extLst>
              </a:tr>
            </a:tbl>
          </a:graphicData>
        </a:graphic>
      </p:graphicFrame>
      <p:sp>
        <p:nvSpPr>
          <p:cNvPr id="18451" name="Text Box 45"/>
          <p:cNvSpPr txBox="1">
            <a:spLocks noChangeArrowheads="1"/>
          </p:cNvSpPr>
          <p:nvPr/>
        </p:nvSpPr>
        <p:spPr bwMode="auto">
          <a:xfrm>
            <a:off x="684213" y="3716338"/>
            <a:ext cx="8064500" cy="2781300"/>
          </a:xfrm>
          <a:prstGeom prst="rect">
            <a:avLst/>
          </a:prstGeom>
          <a:noFill/>
          <a:ln w="9525">
            <a:solidFill>
              <a:srgbClr val="8000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/>
              <a:t>FUNCION  misterioVector(V, n) : vector x entero</a:t>
            </a:r>
            <a:r>
              <a:rPr lang="en-US" altLang="en-US" sz="2200" b="0"/>
              <a:t>&gt;</a:t>
            </a:r>
            <a:r>
              <a:rPr lang="es-AR" altLang="en-US" sz="2200" b="0"/>
              <a:t>0 → entero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/>
              <a:t>     SI n = 0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/>
              <a:t>   	RETORNA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/>
              <a:t>     SINO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/>
              <a:t>	SI V[ n ] % 2 = 0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/>
              <a:t>  		RETORNA ( V [ n ]  + misterioVector( V, n-1)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/>
              <a:t>	SINO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/>
              <a:t>		RETORNA (misterioVector( V, n-1) )</a:t>
            </a:r>
          </a:p>
        </p:txBody>
      </p:sp>
      <p:sp>
        <p:nvSpPr>
          <p:cNvPr id="18452" name="Text Box 45"/>
          <p:cNvSpPr txBox="1">
            <a:spLocks noChangeArrowheads="1"/>
          </p:cNvSpPr>
          <p:nvPr/>
        </p:nvSpPr>
        <p:spPr bwMode="auto">
          <a:xfrm>
            <a:off x="2787650" y="2598738"/>
            <a:ext cx="33813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  </a:t>
            </a:r>
            <a:r>
              <a:rPr lang="es-AR" altLang="en-US" sz="2200" b="0"/>
              <a:t>1  …                      …   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mtClean="0"/>
              <a:t>Recursión</a:t>
            </a:r>
          </a:p>
        </p:txBody>
      </p:sp>
      <p:sp>
        <p:nvSpPr>
          <p:cNvPr id="79876" name="Text Box 45"/>
          <p:cNvSpPr txBox="1">
            <a:spLocks noChangeArrowheads="1"/>
          </p:cNvSpPr>
          <p:nvPr/>
        </p:nvSpPr>
        <p:spPr bwMode="auto">
          <a:xfrm>
            <a:off x="287338" y="3284538"/>
            <a:ext cx="8569325" cy="3416300"/>
          </a:xfrm>
          <a:prstGeom prst="rect">
            <a:avLst/>
          </a:prstGeom>
          <a:noFill/>
          <a:ln w="9525">
            <a:solidFill>
              <a:srgbClr val="8000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>
                <a:latin typeface="Consolas" panose="020B0609020204030204" pitchFamily="49" charset="0"/>
              </a:rPr>
              <a:t>FUNCION estaContenida(L1,L2):lista x lista → bool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>
                <a:latin typeface="Consolas" panose="020B0609020204030204" pitchFamily="49" charset="0"/>
              </a:rPr>
              <a:t>				      enlazada enlazada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n-US" sz="2400" b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>
                <a:latin typeface="Consolas" panose="020B0609020204030204" pitchFamily="49" charset="0"/>
              </a:rPr>
              <a:t> MIENTRAS NO esListaVacia(L1)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>
                <a:latin typeface="Consolas" panose="020B0609020204030204" pitchFamily="49" charset="0"/>
              </a:rPr>
              <a:t>    SI pertenece(L2, primerElemento(L1))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>
                <a:latin typeface="Consolas" panose="020B0609020204030204" pitchFamily="49" charset="0"/>
              </a:rPr>
              <a:t>		L1 ← borrar(L1)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>
                <a:latin typeface="Consolas" panose="020B0609020204030204" pitchFamily="49" charset="0"/>
              </a:rPr>
              <a:t>    SINO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>
                <a:latin typeface="Consolas" panose="020B0609020204030204" pitchFamily="49" charset="0"/>
              </a:rPr>
              <a:t>		RETORNA false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AR" altLang="en-US" sz="2400" b="0">
                <a:latin typeface="Consolas" panose="020B0609020204030204" pitchFamily="49" charset="0"/>
              </a:rPr>
              <a:t> RETORNA true</a:t>
            </a:r>
            <a:endParaRPr lang="es-AR" altLang="en-US" sz="2200" b="0"/>
          </a:p>
        </p:txBody>
      </p:sp>
      <p:sp>
        <p:nvSpPr>
          <p:cNvPr id="20484" name="Text Box 45"/>
          <p:cNvSpPr txBox="1">
            <a:spLocks noChangeArrowheads="1"/>
          </p:cNvSpPr>
          <p:nvPr/>
        </p:nvSpPr>
        <p:spPr bwMode="auto">
          <a:xfrm>
            <a:off x="539750" y="1557338"/>
            <a:ext cx="83169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AR" altLang="en-US" sz="2000" b="0"/>
              <a:t>EJEMPLO 3: </a:t>
            </a:r>
            <a:r>
              <a:rPr lang="es-ES_tradnl" altLang="en-US" sz="2000" b="0"/>
              <a:t>Como usuario de la lista enlazada implemente una función booleana </a:t>
            </a:r>
            <a:r>
              <a:rPr lang="es-ES_tradnl" altLang="en-US" sz="2000"/>
              <a:t>estaContenida</a:t>
            </a:r>
            <a:r>
              <a:rPr lang="es-ES_tradnl" altLang="en-US" sz="2000" b="0"/>
              <a:t> que, dadas dos listas enlazadas de números enteros, retorne verdadero si los elementos de la primera lista se encuentran presentes en la segunda, caso contrario retorna falso. </a:t>
            </a:r>
            <a:endParaRPr lang="en-US" altLang="en-US" sz="2000" b="0"/>
          </a:p>
        </p:txBody>
      </p:sp>
      <p:sp>
        <p:nvSpPr>
          <p:cNvPr id="2" name="Rectángulo 1"/>
          <p:cNvSpPr>
            <a:spLocks noChangeArrowheads="1"/>
          </p:cNvSpPr>
          <p:nvPr/>
        </p:nvSpPr>
        <p:spPr bwMode="auto">
          <a:xfrm>
            <a:off x="287338" y="2881313"/>
            <a:ext cx="1966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7030A0"/>
                </a:solidFill>
              </a:rPr>
              <a:t>Versión iterativa</a:t>
            </a:r>
            <a:endParaRPr lang="en-US" altLang="en-US" sz="180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781300"/>
            <a:ext cx="8229600" cy="1371600"/>
          </a:xfrm>
        </p:spPr>
        <p:txBody>
          <a:bodyPr/>
          <a:lstStyle/>
          <a:p>
            <a:pPr algn="ctr"/>
            <a:r>
              <a:rPr lang="es-AR" altLang="en-US" sz="4000" smtClean="0"/>
              <a:t>COSTO DE ALGORITMOS RECURSVOS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mtClean="0"/>
              <a:t>Costo de Algoritmos Recursivos</a:t>
            </a:r>
          </a:p>
        </p:txBody>
      </p:sp>
      <p:sp>
        <p:nvSpPr>
          <p:cNvPr id="23555" name="Text Box 45"/>
          <p:cNvSpPr txBox="1">
            <a:spLocks noChangeArrowheads="1"/>
          </p:cNvSpPr>
          <p:nvPr/>
        </p:nvSpPr>
        <p:spPr bwMode="auto">
          <a:xfrm>
            <a:off x="215900" y="2200275"/>
            <a:ext cx="5868988" cy="1708150"/>
          </a:xfrm>
          <a:prstGeom prst="rect">
            <a:avLst/>
          </a:prstGeom>
          <a:noFill/>
          <a:ln w="9525">
            <a:solidFill>
              <a:srgbClr val="B9BD0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0"/>
              <a:t>FUNCION  Factorial(n) : entero </a:t>
            </a:r>
            <a:r>
              <a:rPr lang="en-US" altLang="en-US" sz="2000" b="0"/>
              <a:t>&gt;</a:t>
            </a:r>
            <a:r>
              <a:rPr lang="es-AR" altLang="en-US" sz="2000" b="0"/>
              <a:t> 0 → entero </a:t>
            </a:r>
            <a:r>
              <a:rPr lang="en-US" altLang="en-US" sz="2000" b="0"/>
              <a:t>&gt;</a:t>
            </a:r>
            <a:r>
              <a:rPr lang="es-AR" altLang="en-US" sz="2000"/>
              <a:t> </a:t>
            </a:r>
            <a:r>
              <a:rPr lang="es-AR" altLang="en-US" sz="2000" b="0"/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n-US" sz="500" b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0"/>
              <a:t>     SI n = 0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0"/>
              <a:t>   	RETORNA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0"/>
              <a:t>     SINO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0"/>
              <a:t>	RETORNA (n * factorial (n-1))</a:t>
            </a: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4932363" y="3071813"/>
            <a:ext cx="3995737" cy="347821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/>
              <a:t>Pasos</a:t>
            </a:r>
            <a:r>
              <a:rPr lang="es-AR" altLang="en-US" sz="2000" b="0"/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2000" b="0">
                <a:solidFill>
                  <a:srgbClr val="A05091"/>
                </a:solidFill>
              </a:rPr>
              <a:t>Plantear Ec. de recurrencia T(n) en función del tamaño de la entrada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2000" b="0">
                <a:solidFill>
                  <a:srgbClr val="33CC33"/>
                </a:solidFill>
              </a:rPr>
              <a:t>Desarrollar la recurrencia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2000" b="0">
                <a:solidFill>
                  <a:schemeClr val="bg2"/>
                </a:solidFill>
              </a:rPr>
              <a:t>Ge</a:t>
            </a:r>
            <a:r>
              <a:rPr lang="es-ES_tradnl" altLang="en-US" sz="2000" b="0">
                <a:solidFill>
                  <a:schemeClr val="bg2"/>
                </a:solidFill>
              </a:rPr>
              <a:t>neralizar T(n) en términos de k.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ES_tradnl" altLang="en-US" sz="2000" b="0">
                <a:solidFill>
                  <a:srgbClr val="CC0000"/>
                </a:solidFill>
              </a:rPr>
              <a:t>Particularizar con el valor apropiado de k para llegar al caso base.</a:t>
            </a:r>
            <a:r>
              <a:rPr lang="es-ES_tradnl" altLang="en-US" sz="2000" b="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2000" b="0">
                <a:solidFill>
                  <a:srgbClr val="6600FF"/>
                </a:solidFill>
              </a:rPr>
              <a:t>Concluir</a:t>
            </a:r>
          </a:p>
        </p:txBody>
      </p:sp>
      <p:sp>
        <p:nvSpPr>
          <p:cNvPr id="23557" name="Text Box 45"/>
          <p:cNvSpPr txBox="1">
            <a:spLocks noChangeArrowheads="1"/>
          </p:cNvSpPr>
          <p:nvPr/>
        </p:nvSpPr>
        <p:spPr bwMode="auto">
          <a:xfrm>
            <a:off x="215900" y="1773238"/>
            <a:ext cx="18002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/>
              <a:t>EJEMPLO 1</a:t>
            </a: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1763713" y="6021388"/>
            <a:ext cx="1512887" cy="376237"/>
          </a:xfrm>
          <a:prstGeom prst="rect">
            <a:avLst/>
          </a:prstGeom>
          <a:noFill/>
          <a:ln w="9525">
            <a:solidFill>
              <a:srgbClr val="66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6600FF"/>
                </a:solidFill>
              </a:rPr>
              <a:t>T(n) </a:t>
            </a:r>
            <a:r>
              <a:rPr lang="ru-RU" altLang="en-US" sz="1800">
                <a:solidFill>
                  <a:srgbClr val="6600FF"/>
                </a:solidFill>
                <a:latin typeface="Consolas" panose="020B0609020204030204" pitchFamily="49" charset="0"/>
              </a:rPr>
              <a:t>Є</a:t>
            </a:r>
            <a:r>
              <a:rPr lang="es-AR" altLang="en-US" sz="1800">
                <a:solidFill>
                  <a:srgbClr val="6600FF"/>
                </a:solidFill>
              </a:rPr>
              <a:t> O 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mtClean="0"/>
              <a:t>Costo de Algoritmos Recursivos</a:t>
            </a:r>
          </a:p>
        </p:txBody>
      </p:sp>
      <p:sp>
        <p:nvSpPr>
          <p:cNvPr id="25603" name="Text Box 45"/>
          <p:cNvSpPr txBox="1">
            <a:spLocks noChangeArrowheads="1"/>
          </p:cNvSpPr>
          <p:nvPr/>
        </p:nvSpPr>
        <p:spPr bwMode="auto">
          <a:xfrm>
            <a:off x="250825" y="1916113"/>
            <a:ext cx="6840538" cy="2298700"/>
          </a:xfrm>
          <a:prstGeom prst="rect">
            <a:avLst/>
          </a:prstGeom>
          <a:noFill/>
          <a:ln w="9525">
            <a:solidFill>
              <a:srgbClr val="B9BD0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/>
              <a:t>FUNCION  misterioVector(V, n) : vector x entero</a:t>
            </a:r>
            <a:r>
              <a:rPr lang="en-US" altLang="en-US" sz="1800" b="0"/>
              <a:t>&gt;</a:t>
            </a:r>
            <a:r>
              <a:rPr lang="es-AR" altLang="en-US" sz="1800" b="0"/>
              <a:t>0 → entero</a:t>
            </a:r>
            <a:r>
              <a:rPr lang="en-US" altLang="en-US" sz="1800" b="0"/>
              <a:t>≥</a:t>
            </a:r>
            <a:r>
              <a:rPr lang="es-AR" altLang="en-US" sz="1800" b="0"/>
              <a:t>0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/>
              <a:t>  SI n = 0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/>
              <a:t>      RETORNA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/>
              <a:t>  SINO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/>
              <a:t>      SI V[ n ] % 2 = 0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/>
              <a:t>           RETORNA ( V [ n ]  + misterioVector( V, n-1)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/>
              <a:t>      SINO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/>
              <a:t>           RETORNA (misterioVector( V, n-1) )</a:t>
            </a:r>
          </a:p>
        </p:txBody>
      </p:sp>
      <p:sp>
        <p:nvSpPr>
          <p:cNvPr id="25604" name="Text Box 45"/>
          <p:cNvSpPr txBox="1">
            <a:spLocks noChangeArrowheads="1"/>
          </p:cNvSpPr>
          <p:nvPr/>
        </p:nvSpPr>
        <p:spPr bwMode="auto">
          <a:xfrm>
            <a:off x="250825" y="1557338"/>
            <a:ext cx="18002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/>
              <a:t>EJEMPLO 2</a:t>
            </a: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5799138" y="2368550"/>
            <a:ext cx="3276600" cy="44005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/>
              <a:t>Pasos</a:t>
            </a:r>
            <a:r>
              <a:rPr lang="es-AR" altLang="en-US" sz="2000" b="0"/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2000" b="0">
                <a:solidFill>
                  <a:srgbClr val="A05091"/>
                </a:solidFill>
              </a:rPr>
              <a:t>Plantear Ec. de recurrencia T(n) en función del tamaño de la entrada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2000" b="0">
                <a:solidFill>
                  <a:srgbClr val="33CC33"/>
                </a:solidFill>
              </a:rPr>
              <a:t>Desarrollar la recurrencia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2000" b="0">
                <a:solidFill>
                  <a:schemeClr val="bg2"/>
                </a:solidFill>
              </a:rPr>
              <a:t>Ge</a:t>
            </a:r>
            <a:r>
              <a:rPr lang="es-ES_tradnl" altLang="en-US" sz="2000" b="0">
                <a:solidFill>
                  <a:schemeClr val="bg2"/>
                </a:solidFill>
              </a:rPr>
              <a:t>neralizar T(n) en términos de k.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ES_tradnl" altLang="en-US" sz="2000" b="0">
                <a:solidFill>
                  <a:srgbClr val="CC0000"/>
                </a:solidFill>
              </a:rPr>
              <a:t>Particularizar con el valor apropiado de k para llegar al caso base.</a:t>
            </a:r>
            <a:r>
              <a:rPr lang="es-ES_tradnl" altLang="en-US" sz="2000" b="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2000" b="0">
                <a:solidFill>
                  <a:srgbClr val="6600FF"/>
                </a:solidFill>
              </a:rPr>
              <a:t>Concluir</a:t>
            </a:r>
            <a:endParaRPr lang="es-AR" altLang="en-US" sz="2000" b="0">
              <a:solidFill>
                <a:srgbClr val="A05091"/>
              </a:solidFill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1763713" y="6021388"/>
            <a:ext cx="1512887" cy="376237"/>
          </a:xfrm>
          <a:prstGeom prst="rect">
            <a:avLst/>
          </a:prstGeom>
          <a:noFill/>
          <a:ln w="9525">
            <a:solidFill>
              <a:srgbClr val="66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6600FF"/>
                </a:solidFill>
              </a:rPr>
              <a:t>T(n) </a:t>
            </a:r>
            <a:r>
              <a:rPr lang="ru-RU" altLang="en-US" sz="1800">
                <a:solidFill>
                  <a:srgbClr val="6600FF"/>
                </a:solidFill>
                <a:latin typeface="Consolas" panose="020B0609020204030204" pitchFamily="49" charset="0"/>
              </a:rPr>
              <a:t>Є</a:t>
            </a:r>
            <a:r>
              <a:rPr lang="es-AR" altLang="en-US" sz="1800">
                <a:solidFill>
                  <a:srgbClr val="6600FF"/>
                </a:solidFill>
              </a:rPr>
              <a:t> O 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mtClean="0"/>
              <a:t>Costo de Algoritmos Recursivos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-22225" y="5224463"/>
            <a:ext cx="13589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A05091"/>
                </a:solidFill>
              </a:rPr>
              <a:t>T(n,m) =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395413" y="4864100"/>
            <a:ext cx="30670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A05091"/>
                </a:solidFill>
              </a:rPr>
              <a:t>d                       , n =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A05091"/>
                </a:solidFill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A05091"/>
                </a:solidFill>
              </a:rPr>
              <a:t>T(n-1,m) +  m*c , n </a:t>
            </a:r>
            <a:r>
              <a:rPr lang="en-US" altLang="en-US" sz="2200">
                <a:solidFill>
                  <a:srgbClr val="A05091"/>
                </a:solidFill>
              </a:rPr>
              <a:t>≥ 1</a:t>
            </a:r>
          </a:p>
        </p:txBody>
      </p:sp>
      <p:sp>
        <p:nvSpPr>
          <p:cNvPr id="103430" name="AutoShape 6"/>
          <p:cNvSpPr>
            <a:spLocks/>
          </p:cNvSpPr>
          <p:nvPr/>
        </p:nvSpPr>
        <p:spPr bwMode="auto">
          <a:xfrm>
            <a:off x="1250950" y="4864100"/>
            <a:ext cx="73025" cy="1152525"/>
          </a:xfrm>
          <a:prstGeom prst="leftBrace">
            <a:avLst>
              <a:gd name="adj1" fmla="val 13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A05091"/>
              </a:solidFill>
            </a:endParaRP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46038" y="4198938"/>
            <a:ext cx="4102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A05091"/>
                </a:solidFill>
              </a:rPr>
              <a:t>n =  cantidad de nodos de la lista L1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A05091"/>
                </a:solidFill>
              </a:rPr>
              <a:t>m = cantidad de nodos de la lista L2</a:t>
            </a:r>
          </a:p>
        </p:txBody>
      </p:sp>
      <p:sp>
        <p:nvSpPr>
          <p:cNvPr id="27655" name="Text Box 45"/>
          <p:cNvSpPr txBox="1">
            <a:spLocks noChangeArrowheads="1"/>
          </p:cNvSpPr>
          <p:nvPr/>
        </p:nvSpPr>
        <p:spPr bwMode="auto">
          <a:xfrm>
            <a:off x="30163" y="1517650"/>
            <a:ext cx="18002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/>
              <a:t>EJEMPLO 3</a:t>
            </a:r>
          </a:p>
        </p:txBody>
      </p:sp>
      <p:sp>
        <p:nvSpPr>
          <p:cNvPr id="27656" name="Text Box 45"/>
          <p:cNvSpPr txBox="1">
            <a:spLocks noChangeArrowheads="1"/>
          </p:cNvSpPr>
          <p:nvPr/>
        </p:nvSpPr>
        <p:spPr bwMode="auto">
          <a:xfrm>
            <a:off x="104775" y="1906588"/>
            <a:ext cx="8208963" cy="2308225"/>
          </a:xfrm>
          <a:prstGeom prst="rect">
            <a:avLst/>
          </a:prstGeom>
          <a:noFill/>
          <a:ln w="9525">
            <a:solidFill>
              <a:srgbClr val="B9BD0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/>
              <a:t>FUNCION  estaContenida( L1, L2 ) : lista  enlazada x lista enlazada  → bool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/>
              <a:t>  SI esListaVacia(L1)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/>
              <a:t>     RETORNA true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/>
              <a:t>  SINO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/>
              <a:t>     SI pertenece(L2, primerElemento(L1))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/>
              <a:t>          RETORNA ( estaContenida( borrar(L1) ,  L2)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/>
              <a:t>     SINO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/>
              <a:t>         RETORNA false</a:t>
            </a:r>
          </a:p>
        </p:txBody>
      </p:sp>
      <p:sp>
        <p:nvSpPr>
          <p:cNvPr id="34827" name="Oval 11"/>
          <p:cNvSpPr>
            <a:spLocks noChangeArrowheads="1"/>
          </p:cNvSpPr>
          <p:nvPr/>
        </p:nvSpPr>
        <p:spPr bwMode="auto">
          <a:xfrm>
            <a:off x="2871788" y="5526088"/>
            <a:ext cx="433387" cy="503237"/>
          </a:xfrm>
          <a:prstGeom prst="ellipse">
            <a:avLst/>
          </a:prstGeom>
          <a:noFill/>
          <a:ln w="12700">
            <a:solidFill>
              <a:srgbClr val="2E9E2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C61806"/>
              </a:solidFill>
            </a:endParaRP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104775" y="6084888"/>
            <a:ext cx="3530600" cy="650875"/>
          </a:xfrm>
          <a:prstGeom prst="rect">
            <a:avLst/>
          </a:prstGeom>
          <a:noFill/>
          <a:ln w="9525">
            <a:solidFill>
              <a:srgbClr val="2E9E2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2E9E2E"/>
                </a:solidFill>
              </a:rPr>
              <a:t>pertenece(L, x) </a:t>
            </a:r>
            <a:r>
              <a:rPr lang="ru-RU" altLang="en-US" sz="1800">
                <a:solidFill>
                  <a:srgbClr val="2E9E2E"/>
                </a:solidFill>
                <a:latin typeface="Consolas" panose="020B0609020204030204" pitchFamily="49" charset="0"/>
              </a:rPr>
              <a:t>Є</a:t>
            </a:r>
            <a:r>
              <a:rPr lang="es-AR" altLang="en-US" sz="1800">
                <a:solidFill>
                  <a:srgbClr val="2E9E2E"/>
                </a:solidFill>
                <a:latin typeface="Consolas" panose="020B0609020204030204" pitchFamily="49" charset="0"/>
              </a:rPr>
              <a:t> O(w)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2E9E2E"/>
                </a:solidFill>
                <a:latin typeface="Consolas" panose="020B0609020204030204" pitchFamily="49" charset="0"/>
              </a:rPr>
              <a:t>w = cantidad de nodos de L</a:t>
            </a:r>
            <a:endParaRPr lang="ru-RU" altLang="en-US" sz="1800">
              <a:solidFill>
                <a:srgbClr val="2E9E2E"/>
              </a:solidFill>
              <a:latin typeface="Consolas" panose="020B0609020204030204" pitchFamily="49" charset="0"/>
            </a:endParaRP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5940425" y="2273300"/>
            <a:ext cx="2843213" cy="44021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/>
              <a:t>Pasos</a:t>
            </a:r>
            <a:r>
              <a:rPr lang="es-AR" altLang="en-US" sz="2000" b="0"/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2000" b="0">
                <a:solidFill>
                  <a:srgbClr val="A05091"/>
                </a:solidFill>
              </a:rPr>
              <a:t>Plantear Ec. de recurrencia T(n) en función del tamaño de la entrada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2000" b="0">
                <a:solidFill>
                  <a:srgbClr val="33CC33"/>
                </a:solidFill>
              </a:rPr>
              <a:t>Desarrollar la recurrencia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2000" b="0">
                <a:solidFill>
                  <a:schemeClr val="bg2"/>
                </a:solidFill>
              </a:rPr>
              <a:t>Ge</a:t>
            </a:r>
            <a:r>
              <a:rPr lang="es-ES_tradnl" altLang="en-US" sz="2000" b="0">
                <a:solidFill>
                  <a:schemeClr val="bg2"/>
                </a:solidFill>
              </a:rPr>
              <a:t>neralizar T(n) en términos de k.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ES_tradnl" altLang="en-US" sz="2000" b="0">
                <a:solidFill>
                  <a:srgbClr val="CC0000"/>
                </a:solidFill>
              </a:rPr>
              <a:t>Particularizar con el valor apropiado de k para llegar al caso base.</a:t>
            </a:r>
            <a:r>
              <a:rPr lang="es-ES_tradnl" altLang="en-US" sz="2000" b="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2000" b="0">
                <a:solidFill>
                  <a:srgbClr val="6600FF"/>
                </a:solidFill>
              </a:rPr>
              <a:t>Concluir</a:t>
            </a:r>
            <a:endParaRPr lang="es-AR" altLang="en-US" sz="2000" b="0">
              <a:solidFill>
                <a:srgbClr val="A05091"/>
              </a:solidFill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3954463" y="6221413"/>
            <a:ext cx="1873250" cy="376237"/>
          </a:xfrm>
          <a:prstGeom prst="rect">
            <a:avLst/>
          </a:prstGeom>
          <a:noFill/>
          <a:ln w="9525">
            <a:solidFill>
              <a:srgbClr val="66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6600FF"/>
                </a:solidFill>
              </a:rPr>
              <a:t>T(n,m) </a:t>
            </a:r>
            <a:r>
              <a:rPr lang="ru-RU" altLang="en-US" sz="1800">
                <a:solidFill>
                  <a:srgbClr val="6600FF"/>
                </a:solidFill>
                <a:latin typeface="Consolas" panose="020B0609020204030204" pitchFamily="49" charset="0"/>
              </a:rPr>
              <a:t>Є</a:t>
            </a:r>
            <a:r>
              <a:rPr lang="es-AR" altLang="en-US" sz="1800">
                <a:solidFill>
                  <a:srgbClr val="6600FF"/>
                </a:solidFill>
              </a:rPr>
              <a:t> O (nm)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/>
      <p:bldP spid="103430" grpId="0" animBg="1"/>
      <p:bldP spid="34827" grpId="0" animBg="1"/>
      <p:bldP spid="34828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781300"/>
            <a:ext cx="8229600" cy="1371600"/>
          </a:xfrm>
        </p:spPr>
        <p:txBody>
          <a:bodyPr/>
          <a:lstStyle/>
          <a:p>
            <a:pPr algn="ctr"/>
            <a:r>
              <a:rPr lang="es-ES_tradnl" altLang="en-US" smtClean="0"/>
              <a:t>DIVIDE &amp; CONQUER</a:t>
            </a:r>
            <a:endParaRPr lang="es-A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371600"/>
          </a:xfrm>
        </p:spPr>
        <p:txBody>
          <a:bodyPr/>
          <a:lstStyle/>
          <a:p>
            <a:r>
              <a:rPr lang="es-ES_tradnl" altLang="en-US" smtClean="0"/>
              <a:t>Divide &amp; Conquer</a:t>
            </a:r>
            <a:endParaRPr lang="es-ES" altLang="en-US" smtClean="0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44675"/>
            <a:ext cx="87757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6" name="Group 16"/>
          <p:cNvGrpSpPr>
            <a:grpSpLocks/>
          </p:cNvGrpSpPr>
          <p:nvPr/>
        </p:nvGrpSpPr>
        <p:grpSpPr bwMode="auto">
          <a:xfrm>
            <a:off x="5364163" y="2060575"/>
            <a:ext cx="3275012" cy="2016125"/>
            <a:chOff x="3379" y="1298"/>
            <a:chExt cx="2063" cy="1270"/>
          </a:xfrm>
        </p:grpSpPr>
        <p:sp>
          <p:nvSpPr>
            <p:cNvPr id="30732" name="Rectangle 9"/>
            <p:cNvSpPr>
              <a:spLocks noChangeArrowheads="1"/>
            </p:cNvSpPr>
            <p:nvPr/>
          </p:nvSpPr>
          <p:spPr bwMode="auto">
            <a:xfrm>
              <a:off x="3379" y="1298"/>
              <a:ext cx="206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rgbClr val="CC0099"/>
                  </a:solidFill>
                </a:rPr>
                <a:t> </a:t>
              </a:r>
              <a:r>
                <a:rPr lang="es-ES" altLang="en-US" sz="1800" b="0">
                  <a:solidFill>
                    <a:srgbClr val="CC0099"/>
                  </a:solidFill>
                </a:rPr>
                <a:t>Descomponer el problema que hay que resolver en subproblemas más pequeños</a:t>
              </a:r>
              <a:endParaRPr lang="es-AR" altLang="en-US" sz="1800" b="0">
                <a:solidFill>
                  <a:srgbClr val="CC0099"/>
                </a:solidFill>
              </a:endParaRPr>
            </a:p>
          </p:txBody>
        </p:sp>
        <p:sp>
          <p:nvSpPr>
            <p:cNvPr id="30733" name="Line 10"/>
            <p:cNvSpPr>
              <a:spLocks noChangeShapeType="1"/>
            </p:cNvSpPr>
            <p:nvPr/>
          </p:nvSpPr>
          <p:spPr bwMode="auto">
            <a:xfrm flipH="1">
              <a:off x="4830" y="1797"/>
              <a:ext cx="409" cy="771"/>
            </a:xfrm>
            <a:prstGeom prst="line">
              <a:avLst/>
            </a:prstGeom>
            <a:noFill/>
            <a:ln w="9525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7" name="Group 17"/>
          <p:cNvGrpSpPr>
            <a:grpSpLocks/>
          </p:cNvGrpSpPr>
          <p:nvPr/>
        </p:nvGrpSpPr>
        <p:grpSpPr bwMode="auto">
          <a:xfrm>
            <a:off x="4213225" y="4724400"/>
            <a:ext cx="4930775" cy="1852613"/>
            <a:chOff x="2654" y="2976"/>
            <a:chExt cx="3106" cy="1167"/>
          </a:xfrm>
        </p:grpSpPr>
        <p:sp>
          <p:nvSpPr>
            <p:cNvPr id="30730" name="Rectangle 11"/>
            <p:cNvSpPr>
              <a:spLocks noChangeArrowheads="1"/>
            </p:cNvSpPr>
            <p:nvPr/>
          </p:nvSpPr>
          <p:spPr bwMode="auto">
            <a:xfrm>
              <a:off x="3697" y="3566"/>
              <a:ext cx="206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rgbClr val="008E00"/>
                  </a:solidFill>
                </a:rPr>
                <a:t> </a:t>
              </a:r>
              <a:r>
                <a:rPr lang="es-ES" altLang="en-US" sz="1800" b="0">
                  <a:solidFill>
                    <a:srgbClr val="008E00"/>
                  </a:solidFill>
                </a:rPr>
                <a:t>Resolver de forma sucesiva e independiente todos estos subproblemas</a:t>
              </a:r>
              <a:endParaRPr lang="es-AR" altLang="en-US" sz="1800" b="0">
                <a:solidFill>
                  <a:srgbClr val="008E00"/>
                </a:solidFill>
              </a:endParaRPr>
            </a:p>
          </p:txBody>
        </p:sp>
        <p:sp>
          <p:nvSpPr>
            <p:cNvPr id="30731" name="Line 12"/>
            <p:cNvSpPr>
              <a:spLocks noChangeShapeType="1"/>
            </p:cNvSpPr>
            <p:nvPr/>
          </p:nvSpPr>
          <p:spPr bwMode="auto">
            <a:xfrm flipH="1" flipV="1">
              <a:off x="2654" y="2976"/>
              <a:ext cx="1815" cy="590"/>
            </a:xfrm>
            <a:prstGeom prst="line">
              <a:avLst/>
            </a:prstGeom>
            <a:noFill/>
            <a:ln w="9525">
              <a:solidFill>
                <a:srgbClr val="008E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8" name="Group 18"/>
          <p:cNvGrpSpPr>
            <a:grpSpLocks/>
          </p:cNvGrpSpPr>
          <p:nvPr/>
        </p:nvGrpSpPr>
        <p:grpSpPr bwMode="auto">
          <a:xfrm>
            <a:off x="539750" y="5157788"/>
            <a:ext cx="3673475" cy="1500187"/>
            <a:chOff x="340" y="3249"/>
            <a:chExt cx="2314" cy="945"/>
          </a:xfrm>
        </p:grpSpPr>
        <p:sp>
          <p:nvSpPr>
            <p:cNvPr id="30728" name="Rectangle 14"/>
            <p:cNvSpPr>
              <a:spLocks noChangeArrowheads="1"/>
            </p:cNvSpPr>
            <p:nvPr/>
          </p:nvSpPr>
          <p:spPr bwMode="auto">
            <a:xfrm>
              <a:off x="340" y="3612"/>
              <a:ext cx="231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chemeClr val="bg2"/>
                  </a:solidFill>
                </a:rPr>
                <a:t> </a:t>
              </a:r>
              <a:r>
                <a:rPr lang="es-ES" altLang="en-US" sz="1800" b="0">
                  <a:solidFill>
                    <a:schemeClr val="bg2"/>
                  </a:solidFill>
                </a:rPr>
                <a:t>Combinar las soluciones de los subproblemas para obtener la solución del problema original</a:t>
              </a:r>
              <a:endParaRPr lang="es-AR" altLang="en-US" sz="1800" b="0">
                <a:solidFill>
                  <a:schemeClr val="bg2"/>
                </a:solidFill>
              </a:endParaRPr>
            </a:p>
          </p:txBody>
        </p:sp>
        <p:sp>
          <p:nvSpPr>
            <p:cNvPr id="30729" name="Line 15"/>
            <p:cNvSpPr>
              <a:spLocks noChangeShapeType="1"/>
            </p:cNvSpPr>
            <p:nvPr/>
          </p:nvSpPr>
          <p:spPr bwMode="auto">
            <a:xfrm flipV="1">
              <a:off x="1202" y="3249"/>
              <a:ext cx="408" cy="40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7" name="Rectángulo 1"/>
          <p:cNvSpPr>
            <a:spLocks noChangeArrowheads="1"/>
          </p:cNvSpPr>
          <p:nvPr/>
        </p:nvSpPr>
        <p:spPr bwMode="auto">
          <a:xfrm>
            <a:off x="6067425" y="504825"/>
            <a:ext cx="2054225" cy="120173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solidFill>
                  <a:srgbClr val="C00000"/>
                </a:solidFill>
                <a:latin typeface="Agency FB" panose="020B0503020202020204" pitchFamily="34" charset="0"/>
              </a:rPr>
              <a:t>Metodología</a:t>
            </a:r>
          </a:p>
          <a:p>
            <a:pPr algn="ctr"/>
            <a:r>
              <a:rPr lang="en-US" altLang="en-US" sz="3600">
                <a:solidFill>
                  <a:srgbClr val="C00000"/>
                </a:solidFill>
                <a:latin typeface="Agency FB" panose="020B0503020202020204" pitchFamily="34" charset="0"/>
              </a:rPr>
              <a:t>Top-Down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2 Marcador de contenido"/>
          <p:cNvSpPr>
            <a:spLocks noGrp="1"/>
          </p:cNvSpPr>
          <p:nvPr>
            <p:ph idx="4294967295"/>
          </p:nvPr>
        </p:nvSpPr>
        <p:spPr>
          <a:xfrm>
            <a:off x="550863" y="1690688"/>
            <a:ext cx="8135937" cy="2663825"/>
          </a:xfrm>
        </p:spPr>
        <p:txBody>
          <a:bodyPr/>
          <a:lstStyle/>
          <a:p>
            <a:pPr>
              <a:defRPr/>
            </a:pPr>
            <a:r>
              <a:rPr lang="es-ES_tradnl" sz="1800" dirty="0" smtClean="0"/>
              <a:t>Dado </a:t>
            </a:r>
            <a:r>
              <a:rPr lang="es-ES_tradnl" sz="1800" dirty="0"/>
              <a:t>un vector de números enteros que está desordenado, diseñe una función (mediante un algoritmo que siga el esquema de Divide y Vencerás) que devuelva el valor acumulado de los elementos del vector teniendo en cuenta que los números pares se suman y los números impares se restan. </a:t>
            </a: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s-ES" altLang="en-US" sz="1800" dirty="0"/>
          </a:p>
        </p:txBody>
      </p:sp>
      <p:sp>
        <p:nvSpPr>
          <p:cNvPr id="31747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_tradnl" altLang="en-US" smtClean="0"/>
              <a:t>Divide &amp; Conquer</a:t>
            </a:r>
            <a:endParaRPr lang="es-ES" altLang="en-US" smtClean="0"/>
          </a:p>
        </p:txBody>
      </p:sp>
      <p:graphicFrame>
        <p:nvGraphicFramePr>
          <p:cNvPr id="104453" name="Group 5"/>
          <p:cNvGraphicFramePr>
            <a:graphicFrameLocks noGrp="1"/>
          </p:cNvGraphicFramePr>
          <p:nvPr/>
        </p:nvGraphicFramePr>
        <p:xfrm>
          <a:off x="2159000" y="3500438"/>
          <a:ext cx="4824413" cy="534987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385780113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08800515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34252854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85175060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9900315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40663966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662303078"/>
                    </a:ext>
                  </a:extLst>
                </a:gridCol>
              </a:tblGrid>
              <a:tr h="5349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144279"/>
                  </a:ext>
                </a:extLst>
              </a:tr>
            </a:tbl>
          </a:graphicData>
        </a:graphic>
      </p:graphicFrame>
      <p:sp>
        <p:nvSpPr>
          <p:cNvPr id="5" name="Text Box 45"/>
          <p:cNvSpPr txBox="1">
            <a:spLocks noChangeArrowheads="1"/>
          </p:cNvSpPr>
          <p:nvPr/>
        </p:nvSpPr>
        <p:spPr bwMode="auto">
          <a:xfrm>
            <a:off x="363538" y="4508500"/>
            <a:ext cx="84169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 dirty="0"/>
              <a:t>FUNCION  </a:t>
            </a:r>
            <a:r>
              <a:rPr lang="es-AR" altLang="en-US" sz="1800" b="0" dirty="0" err="1"/>
              <a:t>valorAcumulado</a:t>
            </a:r>
            <a:r>
              <a:rPr lang="es-AR" altLang="en-US" sz="1800" b="0" dirty="0"/>
              <a:t>(V, </a:t>
            </a:r>
            <a:r>
              <a:rPr lang="es-AR" altLang="en-US" sz="1800" b="0" dirty="0" err="1" smtClean="0"/>
              <a:t>izq</a:t>
            </a:r>
            <a:r>
              <a:rPr lang="es-AR" altLang="en-US" sz="1800" b="0" dirty="0" smtClean="0"/>
              <a:t>, der) </a:t>
            </a:r>
            <a:r>
              <a:rPr lang="es-AR" altLang="en-US" sz="1800" b="0" dirty="0"/>
              <a:t>: vector x </a:t>
            </a:r>
            <a:r>
              <a:rPr lang="es-AR" altLang="en-US" sz="1800" b="0" dirty="0" err="1" smtClean="0"/>
              <a:t>ent</a:t>
            </a:r>
            <a:r>
              <a:rPr lang="es-AR" altLang="en-US" sz="1800" b="0" dirty="0" smtClean="0"/>
              <a:t>.</a:t>
            </a:r>
            <a:r>
              <a:rPr lang="en-US" altLang="en-US" sz="1800" b="0" dirty="0" smtClean="0"/>
              <a:t>≥ </a:t>
            </a:r>
            <a:r>
              <a:rPr lang="es-AR" altLang="en-US" sz="1800" b="0" dirty="0"/>
              <a:t>0 </a:t>
            </a:r>
            <a:r>
              <a:rPr lang="es-AR" altLang="en-US" sz="1800" b="0" dirty="0" smtClean="0"/>
              <a:t>x </a:t>
            </a:r>
            <a:r>
              <a:rPr lang="es-AR" altLang="en-US" sz="1800" b="0" dirty="0" err="1" smtClean="0"/>
              <a:t>ent</a:t>
            </a:r>
            <a:r>
              <a:rPr lang="es-AR" altLang="en-US" sz="1800" b="0" dirty="0" smtClean="0"/>
              <a:t>.</a:t>
            </a:r>
            <a:r>
              <a:rPr lang="en-US" altLang="en-US" sz="1800" b="0" dirty="0" smtClean="0"/>
              <a:t>≥ </a:t>
            </a:r>
            <a:r>
              <a:rPr lang="es-AR" altLang="en-US" sz="1800" b="0" dirty="0" smtClean="0"/>
              <a:t>0 </a:t>
            </a:r>
            <a:r>
              <a:rPr lang="es-AR" altLang="en-US" sz="1800" b="0" dirty="0" smtClean="0"/>
              <a:t>→ </a:t>
            </a:r>
            <a:r>
              <a:rPr lang="es-AR" altLang="en-US" sz="1800" b="0" dirty="0" err="1" smtClean="0"/>
              <a:t>ent</a:t>
            </a:r>
            <a:r>
              <a:rPr lang="es-AR" altLang="en-US" sz="1800" b="0" dirty="0" smtClean="0"/>
              <a:t>. </a:t>
            </a:r>
            <a:endParaRPr lang="es-AR" altLang="en-US" sz="1800" b="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 dirty="0"/>
              <a:t>                   </a:t>
            </a:r>
            <a:r>
              <a:rPr lang="es-AR" altLang="en-US" sz="1800" b="0" dirty="0" smtClean="0"/>
              <a:t>       enteros</a:t>
            </a:r>
            <a:endParaRPr lang="es-AR" altLang="en-US" sz="1800" b="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AR" altLang="en-US" sz="3600" smtClean="0"/>
              <a:t>TPN°3: Técnicas de</a:t>
            </a:r>
            <a:br>
              <a:rPr lang="es-AR" altLang="en-US" sz="3600" smtClean="0"/>
            </a:br>
            <a:r>
              <a:rPr lang="es-AR" altLang="en-US" sz="3600" smtClean="0"/>
              <a:t>Diseño  de </a:t>
            </a:r>
            <a:r>
              <a:rPr lang="es-ES_tradnl" altLang="en-US" sz="3600" smtClean="0"/>
              <a:t>Algoritmos</a:t>
            </a:r>
            <a:endParaRPr lang="es-AR" altLang="en-US" sz="4400" smtClean="0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4484688"/>
            <a:ext cx="6019800" cy="744537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n-US" sz="2000" smtClean="0"/>
              <a:t>Algoritmos y Estructuras de Datos</a:t>
            </a:r>
          </a:p>
          <a:p>
            <a:pPr algn="ctr" eaLnBrk="1" hangingPunct="1">
              <a:lnSpc>
                <a:spcPct val="90000"/>
              </a:lnSpc>
            </a:pPr>
            <a:r>
              <a:rPr lang="es-AR" altLang="en-US" sz="2000" smtClean="0"/>
              <a:t>2022</a:t>
            </a:r>
          </a:p>
        </p:txBody>
      </p:sp>
    </p:spTree>
  </p:cSld>
  <p:clrMapOvr>
    <a:masterClrMapping/>
  </p:clrMapOvr>
  <p:transition advTm="6725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_tradnl" altLang="en-US" smtClean="0"/>
              <a:t>Divide &amp; Conquer</a:t>
            </a:r>
            <a:endParaRPr lang="es-ES" altLang="en-US" smtClean="0"/>
          </a:p>
        </p:txBody>
      </p:sp>
      <p:graphicFrame>
        <p:nvGraphicFramePr>
          <p:cNvPr id="104453" name="Group 5"/>
          <p:cNvGraphicFramePr>
            <a:graphicFrameLocks noGrp="1"/>
          </p:cNvGraphicFramePr>
          <p:nvPr/>
        </p:nvGraphicFramePr>
        <p:xfrm>
          <a:off x="2052638" y="1884363"/>
          <a:ext cx="4824413" cy="534987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385780113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08800515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34252854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85175060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9900315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40663966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662303078"/>
                    </a:ext>
                  </a:extLst>
                </a:gridCol>
              </a:tblGrid>
              <a:tr h="5349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144279"/>
                  </a:ext>
                </a:extLst>
              </a:tr>
            </a:tbl>
          </a:graphicData>
        </a:graphic>
      </p:graphicFrame>
      <p:sp>
        <p:nvSpPr>
          <p:cNvPr id="33813" name="Text Box 45"/>
          <p:cNvSpPr txBox="1">
            <a:spLocks noChangeArrowheads="1"/>
          </p:cNvSpPr>
          <p:nvPr/>
        </p:nvSpPr>
        <p:spPr bwMode="auto">
          <a:xfrm>
            <a:off x="601663" y="3403600"/>
            <a:ext cx="302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/>
              <a:t>CASOS TRIVIALES</a:t>
            </a: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989013" y="5018088"/>
            <a:ext cx="4149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V</a:t>
            </a:r>
            <a:endParaRPr lang="es-AR" altLang="en-US" sz="2200" b="0"/>
          </a:p>
        </p:txBody>
      </p:sp>
      <p:graphicFrame>
        <p:nvGraphicFramePr>
          <p:cNvPr id="19" name="Group 5"/>
          <p:cNvGraphicFramePr>
            <a:graphicFrameLocks noGrp="1"/>
          </p:cNvGraphicFramePr>
          <p:nvPr/>
        </p:nvGraphicFramePr>
        <p:xfrm>
          <a:off x="1474788" y="4962525"/>
          <a:ext cx="720725" cy="51911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892211971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84986"/>
                  </a:ext>
                </a:extLst>
              </a:tr>
            </a:tbl>
          </a:graphicData>
        </a:graphic>
      </p:graphicFrame>
      <p:sp>
        <p:nvSpPr>
          <p:cNvPr id="21" name="Text Box 45"/>
          <p:cNvSpPr txBox="1">
            <a:spLocks noChangeArrowheads="1"/>
          </p:cNvSpPr>
          <p:nvPr/>
        </p:nvSpPr>
        <p:spPr bwMode="auto">
          <a:xfrm>
            <a:off x="3995738" y="4830763"/>
            <a:ext cx="2663825" cy="8302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/>
              <a:t>?, si </a:t>
            </a:r>
            <a:r>
              <a:rPr lang="es-AR" altLang="en-US" sz="2400" b="0"/>
              <a:t>a es par</a:t>
            </a:r>
            <a:endParaRPr lang="en-US" altLang="en-US" sz="2400" b="0"/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b="0"/>
              <a:t>?, si </a:t>
            </a:r>
            <a:r>
              <a:rPr lang="es-AR" altLang="en-US" sz="2400" b="0"/>
              <a:t>a</a:t>
            </a:r>
            <a:r>
              <a:rPr lang="en-US" altLang="en-US" sz="2400" b="0"/>
              <a:t> es impar</a:t>
            </a:r>
            <a:endParaRPr lang="es-AR" altLang="en-US" sz="2400" b="0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2484438" y="53038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45"/>
          <p:cNvSpPr txBox="1">
            <a:spLocks noChangeArrowheads="1"/>
          </p:cNvSpPr>
          <p:nvPr/>
        </p:nvSpPr>
        <p:spPr bwMode="auto">
          <a:xfrm>
            <a:off x="2513013" y="4872038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/>
              <a:t>Retorna</a:t>
            </a:r>
          </a:p>
        </p:txBody>
      </p:sp>
      <p:sp>
        <p:nvSpPr>
          <p:cNvPr id="38" name="Text Box 45"/>
          <p:cNvSpPr txBox="1">
            <a:spLocks noChangeArrowheads="1"/>
          </p:cNvSpPr>
          <p:nvPr/>
        </p:nvSpPr>
        <p:spPr bwMode="auto">
          <a:xfrm>
            <a:off x="1069975" y="4037013"/>
            <a:ext cx="4149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V</a:t>
            </a:r>
            <a:r>
              <a:rPr lang="es-AR" altLang="en-US" sz="1600" b="0"/>
              <a:t> vacío</a:t>
            </a:r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2339975" y="45053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45"/>
          <p:cNvSpPr txBox="1">
            <a:spLocks noChangeArrowheads="1"/>
          </p:cNvSpPr>
          <p:nvPr/>
        </p:nvSpPr>
        <p:spPr bwMode="auto">
          <a:xfrm>
            <a:off x="2268538" y="4073525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/>
              <a:t>Retorna</a:t>
            </a:r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3849688" y="4149725"/>
            <a:ext cx="577850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/>
              <a:t>0</a:t>
            </a:r>
            <a:endParaRPr lang="es-AR" altLang="en-US" sz="2400" b="0"/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539750" y="5948363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/>
              <a:t>CASO NO TRIVIAL</a:t>
            </a:r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3563938" y="5995988"/>
            <a:ext cx="432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/>
              <a:t>-  cantidad de elementos ≥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  <p:bldP spid="23" grpId="0"/>
      <p:bldP spid="38" grpId="0"/>
      <p:bldP spid="40" grpId="0"/>
      <p:bldP spid="41" grpId="0" animBg="1"/>
      <p:bldP spid="42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371600"/>
          </a:xfrm>
        </p:spPr>
        <p:txBody>
          <a:bodyPr/>
          <a:lstStyle/>
          <a:p>
            <a:r>
              <a:rPr lang="es-ES_tradnl" altLang="en-US" smtClean="0"/>
              <a:t>Divide &amp; Conquer</a:t>
            </a:r>
            <a:endParaRPr lang="es-ES" altLang="en-US" smtClean="0"/>
          </a:p>
        </p:txBody>
      </p:sp>
      <p:sp>
        <p:nvSpPr>
          <p:cNvPr id="35843" name="Text Box 45"/>
          <p:cNvSpPr txBox="1">
            <a:spLocks noChangeArrowheads="1"/>
          </p:cNvSpPr>
          <p:nvPr/>
        </p:nvSpPr>
        <p:spPr bwMode="auto">
          <a:xfrm>
            <a:off x="539750" y="2051050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/>
              <a:t>CASO NO TRIVIAL</a:t>
            </a:r>
          </a:p>
        </p:txBody>
      </p:sp>
      <p:sp>
        <p:nvSpPr>
          <p:cNvPr id="106500" name="Text Box 45"/>
          <p:cNvSpPr txBox="1">
            <a:spLocks noChangeArrowheads="1"/>
          </p:cNvSpPr>
          <p:nvPr/>
        </p:nvSpPr>
        <p:spPr bwMode="auto">
          <a:xfrm>
            <a:off x="3708400" y="2530475"/>
            <a:ext cx="8286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  </a:t>
            </a:r>
            <a:r>
              <a:rPr lang="es-AR" altLang="en-US" sz="2200" b="0"/>
              <a:t>m</a:t>
            </a:r>
          </a:p>
        </p:txBody>
      </p:sp>
      <p:sp>
        <p:nvSpPr>
          <p:cNvPr id="35845" name="Text Box 45"/>
          <p:cNvSpPr txBox="1">
            <a:spLocks noChangeArrowheads="1"/>
          </p:cNvSpPr>
          <p:nvPr/>
        </p:nvSpPr>
        <p:spPr bwMode="auto">
          <a:xfrm>
            <a:off x="1116013" y="3101975"/>
            <a:ext cx="4032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V</a:t>
            </a:r>
            <a:r>
              <a:rPr lang="es-AR" altLang="en-US" sz="2200" b="0"/>
              <a:t> </a:t>
            </a:r>
          </a:p>
        </p:txBody>
      </p:sp>
      <p:graphicFrame>
        <p:nvGraphicFramePr>
          <p:cNvPr id="106502" name="Group 6"/>
          <p:cNvGraphicFramePr>
            <a:graphicFrameLocks noGrp="1"/>
          </p:cNvGraphicFramePr>
          <p:nvPr/>
        </p:nvGraphicFramePr>
        <p:xfrm>
          <a:off x="1619250" y="3044825"/>
          <a:ext cx="4824413" cy="51911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16481468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15292475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16409817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3601999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97315169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606731538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3241140641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kumimoji="0" lang="es-AR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kumimoji="0" lang="es-AR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kumimoji="0" lang="es-AR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kumimoji="0" lang="es-AR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kumimoji="0" lang="es-AR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kumimoji="0" lang="es-AR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kumimoji="0" lang="es-AR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782231"/>
                  </a:ext>
                </a:extLst>
              </a:tr>
            </a:tbl>
          </a:graphicData>
        </a:graphic>
      </p:graphicFrame>
      <p:sp>
        <p:nvSpPr>
          <p:cNvPr id="106520" name="Text Box 45"/>
          <p:cNvSpPr txBox="1">
            <a:spLocks noChangeArrowheads="1"/>
          </p:cNvSpPr>
          <p:nvPr/>
        </p:nvSpPr>
        <p:spPr bwMode="auto">
          <a:xfrm>
            <a:off x="6011863" y="620713"/>
            <a:ext cx="2809875" cy="1938337"/>
          </a:xfrm>
          <a:prstGeom prst="rect">
            <a:avLst/>
          </a:prstGeom>
          <a:solidFill>
            <a:srgbClr val="99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/>
              <a:t>Nos basamos en el algoritmo de Merge Sort para plantear la solución</a:t>
            </a:r>
          </a:p>
        </p:txBody>
      </p:sp>
      <p:sp>
        <p:nvSpPr>
          <p:cNvPr id="106521" name="Oval 25"/>
          <p:cNvSpPr>
            <a:spLocks noChangeArrowheads="1"/>
          </p:cNvSpPr>
          <p:nvPr/>
        </p:nvSpPr>
        <p:spPr bwMode="auto">
          <a:xfrm>
            <a:off x="3851275" y="3071813"/>
            <a:ext cx="576263" cy="504825"/>
          </a:xfrm>
          <a:prstGeom prst="ellipse">
            <a:avLst/>
          </a:prstGeom>
          <a:noFill/>
          <a:ln w="571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6522" name="Text Box 45"/>
          <p:cNvSpPr txBox="1">
            <a:spLocks noChangeArrowheads="1"/>
          </p:cNvSpPr>
          <p:nvPr/>
        </p:nvSpPr>
        <p:spPr bwMode="auto">
          <a:xfrm>
            <a:off x="2951163" y="2530475"/>
            <a:ext cx="10795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  </a:t>
            </a:r>
            <a:r>
              <a:rPr lang="es-AR" altLang="en-US" sz="2200" b="0"/>
              <a:t>m-1</a:t>
            </a:r>
          </a:p>
        </p:txBody>
      </p:sp>
      <p:sp>
        <p:nvSpPr>
          <p:cNvPr id="106523" name="Text Box 45"/>
          <p:cNvSpPr txBox="1">
            <a:spLocks noChangeArrowheads="1"/>
          </p:cNvSpPr>
          <p:nvPr/>
        </p:nvSpPr>
        <p:spPr bwMode="auto">
          <a:xfrm>
            <a:off x="4211638" y="2543175"/>
            <a:ext cx="11509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/>
              <a:t>   m+1</a:t>
            </a:r>
          </a:p>
        </p:txBody>
      </p:sp>
      <p:grpSp>
        <p:nvGrpSpPr>
          <p:cNvPr id="106527" name="Group 31"/>
          <p:cNvGrpSpPr>
            <a:grpSpLocks/>
          </p:cNvGrpSpPr>
          <p:nvPr/>
        </p:nvGrpSpPr>
        <p:grpSpPr bwMode="auto">
          <a:xfrm>
            <a:off x="3146425" y="3709988"/>
            <a:ext cx="3138488" cy="1122362"/>
            <a:chOff x="2127" y="2334"/>
            <a:chExt cx="1860" cy="528"/>
          </a:xfrm>
        </p:grpSpPr>
        <p:sp>
          <p:nvSpPr>
            <p:cNvPr id="35875" name="Text Box 45"/>
            <p:cNvSpPr txBox="1">
              <a:spLocks noChangeArrowheads="1"/>
            </p:cNvSpPr>
            <p:nvPr/>
          </p:nvSpPr>
          <p:spPr bwMode="auto">
            <a:xfrm>
              <a:off x="2127" y="2558"/>
              <a:ext cx="186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 b="0"/>
                <a:t>V[m]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/>
                <a:t>es impar</a:t>
              </a:r>
              <a:endParaRPr lang="es-AR" altLang="en-US" sz="1800" b="0"/>
            </a:p>
          </p:txBody>
        </p:sp>
        <p:sp>
          <p:nvSpPr>
            <p:cNvPr id="35876" name="Line 33"/>
            <p:cNvSpPr>
              <a:spLocks noChangeShapeType="1"/>
            </p:cNvSpPr>
            <p:nvPr/>
          </p:nvSpPr>
          <p:spPr bwMode="auto">
            <a:xfrm>
              <a:off x="2712" y="2334"/>
              <a:ext cx="238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530" name="Group 34"/>
          <p:cNvGrpSpPr>
            <a:grpSpLocks/>
          </p:cNvGrpSpPr>
          <p:nvPr/>
        </p:nvGrpSpPr>
        <p:grpSpPr bwMode="auto">
          <a:xfrm>
            <a:off x="1763713" y="3716338"/>
            <a:ext cx="3744912" cy="1114425"/>
            <a:chOff x="1089" y="1946"/>
            <a:chExt cx="2359" cy="702"/>
          </a:xfrm>
        </p:grpSpPr>
        <p:sp>
          <p:nvSpPr>
            <p:cNvPr id="35873" name="Text Box 45"/>
            <p:cNvSpPr txBox="1">
              <a:spLocks noChangeArrowheads="1"/>
            </p:cNvSpPr>
            <p:nvPr/>
          </p:nvSpPr>
          <p:spPr bwMode="auto">
            <a:xfrm>
              <a:off x="1089" y="2241"/>
              <a:ext cx="235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 b="0"/>
                <a:t>V[m]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 b="0"/>
                <a:t>es par</a:t>
              </a:r>
              <a:endParaRPr lang="es-AR" altLang="en-US" sz="1800" b="0"/>
            </a:p>
          </p:txBody>
        </p:sp>
        <p:sp>
          <p:nvSpPr>
            <p:cNvPr id="35874" name="Line 36"/>
            <p:cNvSpPr>
              <a:spLocks noChangeShapeType="1"/>
            </p:cNvSpPr>
            <p:nvPr/>
          </p:nvSpPr>
          <p:spPr bwMode="auto">
            <a:xfrm flipH="1">
              <a:off x="2269" y="1946"/>
              <a:ext cx="2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70" name="Text Box 45"/>
          <p:cNvSpPr txBox="1">
            <a:spLocks noChangeArrowheads="1"/>
          </p:cNvSpPr>
          <p:nvPr/>
        </p:nvSpPr>
        <p:spPr bwMode="auto">
          <a:xfrm>
            <a:off x="1512888" y="2565400"/>
            <a:ext cx="50752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  </a:t>
            </a:r>
            <a:r>
              <a:rPr lang="es-AR" altLang="en-US" sz="2200" b="0"/>
              <a:t>1  …                                         …   n  </a:t>
            </a:r>
          </a:p>
        </p:txBody>
      </p:sp>
      <p:sp>
        <p:nvSpPr>
          <p:cNvPr id="2" name="Abrir llave 1"/>
          <p:cNvSpPr/>
          <p:nvPr/>
        </p:nvSpPr>
        <p:spPr>
          <a:xfrm rot="16200000">
            <a:off x="2552700" y="2738438"/>
            <a:ext cx="360363" cy="2236787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Abrir llave 18"/>
          <p:cNvSpPr/>
          <p:nvPr/>
        </p:nvSpPr>
        <p:spPr>
          <a:xfrm rot="16200000">
            <a:off x="5293519" y="2743994"/>
            <a:ext cx="361950" cy="2236788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/>
      <p:bldP spid="106520" grpId="0" animBg="1"/>
      <p:bldP spid="106522" grpId="0"/>
      <p:bldP spid="106523" grpId="0"/>
      <p:bldP spid="2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11560" y="1196752"/>
            <a:ext cx="780613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5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+mn-cs"/>
              </a:rPr>
              <a:t>Preguntas…</a:t>
            </a:r>
          </a:p>
          <a:p>
            <a:pPr algn="ctr" eaLnBrk="1" hangingPunct="1">
              <a:defRPr/>
            </a:pPr>
            <a:r>
              <a:rPr lang="es-ES" sz="5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+mn-cs"/>
              </a:rPr>
              <a:t>		…y a practicar…</a:t>
            </a:r>
          </a:p>
        </p:txBody>
      </p:sp>
      <p:pic>
        <p:nvPicPr>
          <p:cNvPr id="36867" name="Picture 4" descr="http://y.e-static.net/file-pic/interrogacion-roja-hombre-blanco-ordenador/interrogacion-roja-hombre-blanco-ordena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716338"/>
            <a:ext cx="3810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_tradnl" altLang="en-US" sz="4000" smtClean="0"/>
              <a:t>Técnicas de Diseño de Algoritmos</a:t>
            </a:r>
            <a:endParaRPr lang="es-ES" altLang="en-US" sz="4000" smtClean="0"/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395288" y="1550988"/>
            <a:ext cx="8353425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s-ES" altLang="en-US" sz="2800" b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2800" b="0"/>
              <a:t> Fuerza bruta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2800" b="0"/>
              <a:t> Recursión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2800" b="0"/>
              <a:t> Divide &amp; Conquer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2800" b="0"/>
              <a:t> Greedy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2800" b="0"/>
              <a:t> Programación dinámica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s-ES" altLang="en-US" sz="2800" b="0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468313" y="4221163"/>
            <a:ext cx="7272337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2800" b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800" b="0"/>
              <a:t>Otras técnicas: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2800" b="0"/>
              <a:t> Vuelta atrás (Backtracking)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2800" b="0"/>
              <a:t> Ramificación y poda (Branch and Bound)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2800" b="0"/>
              <a:t> Algoritmos Probabilistas.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781300"/>
            <a:ext cx="8229600" cy="1371600"/>
          </a:xfrm>
        </p:spPr>
        <p:txBody>
          <a:bodyPr/>
          <a:lstStyle/>
          <a:p>
            <a:pPr algn="ctr"/>
            <a:r>
              <a:rPr lang="es-AR" altLang="en-US" smtClean="0"/>
              <a:t>RECURSIÓN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mtClean="0"/>
              <a:t>Recursión</a:t>
            </a:r>
          </a:p>
        </p:txBody>
      </p:sp>
      <p:sp>
        <p:nvSpPr>
          <p:cNvPr id="7190" name="Line 25"/>
          <p:cNvSpPr>
            <a:spLocks noChangeShapeType="1"/>
          </p:cNvSpPr>
          <p:nvPr/>
        </p:nvSpPr>
        <p:spPr bwMode="auto">
          <a:xfrm>
            <a:off x="2211388" y="228600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29" name="Rectangle 33"/>
          <p:cNvSpPr>
            <a:spLocks noChangeArrowheads="1"/>
          </p:cNvSpPr>
          <p:nvPr/>
        </p:nvSpPr>
        <p:spPr bwMode="auto">
          <a:xfrm>
            <a:off x="2843213" y="1557338"/>
            <a:ext cx="60483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>
                <a:solidFill>
                  <a:srgbClr val="800080"/>
                </a:solidFill>
              </a:rPr>
              <a:t>Algoritmo que expresa la solución de un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>
                <a:solidFill>
                  <a:srgbClr val="800080"/>
                </a:solidFill>
              </a:rPr>
              <a:t>problema en términos de una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>
                <a:solidFill>
                  <a:srgbClr val="800080"/>
                </a:solidFill>
              </a:rPr>
              <a:t>LLAMADA A SI MISMO</a:t>
            </a:r>
          </a:p>
        </p:txBody>
      </p:sp>
      <p:sp>
        <p:nvSpPr>
          <p:cNvPr id="11269" name="Text Box 34"/>
          <p:cNvSpPr txBox="1">
            <a:spLocks noChangeArrowheads="1"/>
          </p:cNvSpPr>
          <p:nvPr/>
        </p:nvSpPr>
        <p:spPr bwMode="auto">
          <a:xfrm>
            <a:off x="539750" y="1846263"/>
            <a:ext cx="1681163" cy="895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600" b="0"/>
              <a:t>Algoritmo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600" b="0"/>
              <a:t>Recursivo</a:t>
            </a:r>
          </a:p>
        </p:txBody>
      </p:sp>
      <p:sp>
        <p:nvSpPr>
          <p:cNvPr id="7181" name="Rectangle 36"/>
          <p:cNvSpPr>
            <a:spLocks noChangeArrowheads="1"/>
          </p:cNvSpPr>
          <p:nvPr/>
        </p:nvSpPr>
        <p:spPr bwMode="auto">
          <a:xfrm>
            <a:off x="2268538" y="3214688"/>
            <a:ext cx="16573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>
                <a:solidFill>
                  <a:srgbClr val="006600"/>
                </a:solidFill>
              </a:rPr>
              <a:t>Compactos</a:t>
            </a:r>
          </a:p>
        </p:txBody>
      </p:sp>
      <p:cxnSp>
        <p:nvCxnSpPr>
          <p:cNvPr id="7183" name="AutoShape 38"/>
          <p:cNvCxnSpPr>
            <a:cxnSpLocks noChangeShapeType="1"/>
            <a:stCxn id="11269" idx="2"/>
            <a:endCxn id="7193" idx="1"/>
          </p:cNvCxnSpPr>
          <p:nvPr/>
        </p:nvCxnSpPr>
        <p:spPr bwMode="auto">
          <a:xfrm rot="16200000" flipH="1">
            <a:off x="1084263" y="3038475"/>
            <a:ext cx="1481137" cy="8874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39"/>
          <p:cNvCxnSpPr>
            <a:cxnSpLocks noChangeShapeType="1"/>
            <a:stCxn id="11269" idx="2"/>
            <a:endCxn id="7181" idx="1"/>
          </p:cNvCxnSpPr>
          <p:nvPr/>
        </p:nvCxnSpPr>
        <p:spPr bwMode="auto">
          <a:xfrm rot="16200000" flipH="1">
            <a:off x="1408113" y="2714625"/>
            <a:ext cx="833437" cy="8874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2" name="Rectangle 36"/>
          <p:cNvSpPr>
            <a:spLocks noChangeArrowheads="1"/>
          </p:cNvSpPr>
          <p:nvPr/>
        </p:nvSpPr>
        <p:spPr bwMode="auto">
          <a:xfrm>
            <a:off x="684213" y="2711450"/>
            <a:ext cx="30972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/>
              <a:t>Algoritmos +</a:t>
            </a:r>
          </a:p>
        </p:txBody>
      </p:sp>
      <p:sp>
        <p:nvSpPr>
          <p:cNvPr id="7193" name="Rectangle 36"/>
          <p:cNvSpPr>
            <a:spLocks noChangeArrowheads="1"/>
          </p:cNvSpPr>
          <p:nvPr/>
        </p:nvSpPr>
        <p:spPr bwMode="auto">
          <a:xfrm>
            <a:off x="2268538" y="3862388"/>
            <a:ext cx="16557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>
                <a:solidFill>
                  <a:srgbClr val="006600"/>
                </a:solidFill>
              </a:rPr>
              <a:t>Elegantes</a:t>
            </a:r>
          </a:p>
        </p:txBody>
      </p:sp>
      <p:sp>
        <p:nvSpPr>
          <p:cNvPr id="7194" name="Rectangle 36"/>
          <p:cNvSpPr>
            <a:spLocks noChangeArrowheads="1"/>
          </p:cNvSpPr>
          <p:nvPr/>
        </p:nvSpPr>
        <p:spPr bwMode="auto">
          <a:xfrm>
            <a:off x="2266950" y="4510088"/>
            <a:ext cx="30972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>
                <a:solidFill>
                  <a:srgbClr val="006600"/>
                </a:solidFill>
              </a:rPr>
              <a:t>Fáciles de entender</a:t>
            </a:r>
          </a:p>
        </p:txBody>
      </p:sp>
      <p:cxnSp>
        <p:nvCxnSpPr>
          <p:cNvPr id="7195" name="AutoShape 39"/>
          <p:cNvCxnSpPr>
            <a:cxnSpLocks noChangeShapeType="1"/>
            <a:stCxn id="11269" idx="2"/>
            <a:endCxn id="7194" idx="1"/>
          </p:cNvCxnSpPr>
          <p:nvPr/>
        </p:nvCxnSpPr>
        <p:spPr bwMode="auto">
          <a:xfrm rot="16200000" flipH="1">
            <a:off x="759619" y="3363119"/>
            <a:ext cx="2128837" cy="8858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3419475" y="5449888"/>
            <a:ext cx="360045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>
                <a:latin typeface="Consolas" panose="020B0609020204030204" pitchFamily="49" charset="0"/>
              </a:rPr>
              <a:t>0! =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>
                <a:latin typeface="Consolas" panose="020B0609020204030204" pitchFamily="49" charset="0"/>
              </a:rPr>
              <a:t>n! = n*(n-1)! , n</a:t>
            </a:r>
            <a:r>
              <a:rPr lang="en-US" altLang="en-US" sz="2400" b="0">
                <a:latin typeface="Consolas" panose="020B0609020204030204" pitchFamily="49" charset="0"/>
              </a:rPr>
              <a:t>&gt;0</a:t>
            </a:r>
            <a:endParaRPr lang="es-AR" altLang="en-US" sz="2400" b="0">
              <a:latin typeface="Consolas" panose="020B0609020204030204" pitchFamily="49" charset="0"/>
            </a:endParaRP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1042988" y="5522913"/>
            <a:ext cx="1846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Definición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Matemática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29" grpId="0"/>
      <p:bldP spid="7181" grpId="0"/>
      <p:bldP spid="7192" grpId="0"/>
      <p:bldP spid="7193" grpId="0"/>
      <p:bldP spid="7194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mtClean="0"/>
              <a:t>Recursión</a:t>
            </a:r>
            <a:endParaRPr lang="en-US" altLang="en-US" smtClean="0"/>
          </a:p>
        </p:txBody>
      </p:sp>
      <p:sp>
        <p:nvSpPr>
          <p:cNvPr id="12291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s-ES" altLang="en-US" smtClean="0">
                <a:solidFill>
                  <a:srgbClr val="008E00"/>
                </a:solidFill>
              </a:rPr>
              <a:t>Algoritmo iterativo</a:t>
            </a:r>
            <a:endParaRPr lang="en-US" altLang="en-US" smtClean="0">
              <a:solidFill>
                <a:srgbClr val="008E00"/>
              </a:solidFill>
            </a:endParaRPr>
          </a:p>
        </p:txBody>
      </p:sp>
      <p:sp>
        <p:nvSpPr>
          <p:cNvPr id="12292" name="Text Box 23"/>
          <p:cNvSpPr txBox="1">
            <a:spLocks noChangeArrowheads="1"/>
          </p:cNvSpPr>
          <p:nvPr/>
        </p:nvSpPr>
        <p:spPr bwMode="auto">
          <a:xfrm>
            <a:off x="174625" y="2770188"/>
            <a:ext cx="8794750" cy="2308225"/>
          </a:xfrm>
          <a:prstGeom prst="rect">
            <a:avLst/>
          </a:prstGeom>
          <a:noFill/>
          <a:ln w="9525">
            <a:solidFill>
              <a:srgbClr val="2E9E2E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>
                <a:latin typeface="Consolas" panose="020B0609020204030204" pitchFamily="49" charset="0"/>
              </a:rPr>
              <a:t>FUNCION FactorialIterativo(n): </a:t>
            </a:r>
            <a:r>
              <a:rPr lang="es-ES" altLang="en-US" sz="2400" b="0">
                <a:latin typeface="Consolas" panose="020B0609020204030204" pitchFamily="49" charset="0"/>
              </a:rPr>
              <a:t>entero≥0 </a:t>
            </a:r>
            <a:r>
              <a:rPr lang="es-ES" altLang="en-US" sz="2400" b="0">
                <a:latin typeface="Consolas" panose="020B0609020204030204" pitchFamily="49" charset="0"/>
                <a:sym typeface="Wingdings" panose="05000000000000000000" pitchFamily="2" charset="2"/>
              </a:rPr>
              <a:t> entero</a:t>
            </a:r>
            <a:r>
              <a:rPr lang="en-US" altLang="en-US" sz="2400" b="0">
                <a:latin typeface="Consolas" panose="020B0609020204030204" pitchFamily="49" charset="0"/>
              </a:rPr>
              <a:t>&gt;</a:t>
            </a:r>
            <a:r>
              <a:rPr lang="es-ES" altLang="en-US" sz="2400" b="0">
                <a:latin typeface="Consolas" panose="020B0609020204030204" pitchFamily="49" charset="0"/>
                <a:sym typeface="Wingdings" panose="05000000000000000000" pitchFamily="2" charset="2"/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>
                <a:latin typeface="Consolas" panose="020B0609020204030204" pitchFamily="49" charset="0"/>
              </a:rPr>
              <a:t>	 fact ←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>
                <a:latin typeface="Consolas" panose="020B0609020204030204" pitchFamily="49" charset="0"/>
              </a:rPr>
              <a:t>   MIENTRAS n</a:t>
            </a:r>
            <a:r>
              <a:rPr lang="en-US" altLang="en-US" sz="2400" b="0">
                <a:latin typeface="Consolas" panose="020B0609020204030204" pitchFamily="49" charset="0"/>
              </a:rPr>
              <a:t> &gt; 0</a:t>
            </a:r>
            <a:endParaRPr lang="es-AR" altLang="en-US" sz="2400" b="0">
              <a:latin typeface="Consolas" panose="020B060902020403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b="0">
                <a:latin typeface="Consolas" panose="020B0609020204030204" pitchFamily="49" charset="0"/>
              </a:rPr>
              <a:t>fact ← fact * n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b="0">
                <a:latin typeface="Consolas" panose="020B0609020204030204" pitchFamily="49" charset="0"/>
              </a:rPr>
              <a:t>n ← n - 1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>
                <a:latin typeface="Consolas" panose="020B0609020204030204" pitchFamily="49" charset="0"/>
              </a:rPr>
              <a:t>RETORNA fact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mtClean="0"/>
              <a:t>Recursión</a:t>
            </a:r>
          </a:p>
        </p:txBody>
      </p:sp>
      <p:sp>
        <p:nvSpPr>
          <p:cNvPr id="13315" name="Text Box 34"/>
          <p:cNvSpPr txBox="1">
            <a:spLocks noChangeArrowheads="1"/>
          </p:cNvSpPr>
          <p:nvPr/>
        </p:nvSpPr>
        <p:spPr bwMode="auto">
          <a:xfrm>
            <a:off x="863600" y="3652838"/>
            <a:ext cx="2303463" cy="89535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600">
                <a:solidFill>
                  <a:srgbClr val="A05091"/>
                </a:solidFill>
              </a:rPr>
              <a:t>ALGORITMO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600">
                <a:solidFill>
                  <a:srgbClr val="A05091"/>
                </a:solidFill>
              </a:rPr>
              <a:t>RECURSIVO</a:t>
            </a:r>
          </a:p>
        </p:txBody>
      </p:sp>
      <p:sp>
        <p:nvSpPr>
          <p:cNvPr id="97284" name="Text Box 45"/>
          <p:cNvSpPr txBox="1">
            <a:spLocks noChangeArrowheads="1"/>
          </p:cNvSpPr>
          <p:nvPr/>
        </p:nvSpPr>
        <p:spPr bwMode="auto">
          <a:xfrm>
            <a:off x="3460750" y="3082925"/>
            <a:ext cx="25415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6600"/>
                </a:solidFill>
              </a:rPr>
              <a:t>CASO BASE</a:t>
            </a:r>
          </a:p>
        </p:txBody>
      </p:sp>
      <p:sp>
        <p:nvSpPr>
          <p:cNvPr id="97285" name="Text Box 45"/>
          <p:cNvSpPr txBox="1">
            <a:spLocks noChangeArrowheads="1"/>
          </p:cNvSpPr>
          <p:nvPr/>
        </p:nvSpPr>
        <p:spPr bwMode="auto">
          <a:xfrm>
            <a:off x="3279775" y="4419600"/>
            <a:ext cx="2736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6600"/>
                </a:solidFill>
              </a:rPr>
              <a:t>LLAMADA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6600"/>
                </a:solidFill>
              </a:rPr>
              <a:t>RECURSIVA</a:t>
            </a:r>
            <a:endParaRPr lang="es-AR" altLang="en-US" sz="2200" b="0"/>
          </a:p>
        </p:txBody>
      </p:sp>
      <p:sp>
        <p:nvSpPr>
          <p:cNvPr id="97286" name="Line 6"/>
          <p:cNvSpPr>
            <a:spLocks noChangeShapeType="1"/>
          </p:cNvSpPr>
          <p:nvPr/>
        </p:nvSpPr>
        <p:spPr bwMode="auto">
          <a:xfrm flipV="1">
            <a:off x="3162300" y="3575050"/>
            <a:ext cx="617538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>
            <a:off x="3162300" y="4094163"/>
            <a:ext cx="617538" cy="684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8" name="Text Box 45"/>
          <p:cNvSpPr txBox="1">
            <a:spLocks noChangeArrowheads="1"/>
          </p:cNvSpPr>
          <p:nvPr/>
        </p:nvSpPr>
        <p:spPr bwMode="auto">
          <a:xfrm>
            <a:off x="6343650" y="2759075"/>
            <a:ext cx="2541588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/>
              <a:t>Caso para el cual no se requiere una llamada recursiva</a:t>
            </a:r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>
            <a:off x="5724525" y="32988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0" name="Text Box 45"/>
          <p:cNvSpPr txBox="1">
            <a:spLocks noChangeArrowheads="1"/>
          </p:cNvSpPr>
          <p:nvPr/>
        </p:nvSpPr>
        <p:spPr bwMode="auto">
          <a:xfrm>
            <a:off x="6016625" y="4276725"/>
            <a:ext cx="330835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/>
              <a:t>La llamada recursiva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EB2B05"/>
                </a:solidFill>
              </a:rPr>
              <a:t>DEBE CONVERGER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/>
              <a:t>al caso base</a:t>
            </a:r>
          </a:p>
        </p:txBody>
      </p:sp>
      <p:sp>
        <p:nvSpPr>
          <p:cNvPr id="97291" name="Line 11"/>
          <p:cNvSpPr>
            <a:spLocks noChangeShapeType="1"/>
          </p:cNvSpPr>
          <p:nvPr/>
        </p:nvSpPr>
        <p:spPr bwMode="auto">
          <a:xfrm>
            <a:off x="5513388" y="47974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Text Box 45"/>
          <p:cNvSpPr txBox="1">
            <a:spLocks noChangeArrowheads="1"/>
          </p:cNvSpPr>
          <p:nvPr/>
        </p:nvSpPr>
        <p:spPr bwMode="auto">
          <a:xfrm>
            <a:off x="647700" y="1563688"/>
            <a:ext cx="7848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/>
              <a:t>EJEMPLO 1: Diseñe una </a:t>
            </a:r>
            <a:r>
              <a:rPr lang="es-AR" altLang="en-US" sz="2200">
                <a:solidFill>
                  <a:srgbClr val="CC0099"/>
                </a:solidFill>
              </a:rPr>
              <a:t>función recursiva Factorial </a:t>
            </a:r>
            <a:r>
              <a:rPr lang="es-AR" altLang="en-US" sz="2200" b="0"/>
              <a:t>que 	          calcule el factorial de un número n dado.</a:t>
            </a:r>
          </a:p>
        </p:txBody>
      </p:sp>
      <p:sp>
        <p:nvSpPr>
          <p:cNvPr id="22" name="Text Box 45"/>
          <p:cNvSpPr txBox="1">
            <a:spLocks noChangeArrowheads="1"/>
          </p:cNvSpPr>
          <p:nvPr/>
        </p:nvSpPr>
        <p:spPr bwMode="auto">
          <a:xfrm>
            <a:off x="3898900" y="3556000"/>
            <a:ext cx="1897063" cy="369888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/>
              <a:t>Factorial(0) = 1</a:t>
            </a:r>
          </a:p>
        </p:txBody>
      </p:sp>
      <p:sp>
        <p:nvSpPr>
          <p:cNvPr id="23" name="Text Box 45"/>
          <p:cNvSpPr txBox="1">
            <a:spLocks noChangeArrowheads="1"/>
          </p:cNvSpPr>
          <p:nvPr/>
        </p:nvSpPr>
        <p:spPr bwMode="auto">
          <a:xfrm>
            <a:off x="3024188" y="5291138"/>
            <a:ext cx="3413125" cy="369887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/>
              <a:t>Factorial(n) = n * Factorial(n-1)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323850" y="2587625"/>
            <a:ext cx="2921000" cy="708025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AR" altLang="en-US" sz="2000" b="0" dirty="0" smtClean="0">
                <a:latin typeface="Consolas" panose="020B0609020204030204" pitchFamily="49" charset="0"/>
              </a:rPr>
              <a:t>0! =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AR" altLang="en-US" sz="2000" b="0" dirty="0" smtClean="0">
                <a:latin typeface="Consolas" panose="020B0609020204030204" pitchFamily="49" charset="0"/>
              </a:rPr>
              <a:t>n! = n*(n-1)! , n</a:t>
            </a:r>
            <a:r>
              <a:rPr lang="en-US" altLang="en-US" sz="2000" b="0" dirty="0" smtClean="0">
                <a:latin typeface="Consolas" panose="020B0609020204030204" pitchFamily="49" charset="0"/>
              </a:rPr>
              <a:t>&gt;0</a:t>
            </a:r>
            <a:endParaRPr lang="es-AR" altLang="en-US" sz="2000" b="0" dirty="0" smtClean="0">
              <a:latin typeface="Consolas" panose="020B0609020204030204" pitchFamily="49" charset="0"/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23850" y="2206625"/>
            <a:ext cx="3671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AR" altLang="en-US" sz="1800" dirty="0" smtClean="0">
                <a:solidFill>
                  <a:schemeClr val="accent5">
                    <a:lumMod val="75000"/>
                  </a:schemeClr>
                </a:solidFill>
              </a:rPr>
              <a:t>Definición Matemática</a:t>
            </a:r>
          </a:p>
        </p:txBody>
      </p: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566738" y="4100513"/>
            <a:ext cx="5424487" cy="2516187"/>
            <a:chOff x="566890" y="4100115"/>
            <a:chExt cx="5424875" cy="2515845"/>
          </a:xfrm>
        </p:grpSpPr>
        <p:sp>
          <p:nvSpPr>
            <p:cNvPr id="13330" name="Rectangle 33"/>
            <p:cNvSpPr>
              <a:spLocks noChangeArrowheads="1"/>
            </p:cNvSpPr>
            <p:nvPr/>
          </p:nvSpPr>
          <p:spPr bwMode="auto">
            <a:xfrm>
              <a:off x="566890" y="5986025"/>
              <a:ext cx="5424875" cy="629935"/>
            </a:xfrm>
            <a:prstGeom prst="rect">
              <a:avLst/>
            </a:prstGeom>
            <a:noFill/>
            <a:ln w="9525">
              <a:solidFill>
                <a:srgbClr val="A0509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0">
                  <a:solidFill>
                    <a:srgbClr val="A05091"/>
                  </a:solidFill>
                </a:rPr>
                <a:t>Algoritmo que expresa la solución de un problema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0">
                  <a:solidFill>
                    <a:srgbClr val="A05091"/>
                  </a:solidFill>
                </a:rPr>
                <a:t>en términos de</a:t>
              </a:r>
              <a:r>
                <a:rPr lang="es-AR" altLang="en-US" sz="1800" b="0">
                  <a:solidFill>
                    <a:srgbClr val="800080"/>
                  </a:solidFill>
                </a:rPr>
                <a:t> una </a:t>
              </a:r>
              <a:r>
                <a:rPr lang="es-AR" altLang="en-US" sz="1800">
                  <a:solidFill>
                    <a:srgbClr val="800080"/>
                  </a:solidFill>
                </a:rPr>
                <a:t>LLAMADA A SI MISMO</a:t>
              </a:r>
            </a:p>
          </p:txBody>
        </p:sp>
        <p:cxnSp>
          <p:nvCxnSpPr>
            <p:cNvPr id="3" name="Conector angular 2"/>
            <p:cNvCxnSpPr>
              <a:stCxn id="13315" idx="1"/>
              <a:endCxn id="13330" idx="1"/>
            </p:cNvCxnSpPr>
            <p:nvPr/>
          </p:nvCxnSpPr>
          <p:spPr>
            <a:xfrm rot="10800000" flipV="1">
              <a:off x="566890" y="4100115"/>
              <a:ext cx="296883" cy="2201563"/>
            </a:xfrm>
            <a:prstGeom prst="bentConnector3">
              <a:avLst>
                <a:gd name="adj1" fmla="val 176956"/>
              </a:avLst>
            </a:prstGeom>
            <a:ln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/>
      <p:bldP spid="97284" grpId="0"/>
      <p:bldP spid="97285" grpId="0"/>
      <p:bldP spid="97288" grpId="0"/>
      <p:bldP spid="97290" grpId="0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mtClean="0"/>
              <a:t>Recursión</a:t>
            </a:r>
          </a:p>
        </p:txBody>
      </p:sp>
      <p:sp>
        <p:nvSpPr>
          <p:cNvPr id="15363" name="Text Box 45"/>
          <p:cNvSpPr txBox="1">
            <a:spLocks noChangeArrowheads="1"/>
          </p:cNvSpPr>
          <p:nvPr/>
        </p:nvSpPr>
        <p:spPr bwMode="auto">
          <a:xfrm>
            <a:off x="457200" y="148590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0"/>
              <a:t>EJEMPLO 1: Diseñe una </a:t>
            </a:r>
            <a:r>
              <a:rPr lang="es-AR" altLang="en-US" sz="2000">
                <a:solidFill>
                  <a:srgbClr val="800080"/>
                </a:solidFill>
              </a:rPr>
              <a:t>función recursiva Factorial </a:t>
            </a:r>
            <a:r>
              <a:rPr lang="es-AR" altLang="en-US" sz="2000" b="0"/>
              <a:t>que 	          calcule el factorial de un número n dado.</a:t>
            </a:r>
          </a:p>
        </p:txBody>
      </p:sp>
      <p:sp>
        <p:nvSpPr>
          <p:cNvPr id="15364" name="Text Box 45"/>
          <p:cNvSpPr txBox="1">
            <a:spLocks noChangeArrowheads="1"/>
          </p:cNvSpPr>
          <p:nvPr/>
        </p:nvSpPr>
        <p:spPr bwMode="auto">
          <a:xfrm>
            <a:off x="611188" y="4594225"/>
            <a:ext cx="6048375" cy="1477963"/>
          </a:xfrm>
          <a:prstGeom prst="rect">
            <a:avLst/>
          </a:prstGeom>
          <a:noFill/>
          <a:ln w="9525">
            <a:solidFill>
              <a:srgbClr val="8000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0">
                <a:latin typeface="Consolas" panose="020B0609020204030204" pitchFamily="49" charset="0"/>
              </a:rPr>
              <a:t>FUNCIÓN Factorial(n): entero ≥ 0 </a:t>
            </a:r>
            <a:r>
              <a:rPr lang="es-ES" altLang="en-US" sz="1800" b="0">
                <a:latin typeface="Consolas" panose="020B0609020204030204" pitchFamily="49" charset="0"/>
                <a:sym typeface="Wingdings" panose="05000000000000000000" pitchFamily="2" charset="2"/>
              </a:rPr>
              <a:t> entero </a:t>
            </a:r>
            <a:r>
              <a:rPr lang="es-ES" altLang="en-US" sz="1800" b="0">
                <a:latin typeface="Consolas" panose="020B0609020204030204" pitchFamily="49" charset="0"/>
              </a:rPr>
              <a:t>≥</a:t>
            </a:r>
            <a:r>
              <a:rPr lang="es-ES" altLang="en-US" sz="1800" b="0">
                <a:latin typeface="Consolas" panose="020B0609020204030204" pitchFamily="49" charset="0"/>
                <a:sym typeface="Wingdings" panose="05000000000000000000" pitchFamily="2" charset="2"/>
              </a:rPr>
              <a:t>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0">
                <a:latin typeface="Consolas" panose="020B0609020204030204" pitchFamily="49" charset="0"/>
                <a:sym typeface="Wingdings" panose="05000000000000000000" pitchFamily="2" charset="2"/>
              </a:rPr>
              <a:t>	SI (n = 0)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0">
                <a:latin typeface="Consolas" panose="020B0609020204030204" pitchFamily="49" charset="0"/>
                <a:sym typeface="Wingdings" panose="05000000000000000000" pitchFamily="2" charset="2"/>
              </a:rPr>
              <a:t>		RETORNA 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0">
                <a:latin typeface="Consolas" panose="020B0609020204030204" pitchFamily="49" charset="0"/>
                <a:sym typeface="Wingdings" panose="05000000000000000000" pitchFamily="2" charset="2"/>
              </a:rPr>
              <a:t>	SINO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0">
                <a:latin typeface="Consolas" panose="020B0609020204030204" pitchFamily="49" charset="0"/>
                <a:sym typeface="Wingdings" panose="05000000000000000000" pitchFamily="2" charset="2"/>
              </a:rPr>
              <a:t>		RETORNA (n * Factorial(n-1))</a:t>
            </a:r>
          </a:p>
        </p:txBody>
      </p:sp>
      <p:sp>
        <p:nvSpPr>
          <p:cNvPr id="15365" name="Text Box 27"/>
          <p:cNvSpPr txBox="1">
            <a:spLocks noChangeArrowheads="1"/>
          </p:cNvSpPr>
          <p:nvPr/>
        </p:nvSpPr>
        <p:spPr bwMode="auto">
          <a:xfrm>
            <a:off x="485775" y="4186238"/>
            <a:ext cx="224948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A0509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800080"/>
                </a:solidFill>
              </a:rPr>
              <a:t>Versión Recursiva</a:t>
            </a:r>
          </a:p>
        </p:txBody>
      </p:sp>
      <p:sp>
        <p:nvSpPr>
          <p:cNvPr id="3" name="Llamada con línea 1 (borde y barra de énfasis) 2"/>
          <p:cNvSpPr/>
          <p:nvPr/>
        </p:nvSpPr>
        <p:spPr>
          <a:xfrm>
            <a:off x="4859338" y="6253163"/>
            <a:ext cx="2233612" cy="438150"/>
          </a:xfrm>
          <a:prstGeom prst="accentBorderCallout1">
            <a:avLst>
              <a:gd name="adj1" fmla="val 50728"/>
              <a:gd name="adj2" fmla="val -5772"/>
              <a:gd name="adj3" fmla="val -50678"/>
              <a:gd name="adj4" fmla="val -38577"/>
            </a:avLst>
          </a:prstGeom>
          <a:solidFill>
            <a:schemeClr val="accent3">
              <a:alpha val="50196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Pila de activación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367" name="Text Box 45"/>
          <p:cNvSpPr txBox="1">
            <a:spLocks noChangeArrowheads="1"/>
          </p:cNvSpPr>
          <p:nvPr/>
        </p:nvSpPr>
        <p:spPr bwMode="auto">
          <a:xfrm>
            <a:off x="2024063" y="2341563"/>
            <a:ext cx="6908800" cy="1754187"/>
          </a:xfrm>
          <a:prstGeom prst="rect">
            <a:avLst/>
          </a:prstGeom>
          <a:noFill/>
          <a:ln w="9525">
            <a:solidFill>
              <a:srgbClr val="008E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>
                <a:latin typeface="Consolas" panose="020B0609020204030204" pitchFamily="49" charset="0"/>
              </a:rPr>
              <a:t>FUNCION FactorialIterativo(n): </a:t>
            </a:r>
            <a:r>
              <a:rPr lang="es-ES" altLang="en-US" sz="1800" b="0">
                <a:latin typeface="Consolas" panose="020B0609020204030204" pitchFamily="49" charset="0"/>
              </a:rPr>
              <a:t>entero≥0 </a:t>
            </a:r>
            <a:r>
              <a:rPr lang="es-ES" altLang="en-US" sz="1800" b="0">
                <a:latin typeface="Consolas" panose="020B0609020204030204" pitchFamily="49" charset="0"/>
                <a:sym typeface="Wingdings" panose="05000000000000000000" pitchFamily="2" charset="2"/>
              </a:rPr>
              <a:t> entero</a:t>
            </a:r>
            <a:r>
              <a:rPr lang="en-US" altLang="en-US" sz="1800" b="0">
                <a:latin typeface="Consolas" panose="020B0609020204030204" pitchFamily="49" charset="0"/>
              </a:rPr>
              <a:t>&gt;</a:t>
            </a:r>
            <a:r>
              <a:rPr lang="es-ES" altLang="en-US" sz="1800" b="0">
                <a:latin typeface="Consolas" panose="020B0609020204030204" pitchFamily="49" charset="0"/>
                <a:sym typeface="Wingdings" panose="05000000000000000000" pitchFamily="2" charset="2"/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>
                <a:latin typeface="Consolas" panose="020B0609020204030204" pitchFamily="49" charset="0"/>
              </a:rPr>
              <a:t>    fact ←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>
                <a:latin typeface="Consolas" panose="020B0609020204030204" pitchFamily="49" charset="0"/>
              </a:rPr>
              <a:t>    MIENTRAS n</a:t>
            </a:r>
            <a:r>
              <a:rPr lang="en-US" altLang="en-US" sz="1800" b="0">
                <a:latin typeface="Consolas" panose="020B0609020204030204" pitchFamily="49" charset="0"/>
              </a:rPr>
              <a:t> &gt; 0</a:t>
            </a:r>
            <a:endParaRPr lang="es-AR" altLang="en-US" sz="1800" b="0">
              <a:latin typeface="Consolas" panose="020B060902020403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>
                <a:latin typeface="Consolas" panose="020B0609020204030204" pitchFamily="49" charset="0"/>
              </a:rPr>
              <a:t>fact ← fact * n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>
                <a:latin typeface="Consolas" panose="020B0609020204030204" pitchFamily="49" charset="0"/>
              </a:rPr>
              <a:t>n ← n - 1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>
                <a:latin typeface="Consolas" panose="020B0609020204030204" pitchFamily="49" charset="0"/>
              </a:rPr>
              <a:t>RETORNA fact</a:t>
            </a:r>
          </a:p>
        </p:txBody>
      </p:sp>
      <p:sp>
        <p:nvSpPr>
          <p:cNvPr id="15368" name="Text Box 27"/>
          <p:cNvSpPr txBox="1">
            <a:spLocks noChangeArrowheads="1"/>
          </p:cNvSpPr>
          <p:nvPr/>
        </p:nvSpPr>
        <p:spPr bwMode="auto">
          <a:xfrm>
            <a:off x="6659563" y="1952625"/>
            <a:ext cx="27051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A0509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008E00"/>
                </a:solidFill>
              </a:rPr>
              <a:t>Versión Iterativa</a:t>
            </a:r>
          </a:p>
        </p:txBody>
      </p:sp>
      <p:cxnSp>
        <p:nvCxnSpPr>
          <p:cNvPr id="4" name="Conector recto de flecha 3"/>
          <p:cNvCxnSpPr>
            <a:stCxn id="15" idx="3"/>
          </p:cNvCxnSpPr>
          <p:nvPr/>
        </p:nvCxnSpPr>
        <p:spPr>
          <a:xfrm flipV="1">
            <a:off x="1825625" y="2781300"/>
            <a:ext cx="658813" cy="22383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15" idx="3"/>
          </p:cNvCxnSpPr>
          <p:nvPr/>
        </p:nvCxnSpPr>
        <p:spPr>
          <a:xfrm>
            <a:off x="1825625" y="3005138"/>
            <a:ext cx="658813" cy="35242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457200" y="2819400"/>
            <a:ext cx="1368425" cy="36988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AR" altLang="en-US" sz="1800" dirty="0" smtClean="0">
                <a:solidFill>
                  <a:schemeClr val="accent5">
                    <a:lumMod val="50000"/>
                  </a:schemeClr>
                </a:solidFill>
              </a:rPr>
              <a:t>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4000" smtClean="0"/>
              <a:t>Recursión</a:t>
            </a:r>
            <a:endParaRPr lang="es-ES" altLang="en-US" sz="3300" smtClean="0"/>
          </a:p>
        </p:txBody>
      </p:sp>
      <p:graphicFrame>
        <p:nvGraphicFramePr>
          <p:cNvPr id="59450" name="Group 58"/>
          <p:cNvGraphicFramePr>
            <a:graphicFrameLocks noGrp="1"/>
          </p:cNvGraphicFramePr>
          <p:nvPr>
            <p:ph idx="1"/>
          </p:nvPr>
        </p:nvGraphicFramePr>
        <p:xfrm>
          <a:off x="5726113" y="2636838"/>
          <a:ext cx="2166937" cy="3529014"/>
        </p:xfrm>
        <a:graphic>
          <a:graphicData uri="http://schemas.openxmlformats.org/drawingml/2006/table">
            <a:tbl>
              <a:tblPr/>
              <a:tblGrid>
                <a:gridCol w="2166937">
                  <a:extLst>
                    <a:ext uri="{9D8B030D-6E8A-4147-A177-3AD203B41FA5}">
                      <a16:colId xmlns:a16="http://schemas.microsoft.com/office/drawing/2014/main" val="1236963361"/>
                    </a:ext>
                  </a:extLst>
                </a:gridCol>
              </a:tblGrid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962064"/>
                  </a:ext>
                </a:extLst>
              </a:tr>
              <a:tr h="5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895528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476125"/>
                  </a:ext>
                </a:extLst>
              </a:tr>
              <a:tr h="5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084324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46489"/>
                  </a:ext>
                </a:extLst>
              </a:tr>
              <a:tr h="5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7863633"/>
                  </a:ext>
                </a:extLst>
              </a:tr>
            </a:tbl>
          </a:graphicData>
        </a:graphic>
      </p:graphicFrame>
      <p:sp>
        <p:nvSpPr>
          <p:cNvPr id="16402" name="Text Box 21"/>
          <p:cNvSpPr txBox="1">
            <a:spLocks noChangeArrowheads="1"/>
          </p:cNvSpPr>
          <p:nvPr/>
        </p:nvSpPr>
        <p:spPr bwMode="auto">
          <a:xfrm>
            <a:off x="2973388" y="563563"/>
            <a:ext cx="5983287" cy="1477962"/>
          </a:xfrm>
          <a:prstGeom prst="rect">
            <a:avLst/>
          </a:prstGeom>
          <a:noFill/>
          <a:ln w="9525" algn="ctr">
            <a:solidFill>
              <a:srgbClr val="A0509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0">
                <a:latin typeface="Consolas" panose="020B0609020204030204" pitchFamily="49" charset="0"/>
              </a:rPr>
              <a:t>FUNCIÓN Factorial(n): entero ≥ 0 </a:t>
            </a:r>
            <a:r>
              <a:rPr lang="es-ES" altLang="en-US" sz="1800" b="0">
                <a:latin typeface="Consolas" panose="020B0609020204030204" pitchFamily="49" charset="0"/>
                <a:sym typeface="Wingdings" panose="05000000000000000000" pitchFamily="2" charset="2"/>
              </a:rPr>
              <a:t> entero </a:t>
            </a:r>
            <a:r>
              <a:rPr lang="es-ES" altLang="en-US" sz="1800" b="0">
                <a:latin typeface="Consolas" panose="020B0609020204030204" pitchFamily="49" charset="0"/>
              </a:rPr>
              <a:t>≥</a:t>
            </a:r>
            <a:r>
              <a:rPr lang="es-ES" altLang="en-US" sz="1800" b="0">
                <a:latin typeface="Consolas" panose="020B0609020204030204" pitchFamily="49" charset="0"/>
                <a:sym typeface="Wingdings" panose="05000000000000000000" pitchFamily="2" charset="2"/>
              </a:rPr>
              <a:t>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0">
                <a:latin typeface="Consolas" panose="020B0609020204030204" pitchFamily="49" charset="0"/>
                <a:sym typeface="Wingdings" panose="05000000000000000000" pitchFamily="2" charset="2"/>
              </a:rPr>
              <a:t>	SI (n = 0)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0">
                <a:latin typeface="Consolas" panose="020B0609020204030204" pitchFamily="49" charset="0"/>
                <a:sym typeface="Wingdings" panose="05000000000000000000" pitchFamily="2" charset="2"/>
              </a:rPr>
              <a:t>		RETORNA 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0">
                <a:latin typeface="Consolas" panose="020B0609020204030204" pitchFamily="49" charset="0"/>
                <a:sym typeface="Wingdings" panose="05000000000000000000" pitchFamily="2" charset="2"/>
              </a:rPr>
              <a:t>	SINO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0">
                <a:latin typeface="Consolas" panose="020B0609020204030204" pitchFamily="49" charset="0"/>
                <a:sym typeface="Wingdings" panose="05000000000000000000" pitchFamily="2" charset="2"/>
              </a:rPr>
              <a:t>		RETORNA (n * Factorial(n-1))</a:t>
            </a:r>
          </a:p>
        </p:txBody>
      </p:sp>
      <p:grpSp>
        <p:nvGrpSpPr>
          <p:cNvPr id="59417" name="Group 25"/>
          <p:cNvGrpSpPr>
            <a:grpSpLocks/>
          </p:cNvGrpSpPr>
          <p:nvPr/>
        </p:nvGrpSpPr>
        <p:grpSpPr bwMode="auto">
          <a:xfrm>
            <a:off x="2125663" y="2265363"/>
            <a:ext cx="2303462" cy="839787"/>
            <a:chOff x="1202" y="451"/>
            <a:chExt cx="1451" cy="529"/>
          </a:xfrm>
        </p:grpSpPr>
        <p:sp>
          <p:nvSpPr>
            <p:cNvPr id="16452" name="Text Box 26"/>
            <p:cNvSpPr txBox="1">
              <a:spLocks noChangeArrowheads="1"/>
            </p:cNvSpPr>
            <p:nvPr/>
          </p:nvSpPr>
          <p:spPr bwMode="auto">
            <a:xfrm>
              <a:off x="1529" y="451"/>
              <a:ext cx="8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solidFill>
                    <a:schemeClr val="accent1"/>
                  </a:solidFill>
                </a:rPr>
                <a:t>Factorial(3)</a:t>
              </a:r>
            </a:p>
          </p:txBody>
        </p:sp>
        <p:grpSp>
          <p:nvGrpSpPr>
            <p:cNvPr id="16453" name="Group 27"/>
            <p:cNvGrpSpPr>
              <a:grpSpLocks/>
            </p:cNvGrpSpPr>
            <p:nvPr/>
          </p:nvGrpSpPr>
          <p:grpSpPr bwMode="auto">
            <a:xfrm>
              <a:off x="1202" y="663"/>
              <a:ext cx="1451" cy="317"/>
              <a:chOff x="1202" y="663"/>
              <a:chExt cx="1451" cy="317"/>
            </a:xfrm>
          </p:grpSpPr>
          <p:sp>
            <p:nvSpPr>
              <p:cNvPr id="16454" name="Rectangle 28"/>
              <p:cNvSpPr>
                <a:spLocks noChangeArrowheads="1"/>
              </p:cNvSpPr>
              <p:nvPr/>
            </p:nvSpPr>
            <p:spPr bwMode="auto">
              <a:xfrm>
                <a:off x="1202" y="663"/>
                <a:ext cx="1406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6455" name="Text Box 29"/>
              <p:cNvSpPr txBox="1">
                <a:spLocks noChangeArrowheads="1"/>
              </p:cNvSpPr>
              <p:nvPr/>
            </p:nvSpPr>
            <p:spPr bwMode="auto">
              <a:xfrm>
                <a:off x="1209" y="732"/>
                <a:ext cx="144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500"/>
                  <a:t>Retorna (3*Factorial(2))</a:t>
                </a:r>
              </a:p>
            </p:txBody>
          </p:sp>
        </p:grpSp>
      </p:grpSp>
      <p:grpSp>
        <p:nvGrpSpPr>
          <p:cNvPr id="59422" name="Group 30"/>
          <p:cNvGrpSpPr>
            <a:grpSpLocks/>
          </p:cNvGrpSpPr>
          <p:nvPr/>
        </p:nvGrpSpPr>
        <p:grpSpPr bwMode="auto">
          <a:xfrm>
            <a:off x="2484438" y="3249613"/>
            <a:ext cx="2303462" cy="839787"/>
            <a:chOff x="1202" y="451"/>
            <a:chExt cx="1451" cy="529"/>
          </a:xfrm>
        </p:grpSpPr>
        <p:sp>
          <p:nvSpPr>
            <p:cNvPr id="16448" name="Text Box 31"/>
            <p:cNvSpPr txBox="1">
              <a:spLocks noChangeArrowheads="1"/>
            </p:cNvSpPr>
            <p:nvPr/>
          </p:nvSpPr>
          <p:spPr bwMode="auto">
            <a:xfrm>
              <a:off x="1529" y="451"/>
              <a:ext cx="8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solidFill>
                    <a:schemeClr val="accent1"/>
                  </a:solidFill>
                </a:rPr>
                <a:t>Factorial(2)</a:t>
              </a:r>
            </a:p>
          </p:txBody>
        </p:sp>
        <p:grpSp>
          <p:nvGrpSpPr>
            <p:cNvPr id="16449" name="Group 32"/>
            <p:cNvGrpSpPr>
              <a:grpSpLocks/>
            </p:cNvGrpSpPr>
            <p:nvPr/>
          </p:nvGrpSpPr>
          <p:grpSpPr bwMode="auto">
            <a:xfrm>
              <a:off x="1202" y="663"/>
              <a:ext cx="1451" cy="317"/>
              <a:chOff x="1202" y="663"/>
              <a:chExt cx="1451" cy="317"/>
            </a:xfrm>
          </p:grpSpPr>
          <p:sp>
            <p:nvSpPr>
              <p:cNvPr id="16450" name="Rectangle 33"/>
              <p:cNvSpPr>
                <a:spLocks noChangeArrowheads="1"/>
              </p:cNvSpPr>
              <p:nvPr/>
            </p:nvSpPr>
            <p:spPr bwMode="auto">
              <a:xfrm>
                <a:off x="1202" y="663"/>
                <a:ext cx="1406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6451" name="Text Box 34"/>
              <p:cNvSpPr txBox="1">
                <a:spLocks noChangeArrowheads="1"/>
              </p:cNvSpPr>
              <p:nvPr/>
            </p:nvSpPr>
            <p:spPr bwMode="auto">
              <a:xfrm>
                <a:off x="1209" y="732"/>
                <a:ext cx="144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500"/>
                  <a:t>Retorna (2*Factorial(1))</a:t>
                </a:r>
              </a:p>
            </p:txBody>
          </p:sp>
        </p:grpSp>
      </p:grpSp>
      <p:sp>
        <p:nvSpPr>
          <p:cNvPr id="59427" name="Line 35"/>
          <p:cNvSpPr>
            <a:spLocks noChangeShapeType="1"/>
          </p:cNvSpPr>
          <p:nvPr/>
        </p:nvSpPr>
        <p:spPr bwMode="auto">
          <a:xfrm flipH="1">
            <a:off x="2843213" y="3946525"/>
            <a:ext cx="1439862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428" name="Group 36"/>
          <p:cNvGrpSpPr>
            <a:grpSpLocks/>
          </p:cNvGrpSpPr>
          <p:nvPr/>
        </p:nvGrpSpPr>
        <p:grpSpPr bwMode="auto">
          <a:xfrm>
            <a:off x="2771775" y="4233863"/>
            <a:ext cx="2303463" cy="839787"/>
            <a:chOff x="1791" y="2311"/>
            <a:chExt cx="1451" cy="529"/>
          </a:xfrm>
        </p:grpSpPr>
        <p:sp>
          <p:nvSpPr>
            <p:cNvPr id="16444" name="Text Box 37"/>
            <p:cNvSpPr txBox="1">
              <a:spLocks noChangeArrowheads="1"/>
            </p:cNvSpPr>
            <p:nvPr/>
          </p:nvSpPr>
          <p:spPr bwMode="auto">
            <a:xfrm>
              <a:off x="2118" y="2311"/>
              <a:ext cx="8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solidFill>
                    <a:schemeClr val="accent1"/>
                  </a:solidFill>
                </a:rPr>
                <a:t>Factorial(1)</a:t>
              </a:r>
            </a:p>
          </p:txBody>
        </p:sp>
        <p:grpSp>
          <p:nvGrpSpPr>
            <p:cNvPr id="16445" name="Group 38"/>
            <p:cNvGrpSpPr>
              <a:grpSpLocks/>
            </p:cNvGrpSpPr>
            <p:nvPr/>
          </p:nvGrpSpPr>
          <p:grpSpPr bwMode="auto">
            <a:xfrm>
              <a:off x="1791" y="2523"/>
              <a:ext cx="1451" cy="317"/>
              <a:chOff x="1202" y="663"/>
              <a:chExt cx="1451" cy="317"/>
            </a:xfrm>
          </p:grpSpPr>
          <p:sp>
            <p:nvSpPr>
              <p:cNvPr id="16446" name="Rectangle 39"/>
              <p:cNvSpPr>
                <a:spLocks noChangeArrowheads="1"/>
              </p:cNvSpPr>
              <p:nvPr/>
            </p:nvSpPr>
            <p:spPr bwMode="auto">
              <a:xfrm>
                <a:off x="1202" y="663"/>
                <a:ext cx="1406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6447" name="Text Box 40"/>
              <p:cNvSpPr txBox="1">
                <a:spLocks noChangeArrowheads="1"/>
              </p:cNvSpPr>
              <p:nvPr/>
            </p:nvSpPr>
            <p:spPr bwMode="auto">
              <a:xfrm>
                <a:off x="1209" y="732"/>
                <a:ext cx="144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500"/>
                  <a:t>Retorna (1*Factorial(0))</a:t>
                </a:r>
              </a:p>
            </p:txBody>
          </p:sp>
        </p:grpSp>
      </p:grpSp>
      <p:sp>
        <p:nvSpPr>
          <p:cNvPr id="59433" name="Line 41"/>
          <p:cNvSpPr>
            <a:spLocks noChangeShapeType="1"/>
          </p:cNvSpPr>
          <p:nvPr/>
        </p:nvSpPr>
        <p:spPr bwMode="auto">
          <a:xfrm flipH="1">
            <a:off x="2484438" y="2986088"/>
            <a:ext cx="14398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434" name="Group 42"/>
          <p:cNvGrpSpPr>
            <a:grpSpLocks/>
          </p:cNvGrpSpPr>
          <p:nvPr/>
        </p:nvGrpSpPr>
        <p:grpSpPr bwMode="auto">
          <a:xfrm>
            <a:off x="3132138" y="5251450"/>
            <a:ext cx="1728787" cy="792163"/>
            <a:chOff x="2018" y="2976"/>
            <a:chExt cx="1089" cy="499"/>
          </a:xfrm>
        </p:grpSpPr>
        <p:grpSp>
          <p:nvGrpSpPr>
            <p:cNvPr id="16440" name="Group 43"/>
            <p:cNvGrpSpPr>
              <a:grpSpLocks/>
            </p:cNvGrpSpPr>
            <p:nvPr/>
          </p:nvGrpSpPr>
          <p:grpSpPr bwMode="auto">
            <a:xfrm>
              <a:off x="2018" y="3158"/>
              <a:ext cx="1089" cy="317"/>
              <a:chOff x="2018" y="3158"/>
              <a:chExt cx="1089" cy="317"/>
            </a:xfrm>
          </p:grpSpPr>
          <p:sp>
            <p:nvSpPr>
              <p:cNvPr id="16442" name="Rectangle 44"/>
              <p:cNvSpPr>
                <a:spLocks noChangeArrowheads="1"/>
              </p:cNvSpPr>
              <p:nvPr/>
            </p:nvSpPr>
            <p:spPr bwMode="auto">
              <a:xfrm>
                <a:off x="2018" y="3158"/>
                <a:ext cx="1089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/>
              </a:p>
            </p:txBody>
          </p:sp>
          <p:sp>
            <p:nvSpPr>
              <p:cNvPr id="16443" name="Text Box 45"/>
              <p:cNvSpPr txBox="1">
                <a:spLocks noChangeArrowheads="1"/>
              </p:cNvSpPr>
              <p:nvPr/>
            </p:nvSpPr>
            <p:spPr bwMode="auto">
              <a:xfrm>
                <a:off x="2176" y="3227"/>
                <a:ext cx="74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500"/>
                  <a:t>Retorna (1)</a:t>
                </a:r>
              </a:p>
            </p:txBody>
          </p:sp>
        </p:grpSp>
        <p:sp>
          <p:nvSpPr>
            <p:cNvPr id="16441" name="Text Box 46"/>
            <p:cNvSpPr txBox="1">
              <a:spLocks noChangeArrowheads="1"/>
            </p:cNvSpPr>
            <p:nvPr/>
          </p:nvSpPr>
          <p:spPr bwMode="auto">
            <a:xfrm>
              <a:off x="2209" y="2976"/>
              <a:ext cx="8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>
                  <a:solidFill>
                    <a:schemeClr val="accent1"/>
                  </a:solidFill>
                </a:rPr>
                <a:t>Factorial(0)</a:t>
              </a:r>
            </a:p>
          </p:txBody>
        </p:sp>
      </p:grpSp>
      <p:sp>
        <p:nvSpPr>
          <p:cNvPr id="59439" name="Line 47"/>
          <p:cNvSpPr>
            <a:spLocks noChangeShapeType="1"/>
          </p:cNvSpPr>
          <p:nvPr/>
        </p:nvSpPr>
        <p:spPr bwMode="auto">
          <a:xfrm flipH="1">
            <a:off x="3132138" y="4941888"/>
            <a:ext cx="14398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440" name="Group 48"/>
          <p:cNvGrpSpPr>
            <a:grpSpLocks/>
          </p:cNvGrpSpPr>
          <p:nvPr/>
        </p:nvGrpSpPr>
        <p:grpSpPr bwMode="auto">
          <a:xfrm>
            <a:off x="274638" y="2357438"/>
            <a:ext cx="1506537" cy="2308225"/>
            <a:chOff x="173" y="933"/>
            <a:chExt cx="949" cy="1454"/>
          </a:xfrm>
        </p:grpSpPr>
        <p:sp>
          <p:nvSpPr>
            <p:cNvPr id="16437" name="Rectangle 49"/>
            <p:cNvSpPr>
              <a:spLocks noChangeArrowheads="1"/>
            </p:cNvSpPr>
            <p:nvPr/>
          </p:nvSpPr>
          <p:spPr bwMode="auto">
            <a:xfrm>
              <a:off x="295" y="1299"/>
              <a:ext cx="726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/>
            </a:p>
          </p:txBody>
        </p:sp>
        <p:sp>
          <p:nvSpPr>
            <p:cNvPr id="16438" name="Text Box 50"/>
            <p:cNvSpPr txBox="1">
              <a:spLocks noChangeArrowheads="1"/>
            </p:cNvSpPr>
            <p:nvPr/>
          </p:nvSpPr>
          <p:spPr bwMode="auto">
            <a:xfrm>
              <a:off x="173" y="933"/>
              <a:ext cx="94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/>
                <a:t>Programa</a:t>
              </a:r>
              <a:r>
                <a:rPr lang="es-ES" altLang="en-US" sz="1600" b="0"/>
                <a:t>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/>
                <a:t>Principal (PP)</a:t>
              </a:r>
            </a:p>
          </p:txBody>
        </p:sp>
        <p:sp>
          <p:nvSpPr>
            <p:cNvPr id="16439" name="Text Box 51"/>
            <p:cNvSpPr txBox="1">
              <a:spLocks noChangeArrowheads="1"/>
            </p:cNvSpPr>
            <p:nvPr/>
          </p:nvSpPr>
          <p:spPr bwMode="auto">
            <a:xfrm>
              <a:off x="250" y="1541"/>
              <a:ext cx="80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 b="0"/>
                <a:t>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/>
                <a:t>Factorial(3)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 b="0"/>
                <a:t>…</a:t>
              </a:r>
            </a:p>
          </p:txBody>
        </p:sp>
      </p:grpSp>
      <p:sp>
        <p:nvSpPr>
          <p:cNvPr id="59444" name="Line 52"/>
          <p:cNvSpPr>
            <a:spLocks noChangeShapeType="1"/>
          </p:cNvSpPr>
          <p:nvPr/>
        </p:nvSpPr>
        <p:spPr bwMode="auto">
          <a:xfrm flipV="1">
            <a:off x="1549400" y="2651125"/>
            <a:ext cx="576263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5" name="Text Box 53"/>
          <p:cNvSpPr txBox="1">
            <a:spLocks noChangeArrowheads="1"/>
          </p:cNvSpPr>
          <p:nvPr/>
        </p:nvSpPr>
        <p:spPr bwMode="auto">
          <a:xfrm>
            <a:off x="6516688" y="5610225"/>
            <a:ext cx="59055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200" b="0">
                <a:solidFill>
                  <a:schemeClr val="tx2"/>
                </a:solidFill>
              </a:rPr>
              <a:t>PP</a:t>
            </a:r>
          </a:p>
        </p:txBody>
      </p:sp>
      <p:sp>
        <p:nvSpPr>
          <p:cNvPr id="59446" name="Text Box 54"/>
          <p:cNvSpPr txBox="1">
            <a:spLocks noChangeArrowheads="1"/>
          </p:cNvSpPr>
          <p:nvPr/>
        </p:nvSpPr>
        <p:spPr bwMode="auto">
          <a:xfrm>
            <a:off x="5795963" y="5033963"/>
            <a:ext cx="20161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s-ES" altLang="en-US" sz="1800" b="0">
                <a:solidFill>
                  <a:schemeClr val="tx2"/>
                </a:solidFill>
              </a:rPr>
              <a:t>  </a:t>
            </a:r>
            <a:r>
              <a:rPr lang="es-ES" altLang="en-US" sz="2200" b="0">
                <a:solidFill>
                  <a:schemeClr val="tx2"/>
                </a:solidFill>
              </a:rPr>
              <a:t>Factorial(3</a:t>
            </a:r>
            <a:r>
              <a:rPr lang="es-ES" altLang="en-US" sz="1800" b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9447" name="Text Box 55"/>
          <p:cNvSpPr txBox="1">
            <a:spLocks noChangeArrowheads="1"/>
          </p:cNvSpPr>
          <p:nvPr/>
        </p:nvSpPr>
        <p:spPr bwMode="auto">
          <a:xfrm>
            <a:off x="5795963" y="4437063"/>
            <a:ext cx="20161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s-ES" altLang="en-US" sz="1800" b="0">
                <a:solidFill>
                  <a:schemeClr val="tx2"/>
                </a:solidFill>
              </a:rPr>
              <a:t>  </a:t>
            </a:r>
            <a:r>
              <a:rPr lang="es-ES" altLang="en-US" sz="2200" b="0">
                <a:solidFill>
                  <a:schemeClr val="tx2"/>
                </a:solidFill>
              </a:rPr>
              <a:t>Factorial(2</a:t>
            </a:r>
            <a:r>
              <a:rPr lang="es-ES" altLang="en-US" sz="1800" b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9448" name="Text Box 56"/>
          <p:cNvSpPr txBox="1">
            <a:spLocks noChangeArrowheads="1"/>
          </p:cNvSpPr>
          <p:nvPr/>
        </p:nvSpPr>
        <p:spPr bwMode="auto">
          <a:xfrm>
            <a:off x="5795963" y="3860800"/>
            <a:ext cx="20161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s-ES" altLang="en-US" sz="1800" b="0">
                <a:solidFill>
                  <a:schemeClr val="tx2"/>
                </a:solidFill>
              </a:rPr>
              <a:t>  </a:t>
            </a:r>
            <a:r>
              <a:rPr lang="es-ES" altLang="en-US" sz="2200" b="0">
                <a:solidFill>
                  <a:schemeClr val="tx2"/>
                </a:solidFill>
              </a:rPr>
              <a:t>Factorial(1</a:t>
            </a:r>
            <a:r>
              <a:rPr lang="es-ES" altLang="en-US" sz="1800" b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6416" name="Text Box 57"/>
          <p:cNvSpPr txBox="1">
            <a:spLocks noChangeArrowheads="1"/>
          </p:cNvSpPr>
          <p:nvPr/>
        </p:nvSpPr>
        <p:spPr bwMode="auto">
          <a:xfrm>
            <a:off x="5724525" y="2276475"/>
            <a:ext cx="2160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0">
                <a:solidFill>
                  <a:schemeClr val="accent1"/>
                </a:solidFill>
              </a:rPr>
              <a:t>Pila de Activación</a:t>
            </a:r>
          </a:p>
        </p:txBody>
      </p:sp>
      <p:sp>
        <p:nvSpPr>
          <p:cNvPr id="59451" name="Text Box 59"/>
          <p:cNvSpPr txBox="1">
            <a:spLocks noChangeArrowheads="1"/>
          </p:cNvSpPr>
          <p:nvPr/>
        </p:nvSpPr>
        <p:spPr bwMode="auto">
          <a:xfrm>
            <a:off x="5795963" y="3284538"/>
            <a:ext cx="20161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s-ES" altLang="en-US" sz="2200" b="0">
                <a:solidFill>
                  <a:schemeClr val="tx2"/>
                </a:solidFill>
              </a:rPr>
              <a:t>  Factorial(0)</a:t>
            </a:r>
          </a:p>
        </p:txBody>
      </p:sp>
      <p:sp>
        <p:nvSpPr>
          <p:cNvPr id="59452" name="Line 60"/>
          <p:cNvSpPr>
            <a:spLocks noChangeShapeType="1"/>
          </p:cNvSpPr>
          <p:nvPr/>
        </p:nvSpPr>
        <p:spPr bwMode="auto">
          <a:xfrm>
            <a:off x="107950" y="2997200"/>
            <a:ext cx="287338" cy="0"/>
          </a:xfrm>
          <a:prstGeom prst="line">
            <a:avLst/>
          </a:prstGeom>
          <a:noFill/>
          <a:ln w="57150">
            <a:solidFill>
              <a:srgbClr val="C6180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3" name="Line 61"/>
          <p:cNvSpPr>
            <a:spLocks noChangeShapeType="1"/>
          </p:cNvSpPr>
          <p:nvPr/>
        </p:nvSpPr>
        <p:spPr bwMode="auto">
          <a:xfrm>
            <a:off x="107950" y="3241675"/>
            <a:ext cx="287338" cy="0"/>
          </a:xfrm>
          <a:prstGeom prst="line">
            <a:avLst/>
          </a:prstGeom>
          <a:noFill/>
          <a:ln w="57150">
            <a:solidFill>
              <a:srgbClr val="C6180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4" name="Line 62"/>
          <p:cNvSpPr>
            <a:spLocks noChangeShapeType="1"/>
          </p:cNvSpPr>
          <p:nvPr/>
        </p:nvSpPr>
        <p:spPr bwMode="auto">
          <a:xfrm>
            <a:off x="106363" y="3471863"/>
            <a:ext cx="287337" cy="0"/>
          </a:xfrm>
          <a:prstGeom prst="line">
            <a:avLst/>
          </a:prstGeom>
          <a:noFill/>
          <a:ln w="57150">
            <a:solidFill>
              <a:srgbClr val="C6180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5" name="Line 63"/>
          <p:cNvSpPr>
            <a:spLocks noChangeShapeType="1"/>
          </p:cNvSpPr>
          <p:nvPr/>
        </p:nvSpPr>
        <p:spPr bwMode="auto">
          <a:xfrm>
            <a:off x="107950" y="3716338"/>
            <a:ext cx="287338" cy="0"/>
          </a:xfrm>
          <a:prstGeom prst="line">
            <a:avLst/>
          </a:prstGeom>
          <a:noFill/>
          <a:ln w="57150">
            <a:solidFill>
              <a:srgbClr val="C6180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460" name="Group 68"/>
          <p:cNvGrpSpPr>
            <a:grpSpLocks/>
          </p:cNvGrpSpPr>
          <p:nvPr/>
        </p:nvGrpSpPr>
        <p:grpSpPr bwMode="auto">
          <a:xfrm>
            <a:off x="7885113" y="3357563"/>
            <a:ext cx="1008062" cy="366712"/>
            <a:chOff x="5012" y="2050"/>
            <a:chExt cx="635" cy="231"/>
          </a:xfrm>
        </p:grpSpPr>
        <p:sp>
          <p:nvSpPr>
            <p:cNvPr id="16435" name="Line 69"/>
            <p:cNvSpPr>
              <a:spLocks noChangeShapeType="1"/>
            </p:cNvSpPr>
            <p:nvPr/>
          </p:nvSpPr>
          <p:spPr bwMode="auto">
            <a:xfrm flipH="1" flipV="1">
              <a:off x="5012" y="2160"/>
              <a:ext cx="1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6" name="Text Box 70"/>
            <p:cNvSpPr txBox="1">
              <a:spLocks noChangeArrowheads="1"/>
            </p:cNvSpPr>
            <p:nvPr/>
          </p:nvSpPr>
          <p:spPr bwMode="auto">
            <a:xfrm>
              <a:off x="5203" y="2050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0"/>
                <a:t>Tope</a:t>
              </a:r>
            </a:p>
          </p:txBody>
        </p:sp>
      </p:grpSp>
      <p:grpSp>
        <p:nvGrpSpPr>
          <p:cNvPr id="59463" name="Group 71"/>
          <p:cNvGrpSpPr>
            <a:grpSpLocks/>
          </p:cNvGrpSpPr>
          <p:nvPr/>
        </p:nvGrpSpPr>
        <p:grpSpPr bwMode="auto">
          <a:xfrm>
            <a:off x="7885113" y="3933825"/>
            <a:ext cx="1008062" cy="366713"/>
            <a:chOff x="5012" y="2050"/>
            <a:chExt cx="635" cy="231"/>
          </a:xfrm>
        </p:grpSpPr>
        <p:sp>
          <p:nvSpPr>
            <p:cNvPr id="16433" name="Line 72"/>
            <p:cNvSpPr>
              <a:spLocks noChangeShapeType="1"/>
            </p:cNvSpPr>
            <p:nvPr/>
          </p:nvSpPr>
          <p:spPr bwMode="auto">
            <a:xfrm flipH="1" flipV="1">
              <a:off x="5012" y="2160"/>
              <a:ext cx="1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Text Box 73"/>
            <p:cNvSpPr txBox="1">
              <a:spLocks noChangeArrowheads="1"/>
            </p:cNvSpPr>
            <p:nvPr/>
          </p:nvSpPr>
          <p:spPr bwMode="auto">
            <a:xfrm>
              <a:off x="5203" y="2050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0"/>
                <a:t>Tope</a:t>
              </a:r>
            </a:p>
          </p:txBody>
        </p:sp>
      </p:grpSp>
      <p:grpSp>
        <p:nvGrpSpPr>
          <p:cNvPr id="59466" name="Group 74"/>
          <p:cNvGrpSpPr>
            <a:grpSpLocks/>
          </p:cNvGrpSpPr>
          <p:nvPr/>
        </p:nvGrpSpPr>
        <p:grpSpPr bwMode="auto">
          <a:xfrm>
            <a:off x="7885113" y="4502150"/>
            <a:ext cx="1008062" cy="366713"/>
            <a:chOff x="5012" y="2050"/>
            <a:chExt cx="635" cy="231"/>
          </a:xfrm>
        </p:grpSpPr>
        <p:sp>
          <p:nvSpPr>
            <p:cNvPr id="16431" name="Line 75"/>
            <p:cNvSpPr>
              <a:spLocks noChangeShapeType="1"/>
            </p:cNvSpPr>
            <p:nvPr/>
          </p:nvSpPr>
          <p:spPr bwMode="auto">
            <a:xfrm flipH="1" flipV="1">
              <a:off x="5012" y="2160"/>
              <a:ext cx="1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2" name="Text Box 76"/>
            <p:cNvSpPr txBox="1">
              <a:spLocks noChangeArrowheads="1"/>
            </p:cNvSpPr>
            <p:nvPr/>
          </p:nvSpPr>
          <p:spPr bwMode="auto">
            <a:xfrm>
              <a:off x="5203" y="2050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0"/>
                <a:t>Tope</a:t>
              </a:r>
            </a:p>
          </p:txBody>
        </p:sp>
      </p:grpSp>
      <p:grpSp>
        <p:nvGrpSpPr>
          <p:cNvPr id="59469" name="Group 77"/>
          <p:cNvGrpSpPr>
            <a:grpSpLocks/>
          </p:cNvGrpSpPr>
          <p:nvPr/>
        </p:nvGrpSpPr>
        <p:grpSpPr bwMode="auto">
          <a:xfrm>
            <a:off x="7885113" y="5084763"/>
            <a:ext cx="1008062" cy="366712"/>
            <a:chOff x="5012" y="2050"/>
            <a:chExt cx="635" cy="231"/>
          </a:xfrm>
        </p:grpSpPr>
        <p:sp>
          <p:nvSpPr>
            <p:cNvPr id="16429" name="Line 78"/>
            <p:cNvSpPr>
              <a:spLocks noChangeShapeType="1"/>
            </p:cNvSpPr>
            <p:nvPr/>
          </p:nvSpPr>
          <p:spPr bwMode="auto">
            <a:xfrm flipH="1" flipV="1">
              <a:off x="5012" y="2160"/>
              <a:ext cx="1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0" name="Text Box 79"/>
            <p:cNvSpPr txBox="1">
              <a:spLocks noChangeArrowheads="1"/>
            </p:cNvSpPr>
            <p:nvPr/>
          </p:nvSpPr>
          <p:spPr bwMode="auto">
            <a:xfrm>
              <a:off x="5203" y="2050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0"/>
                <a:t>Tope</a:t>
              </a:r>
            </a:p>
          </p:txBody>
        </p:sp>
      </p:grpSp>
      <p:grpSp>
        <p:nvGrpSpPr>
          <p:cNvPr id="59472" name="Group 80"/>
          <p:cNvGrpSpPr>
            <a:grpSpLocks/>
          </p:cNvGrpSpPr>
          <p:nvPr/>
        </p:nvGrpSpPr>
        <p:grpSpPr bwMode="auto">
          <a:xfrm>
            <a:off x="7885113" y="5661025"/>
            <a:ext cx="1008062" cy="366713"/>
            <a:chOff x="5012" y="2050"/>
            <a:chExt cx="635" cy="231"/>
          </a:xfrm>
        </p:grpSpPr>
        <p:sp>
          <p:nvSpPr>
            <p:cNvPr id="16427" name="Line 81"/>
            <p:cNvSpPr>
              <a:spLocks noChangeShapeType="1"/>
            </p:cNvSpPr>
            <p:nvPr/>
          </p:nvSpPr>
          <p:spPr bwMode="auto">
            <a:xfrm flipH="1" flipV="1">
              <a:off x="5012" y="2160"/>
              <a:ext cx="1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8" name="Text Box 82"/>
            <p:cNvSpPr txBox="1">
              <a:spLocks noChangeArrowheads="1"/>
            </p:cNvSpPr>
            <p:nvPr/>
          </p:nvSpPr>
          <p:spPr bwMode="auto">
            <a:xfrm>
              <a:off x="5203" y="2050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0"/>
                <a:t>Tope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45" grpId="0"/>
      <p:bldP spid="59446" grpId="0"/>
      <p:bldP spid="59447" grpId="0"/>
      <p:bldP spid="59448" grpId="0"/>
      <p:bldP spid="59451" grpId="0"/>
    </p:bldLst>
  </p:timing>
</p:sld>
</file>

<file path=ppt/theme/theme1.xml><?xml version="1.0" encoding="utf-8"?>
<a:theme xmlns:a="http://schemas.openxmlformats.org/drawingml/2006/main" name="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10872</TotalTime>
  <Words>1164</Words>
  <Application>Microsoft Office PowerPoint</Application>
  <PresentationFormat>Presentación en pantalla (4:3)</PresentationFormat>
  <Paragraphs>303</Paragraphs>
  <Slides>22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Wingdings</vt:lpstr>
      <vt:lpstr>Arial Black</vt:lpstr>
      <vt:lpstr>Times New Roman</vt:lpstr>
      <vt:lpstr>Consolas</vt:lpstr>
      <vt:lpstr>Agency FB</vt:lpstr>
      <vt:lpstr>Píxel</vt:lpstr>
      <vt:lpstr>ALGORITMOS Y ESTRUCTURAS DE DATOS  Programador Universitario ALGORITMOS Y ESTRUCTURAS DE DATOS I Licenciatura en Informática – Ingeniería en Informática </vt:lpstr>
      <vt:lpstr>TPN°3: Técnicas de Diseño  de Algoritmos</vt:lpstr>
      <vt:lpstr>Técnicas de Diseño de Algoritmos</vt:lpstr>
      <vt:lpstr>RECURSIÓN</vt:lpstr>
      <vt:lpstr>Recursión</vt:lpstr>
      <vt:lpstr>Recursión</vt:lpstr>
      <vt:lpstr>Recursión</vt:lpstr>
      <vt:lpstr>Recursión</vt:lpstr>
      <vt:lpstr>Recursión</vt:lpstr>
      <vt:lpstr>Recursión</vt:lpstr>
      <vt:lpstr>Recursión</vt:lpstr>
      <vt:lpstr>Recursión</vt:lpstr>
      <vt:lpstr>COSTO DE ALGORITMOS RECURSVOS</vt:lpstr>
      <vt:lpstr>Costo de Algoritmos Recursivos</vt:lpstr>
      <vt:lpstr>Costo de Algoritmos Recursivos</vt:lpstr>
      <vt:lpstr>Costo de Algoritmos Recursivos</vt:lpstr>
      <vt:lpstr>DIVIDE &amp; CONQUER</vt:lpstr>
      <vt:lpstr>Divide &amp; Conquer</vt:lpstr>
      <vt:lpstr>Divide &amp; Conquer</vt:lpstr>
      <vt:lpstr>Divide &amp; Conquer</vt:lpstr>
      <vt:lpstr>Divide &amp; Conquer</vt:lpstr>
      <vt:lpstr>Presentación de PowerPoint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MAS</dc:creator>
  <cp:lastModifiedBy>USUARIO</cp:lastModifiedBy>
  <cp:revision>380</cp:revision>
  <dcterms:created xsi:type="dcterms:W3CDTF">2012-03-17T20:03:27Z</dcterms:created>
  <dcterms:modified xsi:type="dcterms:W3CDTF">2022-04-08T17:41:03Z</dcterms:modified>
</cp:coreProperties>
</file>