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</p:sldMasterIdLst>
  <p:notesMasterIdLst>
    <p:notesMasterId r:id="rId38"/>
  </p:notesMasterIdLst>
  <p:handoutMasterIdLst>
    <p:handoutMasterId r:id="rId39"/>
  </p:handoutMasterIdLst>
  <p:sldIdLst>
    <p:sldId id="256" r:id="rId2"/>
    <p:sldId id="368" r:id="rId3"/>
    <p:sldId id="369" r:id="rId4"/>
    <p:sldId id="370" r:id="rId5"/>
    <p:sldId id="371" r:id="rId6"/>
    <p:sldId id="372" r:id="rId7"/>
    <p:sldId id="373" r:id="rId8"/>
    <p:sldId id="399" r:id="rId9"/>
    <p:sldId id="415" r:id="rId10"/>
    <p:sldId id="416" r:id="rId11"/>
    <p:sldId id="402" r:id="rId12"/>
    <p:sldId id="403" r:id="rId13"/>
    <p:sldId id="400" r:id="rId14"/>
    <p:sldId id="401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433" r:id="rId32"/>
    <p:sldId id="434" r:id="rId33"/>
    <p:sldId id="435" r:id="rId34"/>
    <p:sldId id="436" r:id="rId35"/>
    <p:sldId id="437" r:id="rId36"/>
    <p:sldId id="438" r:id="rId37"/>
  </p:sldIdLst>
  <p:sldSz cx="9144000" cy="6858000" type="screen4x3"/>
  <p:notesSz cx="6877050" cy="9656763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CCFF"/>
    <a:srgbClr val="33CC33"/>
    <a:srgbClr val="CC99FF"/>
    <a:srgbClr val="C1C1FF"/>
    <a:srgbClr val="009900"/>
    <a:srgbClr val="FFFF00"/>
    <a:srgbClr val="9999FF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338" autoAdjust="0"/>
    <p:restoredTop sz="96661" autoAdjust="0"/>
  </p:normalViewPr>
  <p:slideViewPr>
    <p:cSldViewPr>
      <p:cViewPr varScale="1">
        <p:scale>
          <a:sx n="67" d="100"/>
          <a:sy n="67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5725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5725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3DA090-9007-4604-B5F5-2A765187EE32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>
            <a:lvl1pPr defTabSz="944563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725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5525" y="723900"/>
            <a:ext cx="4826000" cy="3621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6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586288"/>
            <a:ext cx="5502275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Haga clic para modificar el estilo de texto del patrón</a:t>
            </a:r>
          </a:p>
          <a:p>
            <a:pPr lvl="1"/>
            <a:r>
              <a:rPr lang="es-AR" noProof="0" smtClean="0"/>
              <a:t>Segundo nivel</a:t>
            </a:r>
          </a:p>
          <a:p>
            <a:pPr lvl="2"/>
            <a:r>
              <a:rPr lang="es-AR" noProof="0" smtClean="0"/>
              <a:t>Tercer nivel</a:t>
            </a:r>
          </a:p>
          <a:p>
            <a:pPr lvl="3"/>
            <a:r>
              <a:rPr lang="es-AR" noProof="0" smtClean="0"/>
              <a:t>Cuarto nivel</a:t>
            </a:r>
          </a:p>
          <a:p>
            <a:pPr lvl="4"/>
            <a:r>
              <a:rPr lang="es-AR" noProof="0" smtClean="0"/>
              <a:t>Quinto nivel</a:t>
            </a:r>
          </a:p>
        </p:txBody>
      </p:sp>
      <p:sp>
        <p:nvSpPr>
          <p:cNvPr id="226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b" anchorCtr="0" compatLnSpc="1">
            <a:prstTxWarp prst="textNoShape">
              <a:avLst/>
            </a:prstTxWarp>
          </a:bodyPr>
          <a:lstStyle>
            <a:lvl1pPr defTabSz="944563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26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725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b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200"/>
            </a:lvl1pPr>
          </a:lstStyle>
          <a:p>
            <a:pPr>
              <a:defRPr/>
            </a:pPr>
            <a:fld id="{51A09009-C0C4-4203-B473-FA52B8018A46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3C44DC-E5A3-427F-949D-DF2747233DDE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th-TH" altLang="en-US" smtClean="0">
              <a:cs typeface="Cordia New" pitchFamily="34" charset="-34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sz="18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27D21B-4D66-45C8-8837-FE8AF88823BD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th-TH" altLang="en-US" smtClean="0">
              <a:cs typeface="Cordia New" pitchFamily="34" charset="-34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sz="18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904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s-AR"/>
              <a:t>Haga clic para cambiar el estilo de título	</a:t>
            </a:r>
          </a:p>
        </p:txBody>
      </p:sp>
      <p:sp>
        <p:nvSpPr>
          <p:cNvPr id="1904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s-AR"/>
              <a:t>Haga clic para modificar el estilo de subtítulo del patrón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89369-76A2-4073-9853-65BC398791BC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36567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BCC38-0D49-4D70-BBA3-C3A5B47C7581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178085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15FA0-1B2F-447F-B29C-4B6DA25D12F1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539473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Estructura de Datos – Abril 2013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070AF-45AB-49B3-B4BE-3E8A0C92D3C5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1455226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5EAF0-A7F0-4E4A-8CE6-8436F9170FA7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11928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03978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008D4-340B-4490-B1D6-1D50E3B913B6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160071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E7CE5-E571-4796-8AC9-FB3CEE16ECF5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182124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5F0E2-EC42-4723-8AD4-10E99A8C5F65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8637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DFCF1-CCEF-4158-8987-893EC39045DC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92589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C5201-E11B-48B1-BB20-0CC5FFF80169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67137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D7315-DC0E-4296-815E-588FBAABCAE9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93002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15144-3D49-4692-8003-2281438D2A39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94854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54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s-AR"/>
              <a:t>Estructura de Datos – Abril 2013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CC485703-A9FF-4AF0-A8ED-4D809E9B8182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 smtClean="0"/>
              <a:t>Haga clic para cambiar el estilo de título	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 smtClean="0"/>
              <a:t>Haga clic para modificar el estilo de texto del patrón</a:t>
            </a:r>
          </a:p>
          <a:p>
            <a:pPr lvl="1"/>
            <a:r>
              <a:rPr lang="es-AR" altLang="en-US" smtClean="0"/>
              <a:t>Segundo nivel</a:t>
            </a:r>
          </a:p>
          <a:p>
            <a:pPr lvl="2"/>
            <a:r>
              <a:rPr lang="es-AR" altLang="en-US" smtClean="0"/>
              <a:t>Tercer nivel</a:t>
            </a:r>
          </a:p>
          <a:p>
            <a:pPr lvl="3"/>
            <a:r>
              <a:rPr lang="es-AR" altLang="en-US" smtClean="0"/>
              <a:t>Cuarto nivel</a:t>
            </a:r>
          </a:p>
          <a:p>
            <a:pPr lvl="4"/>
            <a:r>
              <a:rPr lang="es-AR" altLang="en-US" smtClean="0"/>
              <a:t>Quinto nivel</a:t>
            </a:r>
          </a:p>
        </p:txBody>
      </p:sp>
      <p:pic>
        <p:nvPicPr>
          <p:cNvPr id="1031" name="Picture 17" descr="x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40" r:id="rId12"/>
    <p:sldLayoutId id="2147484052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e_Microsoft_Office_Word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package" Target="../embeddings/Documento_de_Microsoft_Office_Word3.docx"/><Relationship Id="rId4" Type="http://schemas.openxmlformats.org/officeDocument/2006/relationships/package" Target="../embeddings/Documento_de_Microsoft_Office_Word2.docx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24013" y="2492375"/>
            <a:ext cx="7772400" cy="1470025"/>
          </a:xfrm>
        </p:spPr>
        <p:txBody>
          <a:bodyPr/>
          <a:lstStyle/>
          <a:p>
            <a:pPr algn="ctr" eaLnBrk="1" hangingPunct="1"/>
            <a:r>
              <a:rPr lang="es-AR" altLang="en-US" sz="3200" smtClean="0"/>
              <a:t>TPN°9: GRAFOS</a:t>
            </a:r>
          </a:p>
        </p:txBody>
      </p:sp>
      <p:pic>
        <p:nvPicPr>
          <p:cNvPr id="16387" name="Picture 6" descr="x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01013" y="188913"/>
            <a:ext cx="7810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2843213" y="4751388"/>
            <a:ext cx="345598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n-US" sz="21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611188" y="153988"/>
            <a:ext cx="8229600" cy="1371600"/>
          </a:xfrm>
        </p:spPr>
        <p:txBody>
          <a:bodyPr/>
          <a:lstStyle/>
          <a:p>
            <a:r>
              <a:rPr lang="es-ES" altLang="en-US" smtClean="0"/>
              <a:t>Recorrido en Profundidad (DFS)</a:t>
            </a:r>
            <a:endParaRPr lang="en-US" altLang="en-US" smtClean="0"/>
          </a:p>
        </p:txBody>
      </p:sp>
      <p:grpSp>
        <p:nvGrpSpPr>
          <p:cNvPr id="25603" name="Group 73"/>
          <p:cNvGrpSpPr>
            <a:grpSpLocks/>
          </p:cNvGrpSpPr>
          <p:nvPr/>
        </p:nvGrpSpPr>
        <p:grpSpPr bwMode="auto">
          <a:xfrm>
            <a:off x="1154113" y="1550988"/>
            <a:ext cx="1952625" cy="1703387"/>
            <a:chOff x="1776" y="1511"/>
            <a:chExt cx="1855" cy="1487"/>
          </a:xfrm>
        </p:grpSpPr>
        <p:sp>
          <p:nvSpPr>
            <p:cNvPr id="25728" name="Freeform 74"/>
            <p:cNvSpPr>
              <a:spLocks/>
            </p:cNvSpPr>
            <p:nvPr/>
          </p:nvSpPr>
          <p:spPr bwMode="auto">
            <a:xfrm>
              <a:off x="2135" y="1524"/>
              <a:ext cx="1140" cy="117"/>
            </a:xfrm>
            <a:custGeom>
              <a:avLst/>
              <a:gdLst>
                <a:gd name="T0" fmla="*/ 0 w 1140"/>
                <a:gd name="T1" fmla="*/ 117 h 117"/>
                <a:gd name="T2" fmla="*/ 515 w 1140"/>
                <a:gd name="T3" fmla="*/ 0 h 117"/>
                <a:gd name="T4" fmla="*/ 1140 w 1140"/>
                <a:gd name="T5" fmla="*/ 117 h 117"/>
                <a:gd name="T6" fmla="*/ 0 60000 65536"/>
                <a:gd name="T7" fmla="*/ 0 60000 65536"/>
                <a:gd name="T8" fmla="*/ 0 60000 65536"/>
                <a:gd name="T9" fmla="*/ 0 w 1140"/>
                <a:gd name="T10" fmla="*/ 0 h 117"/>
                <a:gd name="T11" fmla="*/ 1140 w 1140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0" h="117">
                  <a:moveTo>
                    <a:pt x="0" y="117"/>
                  </a:moveTo>
                  <a:cubicBezTo>
                    <a:pt x="86" y="98"/>
                    <a:pt x="325" y="0"/>
                    <a:pt x="515" y="0"/>
                  </a:cubicBezTo>
                  <a:cubicBezTo>
                    <a:pt x="705" y="0"/>
                    <a:pt x="1010" y="93"/>
                    <a:pt x="1140" y="1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9" name="Freeform 75"/>
            <p:cNvSpPr>
              <a:spLocks/>
            </p:cNvSpPr>
            <p:nvPr/>
          </p:nvSpPr>
          <p:spPr bwMode="auto">
            <a:xfrm>
              <a:off x="2160" y="1780"/>
              <a:ext cx="490" cy="326"/>
            </a:xfrm>
            <a:custGeom>
              <a:avLst/>
              <a:gdLst>
                <a:gd name="T0" fmla="*/ 0 w 490"/>
                <a:gd name="T1" fmla="*/ 0 h 326"/>
                <a:gd name="T2" fmla="*/ 321 w 490"/>
                <a:gd name="T3" fmla="*/ 99 h 326"/>
                <a:gd name="T4" fmla="*/ 490 w 490"/>
                <a:gd name="T5" fmla="*/ 326 h 326"/>
                <a:gd name="T6" fmla="*/ 0 60000 65536"/>
                <a:gd name="T7" fmla="*/ 0 60000 65536"/>
                <a:gd name="T8" fmla="*/ 0 60000 65536"/>
                <a:gd name="T9" fmla="*/ 0 w 490"/>
                <a:gd name="T10" fmla="*/ 0 h 326"/>
                <a:gd name="T11" fmla="*/ 490 w 490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0" h="326">
                  <a:moveTo>
                    <a:pt x="0" y="0"/>
                  </a:moveTo>
                  <a:cubicBezTo>
                    <a:pt x="53" y="16"/>
                    <a:pt x="239" y="45"/>
                    <a:pt x="321" y="99"/>
                  </a:cubicBezTo>
                  <a:cubicBezTo>
                    <a:pt x="403" y="153"/>
                    <a:pt x="455" y="279"/>
                    <a:pt x="490" y="32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0" name="Oval 76"/>
            <p:cNvSpPr>
              <a:spLocks noChangeArrowheads="1"/>
            </p:cNvSpPr>
            <p:nvPr/>
          </p:nvSpPr>
          <p:spPr bwMode="auto">
            <a:xfrm>
              <a:off x="1838" y="1549"/>
              <a:ext cx="370" cy="377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" name="Oval 77"/>
            <p:cNvSpPr>
              <a:spLocks noChangeArrowheads="1"/>
            </p:cNvSpPr>
            <p:nvPr/>
          </p:nvSpPr>
          <p:spPr bwMode="auto">
            <a:xfrm>
              <a:off x="3262" y="1511"/>
              <a:ext cx="369" cy="37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sz="20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5732" name="Oval 78"/>
            <p:cNvSpPr>
              <a:spLocks noChangeArrowheads="1"/>
            </p:cNvSpPr>
            <p:nvPr/>
          </p:nvSpPr>
          <p:spPr bwMode="auto">
            <a:xfrm>
              <a:off x="3254" y="2609"/>
              <a:ext cx="372" cy="376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10" name="Oval 79"/>
            <p:cNvSpPr>
              <a:spLocks noChangeArrowheads="1"/>
            </p:cNvSpPr>
            <p:nvPr/>
          </p:nvSpPr>
          <p:spPr bwMode="auto">
            <a:xfrm>
              <a:off x="1776" y="2621"/>
              <a:ext cx="369" cy="377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sz="20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11" name="Oval 80"/>
            <p:cNvSpPr>
              <a:spLocks noChangeArrowheads="1"/>
            </p:cNvSpPr>
            <p:nvPr/>
          </p:nvSpPr>
          <p:spPr bwMode="auto">
            <a:xfrm>
              <a:off x="2563" y="2081"/>
              <a:ext cx="373" cy="376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sz="20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25735" name="Line 81"/>
            <p:cNvSpPr>
              <a:spLocks noChangeShapeType="1"/>
            </p:cNvSpPr>
            <p:nvPr/>
          </p:nvSpPr>
          <p:spPr bwMode="auto">
            <a:xfrm flipH="1">
              <a:off x="2893" y="1849"/>
              <a:ext cx="422" cy="2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6" name="Freeform 82"/>
            <p:cNvSpPr>
              <a:spLocks/>
            </p:cNvSpPr>
            <p:nvPr/>
          </p:nvSpPr>
          <p:spPr bwMode="auto">
            <a:xfrm>
              <a:off x="3456" y="1886"/>
              <a:ext cx="135" cy="729"/>
            </a:xfrm>
            <a:custGeom>
              <a:avLst/>
              <a:gdLst>
                <a:gd name="T0" fmla="*/ 14 w 135"/>
                <a:gd name="T1" fmla="*/ 0 h 729"/>
                <a:gd name="T2" fmla="*/ 133 w 135"/>
                <a:gd name="T3" fmla="*/ 356 h 729"/>
                <a:gd name="T4" fmla="*/ 0 w 135"/>
                <a:gd name="T5" fmla="*/ 729 h 729"/>
                <a:gd name="T6" fmla="*/ 0 60000 65536"/>
                <a:gd name="T7" fmla="*/ 0 60000 65536"/>
                <a:gd name="T8" fmla="*/ 0 60000 65536"/>
                <a:gd name="T9" fmla="*/ 0 w 135"/>
                <a:gd name="T10" fmla="*/ 0 h 729"/>
                <a:gd name="T11" fmla="*/ 135 w 135"/>
                <a:gd name="T12" fmla="*/ 729 h 7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5" h="729">
                  <a:moveTo>
                    <a:pt x="14" y="0"/>
                  </a:moveTo>
                  <a:cubicBezTo>
                    <a:pt x="34" y="59"/>
                    <a:pt x="135" y="235"/>
                    <a:pt x="133" y="356"/>
                  </a:cubicBezTo>
                  <a:cubicBezTo>
                    <a:pt x="131" y="477"/>
                    <a:pt x="28" y="651"/>
                    <a:pt x="0" y="7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7" name="Freeform 83"/>
            <p:cNvSpPr>
              <a:spLocks/>
            </p:cNvSpPr>
            <p:nvPr/>
          </p:nvSpPr>
          <p:spPr bwMode="auto">
            <a:xfrm>
              <a:off x="2125" y="2874"/>
              <a:ext cx="1153" cy="97"/>
            </a:xfrm>
            <a:custGeom>
              <a:avLst/>
              <a:gdLst>
                <a:gd name="T0" fmla="*/ 1153 w 1153"/>
                <a:gd name="T1" fmla="*/ 14 h 97"/>
                <a:gd name="T2" fmla="*/ 595 w 1153"/>
                <a:gd name="T3" fmla="*/ 95 h 97"/>
                <a:gd name="T4" fmla="*/ 0 w 1153"/>
                <a:gd name="T5" fmla="*/ 0 h 97"/>
                <a:gd name="T6" fmla="*/ 0 60000 65536"/>
                <a:gd name="T7" fmla="*/ 0 60000 65536"/>
                <a:gd name="T8" fmla="*/ 0 60000 65536"/>
                <a:gd name="T9" fmla="*/ 0 w 1153"/>
                <a:gd name="T10" fmla="*/ 0 h 97"/>
                <a:gd name="T11" fmla="*/ 1153 w 1153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3" h="97">
                  <a:moveTo>
                    <a:pt x="1153" y="14"/>
                  </a:moveTo>
                  <a:cubicBezTo>
                    <a:pt x="1060" y="28"/>
                    <a:pt x="787" y="97"/>
                    <a:pt x="595" y="95"/>
                  </a:cubicBezTo>
                  <a:cubicBezTo>
                    <a:pt x="403" y="93"/>
                    <a:pt x="124" y="2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8" name="Freeform 84"/>
            <p:cNvSpPr>
              <a:spLocks/>
            </p:cNvSpPr>
            <p:nvPr/>
          </p:nvSpPr>
          <p:spPr bwMode="auto">
            <a:xfrm>
              <a:off x="2059" y="1928"/>
              <a:ext cx="515" cy="363"/>
            </a:xfrm>
            <a:custGeom>
              <a:avLst/>
              <a:gdLst>
                <a:gd name="T0" fmla="*/ 515 w 515"/>
                <a:gd name="T1" fmla="*/ 363 h 363"/>
                <a:gd name="T2" fmla="*/ 210 w 515"/>
                <a:gd name="T3" fmla="*/ 252 h 363"/>
                <a:gd name="T4" fmla="*/ 0 w 515"/>
                <a:gd name="T5" fmla="*/ 0 h 363"/>
                <a:gd name="T6" fmla="*/ 0 60000 65536"/>
                <a:gd name="T7" fmla="*/ 0 60000 65536"/>
                <a:gd name="T8" fmla="*/ 0 60000 65536"/>
                <a:gd name="T9" fmla="*/ 0 w 515"/>
                <a:gd name="T10" fmla="*/ 0 h 363"/>
                <a:gd name="T11" fmla="*/ 515 w 515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5" h="363">
                  <a:moveTo>
                    <a:pt x="515" y="363"/>
                  </a:moveTo>
                  <a:cubicBezTo>
                    <a:pt x="464" y="345"/>
                    <a:pt x="296" y="312"/>
                    <a:pt x="210" y="252"/>
                  </a:cubicBezTo>
                  <a:cubicBezTo>
                    <a:pt x="124" y="192"/>
                    <a:pt x="44" y="52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9" name="Line 85"/>
            <p:cNvSpPr>
              <a:spLocks noChangeShapeType="1"/>
            </p:cNvSpPr>
            <p:nvPr/>
          </p:nvSpPr>
          <p:spPr bwMode="auto">
            <a:xfrm flipH="1">
              <a:off x="2062" y="2406"/>
              <a:ext cx="562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0" name="Line 86"/>
            <p:cNvSpPr>
              <a:spLocks noChangeShapeType="1"/>
            </p:cNvSpPr>
            <p:nvPr/>
          </p:nvSpPr>
          <p:spPr bwMode="auto">
            <a:xfrm>
              <a:off x="2898" y="2371"/>
              <a:ext cx="408" cy="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8" name="Group 196"/>
          <p:cNvGraphicFramePr>
            <a:graphicFrameLocks noGrp="1"/>
          </p:cNvGraphicFramePr>
          <p:nvPr/>
        </p:nvGraphicFramePr>
        <p:xfrm>
          <a:off x="4973638" y="1550988"/>
          <a:ext cx="889000" cy="1828800"/>
        </p:xfrm>
        <a:graphic>
          <a:graphicData uri="http://schemas.openxmlformats.org/drawingml/2006/table">
            <a:tbl>
              <a:tblPr/>
              <a:tblGrid>
                <a:gridCol w="4450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39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9" name="Group 220"/>
          <p:cNvGraphicFramePr>
            <a:graphicFrameLocks noGrp="1"/>
          </p:cNvGraphicFramePr>
          <p:nvPr/>
        </p:nvGraphicFramePr>
        <p:xfrm>
          <a:off x="6137275" y="1481138"/>
          <a:ext cx="460407" cy="366712"/>
        </p:xfrm>
        <a:graphic>
          <a:graphicData uri="http://schemas.openxmlformats.org/drawingml/2006/table">
            <a:tbl>
              <a:tblPr/>
              <a:tblGrid>
                <a:gridCol w="2523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0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21" marR="91321"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21" marR="91321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Group 219"/>
          <p:cNvGraphicFramePr>
            <a:graphicFrameLocks noGrp="1"/>
          </p:cNvGraphicFramePr>
          <p:nvPr/>
        </p:nvGraphicFramePr>
        <p:xfrm>
          <a:off x="6888163" y="1457325"/>
          <a:ext cx="460407" cy="365392"/>
        </p:xfrm>
        <a:graphic>
          <a:graphicData uri="http://schemas.openxmlformats.org/drawingml/2006/table">
            <a:tbl>
              <a:tblPr/>
              <a:tblGrid>
                <a:gridCol w="2523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0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21" marR="91321"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21" marR="91321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640" name="Line 217"/>
          <p:cNvSpPr>
            <a:spLocks noChangeShapeType="1"/>
          </p:cNvSpPr>
          <p:nvPr/>
        </p:nvSpPr>
        <p:spPr bwMode="auto">
          <a:xfrm>
            <a:off x="5543550" y="168275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1" name="Line 218"/>
          <p:cNvSpPr>
            <a:spLocks noChangeShapeType="1"/>
          </p:cNvSpPr>
          <p:nvPr/>
        </p:nvSpPr>
        <p:spPr bwMode="auto">
          <a:xfrm>
            <a:off x="6480175" y="1681163"/>
            <a:ext cx="363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3" name="Group 221"/>
          <p:cNvGraphicFramePr>
            <a:graphicFrameLocks noGrp="1"/>
          </p:cNvGraphicFramePr>
          <p:nvPr/>
        </p:nvGraphicFramePr>
        <p:xfrm>
          <a:off x="6113463" y="1885950"/>
          <a:ext cx="461962" cy="365392"/>
        </p:xfrm>
        <a:graphic>
          <a:graphicData uri="http://schemas.openxmlformats.org/drawingml/2006/table">
            <a:tbl>
              <a:tblPr/>
              <a:tblGrid>
                <a:gridCol w="2532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7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636" marR="91636"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636" marR="91636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Group 229"/>
          <p:cNvGraphicFramePr>
            <a:graphicFrameLocks noGrp="1"/>
          </p:cNvGraphicFramePr>
          <p:nvPr/>
        </p:nvGraphicFramePr>
        <p:xfrm>
          <a:off x="6892925" y="1871663"/>
          <a:ext cx="460408" cy="365392"/>
        </p:xfrm>
        <a:graphic>
          <a:graphicData uri="http://schemas.openxmlformats.org/drawingml/2006/table">
            <a:tbl>
              <a:tblPr/>
              <a:tblGrid>
                <a:gridCol w="2523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0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21" marR="91321"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21" marR="91321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658" name="Line 237"/>
          <p:cNvSpPr>
            <a:spLocks noChangeShapeType="1"/>
          </p:cNvSpPr>
          <p:nvPr/>
        </p:nvSpPr>
        <p:spPr bwMode="auto">
          <a:xfrm>
            <a:off x="5553075" y="2030413"/>
            <a:ext cx="48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9" name="Line 238"/>
          <p:cNvSpPr>
            <a:spLocks noChangeShapeType="1"/>
          </p:cNvSpPr>
          <p:nvPr/>
        </p:nvSpPr>
        <p:spPr bwMode="auto">
          <a:xfrm>
            <a:off x="6480175" y="2085975"/>
            <a:ext cx="363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7" name="Group 239"/>
          <p:cNvGraphicFramePr>
            <a:graphicFrameLocks noGrp="1"/>
          </p:cNvGraphicFramePr>
          <p:nvPr/>
        </p:nvGraphicFramePr>
        <p:xfrm>
          <a:off x="6113463" y="2292350"/>
          <a:ext cx="460407" cy="366713"/>
        </p:xfrm>
        <a:graphic>
          <a:graphicData uri="http://schemas.openxmlformats.org/drawingml/2006/table">
            <a:tbl>
              <a:tblPr/>
              <a:tblGrid>
                <a:gridCol w="2523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0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21" marR="91321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21" marR="91321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8" name="Group 247"/>
          <p:cNvGraphicFramePr>
            <a:graphicFrameLocks noGrp="1"/>
          </p:cNvGraphicFramePr>
          <p:nvPr/>
        </p:nvGraphicFramePr>
        <p:xfrm>
          <a:off x="6894513" y="2279650"/>
          <a:ext cx="460407" cy="365392"/>
        </p:xfrm>
        <a:graphic>
          <a:graphicData uri="http://schemas.openxmlformats.org/drawingml/2006/table">
            <a:tbl>
              <a:tblPr/>
              <a:tblGrid>
                <a:gridCol w="2523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0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21" marR="91321"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21" marR="91321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676" name="Line 255"/>
          <p:cNvSpPr>
            <a:spLocks noChangeShapeType="1"/>
          </p:cNvSpPr>
          <p:nvPr/>
        </p:nvSpPr>
        <p:spPr bwMode="auto">
          <a:xfrm>
            <a:off x="5545138" y="2459038"/>
            <a:ext cx="484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7" name="Line 256"/>
          <p:cNvSpPr>
            <a:spLocks noChangeShapeType="1"/>
          </p:cNvSpPr>
          <p:nvPr/>
        </p:nvSpPr>
        <p:spPr bwMode="auto">
          <a:xfrm>
            <a:off x="6480175" y="2451100"/>
            <a:ext cx="363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" name="Group 257"/>
          <p:cNvGraphicFramePr>
            <a:graphicFrameLocks noGrp="1"/>
          </p:cNvGraphicFramePr>
          <p:nvPr/>
        </p:nvGraphicFramePr>
        <p:xfrm>
          <a:off x="6043613" y="3078163"/>
          <a:ext cx="461962" cy="366712"/>
        </p:xfrm>
        <a:graphic>
          <a:graphicData uri="http://schemas.openxmlformats.org/drawingml/2006/table">
            <a:tbl>
              <a:tblPr/>
              <a:tblGrid>
                <a:gridCol w="2532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7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636" marR="91636"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636" marR="91636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2" name="Group 265"/>
          <p:cNvGraphicFramePr>
            <a:graphicFrameLocks noGrp="1"/>
          </p:cNvGraphicFramePr>
          <p:nvPr/>
        </p:nvGraphicFramePr>
        <p:xfrm>
          <a:off x="7615238" y="2308225"/>
          <a:ext cx="460407" cy="366713"/>
        </p:xfrm>
        <a:graphic>
          <a:graphicData uri="http://schemas.openxmlformats.org/drawingml/2006/table">
            <a:tbl>
              <a:tblPr/>
              <a:tblGrid>
                <a:gridCol w="2523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0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21" marR="91321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21" marR="91321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694" name="Line 273"/>
          <p:cNvSpPr>
            <a:spLocks noChangeShapeType="1"/>
          </p:cNvSpPr>
          <p:nvPr/>
        </p:nvSpPr>
        <p:spPr bwMode="auto">
          <a:xfrm>
            <a:off x="5543550" y="3244850"/>
            <a:ext cx="48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95" name="Line 274"/>
          <p:cNvSpPr>
            <a:spLocks noChangeShapeType="1"/>
          </p:cNvSpPr>
          <p:nvPr/>
        </p:nvSpPr>
        <p:spPr bwMode="auto">
          <a:xfrm>
            <a:off x="7239000" y="2451100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96" name="60 Grupo"/>
          <p:cNvGrpSpPr>
            <a:grpSpLocks/>
          </p:cNvGrpSpPr>
          <p:nvPr/>
        </p:nvGrpSpPr>
        <p:grpSpPr bwMode="auto">
          <a:xfrm>
            <a:off x="7239000" y="1604963"/>
            <a:ext cx="433388" cy="266700"/>
            <a:chOff x="4714876" y="4786322"/>
            <a:chExt cx="857256" cy="273692"/>
          </a:xfrm>
        </p:grpSpPr>
        <p:cxnSp>
          <p:nvCxnSpPr>
            <p:cNvPr id="36" name="41 Conector angular"/>
            <p:cNvCxnSpPr/>
            <p:nvPr/>
          </p:nvCxnSpPr>
          <p:spPr>
            <a:xfrm>
              <a:off x="4714876" y="4786322"/>
              <a:ext cx="715949" cy="162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43 Conector angular"/>
            <p:cNvCxnSpPr/>
            <p:nvPr/>
          </p:nvCxnSpPr>
          <p:spPr>
            <a:xfrm rot="5400000">
              <a:off x="5321735" y="4892274"/>
              <a:ext cx="215044" cy="313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46 Conector recto"/>
            <p:cNvCxnSpPr/>
            <p:nvPr/>
          </p:nvCxnSpPr>
          <p:spPr>
            <a:xfrm>
              <a:off x="5286379" y="5001366"/>
              <a:ext cx="285753" cy="162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47 Conector recto"/>
            <p:cNvCxnSpPr/>
            <p:nvPr/>
          </p:nvCxnSpPr>
          <p:spPr>
            <a:xfrm>
              <a:off x="5273819" y="5058384"/>
              <a:ext cx="285753" cy="16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697" name="61 Grupo"/>
          <p:cNvGrpSpPr>
            <a:grpSpLocks/>
          </p:cNvGrpSpPr>
          <p:nvPr/>
        </p:nvGrpSpPr>
        <p:grpSpPr bwMode="auto">
          <a:xfrm>
            <a:off x="7239000" y="2036763"/>
            <a:ext cx="463550" cy="171450"/>
            <a:chOff x="4714876" y="5213362"/>
            <a:chExt cx="857256" cy="273692"/>
          </a:xfrm>
        </p:grpSpPr>
        <p:cxnSp>
          <p:nvCxnSpPr>
            <p:cNvPr id="41" name="48 Conector angular"/>
            <p:cNvCxnSpPr/>
            <p:nvPr/>
          </p:nvCxnSpPr>
          <p:spPr>
            <a:xfrm>
              <a:off x="4714876" y="5213362"/>
              <a:ext cx="713402" cy="2533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49 Conector angular"/>
            <p:cNvCxnSpPr/>
            <p:nvPr/>
          </p:nvCxnSpPr>
          <p:spPr>
            <a:xfrm rot="5400000">
              <a:off x="5322043" y="5319597"/>
              <a:ext cx="215405" cy="293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50 Conector recto"/>
            <p:cNvCxnSpPr/>
            <p:nvPr/>
          </p:nvCxnSpPr>
          <p:spPr>
            <a:xfrm>
              <a:off x="5287360" y="5428767"/>
              <a:ext cx="28477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51 Conector recto"/>
            <p:cNvCxnSpPr/>
            <p:nvPr/>
          </p:nvCxnSpPr>
          <p:spPr>
            <a:xfrm>
              <a:off x="5275616" y="5484519"/>
              <a:ext cx="284772" cy="25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698" name="62 Grupo"/>
          <p:cNvGrpSpPr>
            <a:grpSpLocks/>
          </p:cNvGrpSpPr>
          <p:nvPr/>
        </p:nvGrpSpPr>
        <p:grpSpPr bwMode="auto">
          <a:xfrm>
            <a:off x="7954963" y="2541588"/>
            <a:ext cx="433387" cy="265112"/>
            <a:chOff x="6072198" y="5686132"/>
            <a:chExt cx="857256" cy="273692"/>
          </a:xfrm>
        </p:grpSpPr>
        <p:cxnSp>
          <p:nvCxnSpPr>
            <p:cNvPr id="46" name="52 Conector angular"/>
            <p:cNvCxnSpPr/>
            <p:nvPr/>
          </p:nvCxnSpPr>
          <p:spPr>
            <a:xfrm>
              <a:off x="6072198" y="5686132"/>
              <a:ext cx="715951" cy="163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53 Conector angular"/>
            <p:cNvCxnSpPr/>
            <p:nvPr/>
          </p:nvCxnSpPr>
          <p:spPr>
            <a:xfrm rot="5400000">
              <a:off x="6679232" y="5791908"/>
              <a:ext cx="214692" cy="3141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54 Conector recto"/>
            <p:cNvCxnSpPr/>
            <p:nvPr/>
          </p:nvCxnSpPr>
          <p:spPr>
            <a:xfrm>
              <a:off x="6643703" y="5900824"/>
              <a:ext cx="285751" cy="163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55 Conector recto"/>
            <p:cNvCxnSpPr/>
            <p:nvPr/>
          </p:nvCxnSpPr>
          <p:spPr>
            <a:xfrm>
              <a:off x="6631142" y="5958186"/>
              <a:ext cx="285751" cy="163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699" name="63 Grupo"/>
          <p:cNvGrpSpPr>
            <a:grpSpLocks/>
          </p:cNvGrpSpPr>
          <p:nvPr/>
        </p:nvGrpSpPr>
        <p:grpSpPr bwMode="auto">
          <a:xfrm>
            <a:off x="6380163" y="3232150"/>
            <a:ext cx="433387" cy="268288"/>
            <a:chOff x="3357554" y="6455104"/>
            <a:chExt cx="857256" cy="273692"/>
          </a:xfrm>
        </p:grpSpPr>
        <p:cxnSp>
          <p:nvCxnSpPr>
            <p:cNvPr id="51" name="56 Conector angular"/>
            <p:cNvCxnSpPr/>
            <p:nvPr/>
          </p:nvCxnSpPr>
          <p:spPr>
            <a:xfrm>
              <a:off x="3357554" y="6455104"/>
              <a:ext cx="715951" cy="162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57 Conector angular"/>
            <p:cNvCxnSpPr/>
            <p:nvPr/>
          </p:nvCxnSpPr>
          <p:spPr>
            <a:xfrm rot="5400000">
              <a:off x="3965049" y="6562039"/>
              <a:ext cx="213771" cy="3141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58 Conector recto"/>
            <p:cNvCxnSpPr/>
            <p:nvPr/>
          </p:nvCxnSpPr>
          <p:spPr>
            <a:xfrm>
              <a:off x="3929059" y="6668875"/>
              <a:ext cx="285751" cy="162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59 Conector recto"/>
            <p:cNvCxnSpPr/>
            <p:nvPr/>
          </p:nvCxnSpPr>
          <p:spPr>
            <a:xfrm>
              <a:off x="3916498" y="6727176"/>
              <a:ext cx="285751" cy="162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CuadroTexto 72"/>
          <p:cNvSpPr txBox="1">
            <a:spLocks noChangeArrowheads="1"/>
          </p:cNvSpPr>
          <p:nvPr/>
        </p:nvSpPr>
        <p:spPr bwMode="auto">
          <a:xfrm>
            <a:off x="1308100" y="4005263"/>
            <a:ext cx="2628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n-US"/>
              <a:t>DFS(A):</a:t>
            </a:r>
            <a:r>
              <a:rPr lang="en-US" altLang="en-US"/>
              <a:t> &lt;</a:t>
            </a:r>
          </a:p>
        </p:txBody>
      </p:sp>
      <p:sp>
        <p:nvSpPr>
          <p:cNvPr id="71" name="CuadroTexto 70"/>
          <p:cNvSpPr txBox="1">
            <a:spLocks noChangeArrowheads="1"/>
          </p:cNvSpPr>
          <p:nvPr/>
        </p:nvSpPr>
        <p:spPr bwMode="auto">
          <a:xfrm>
            <a:off x="2381250" y="3989388"/>
            <a:ext cx="54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n-US"/>
              <a:t>A,</a:t>
            </a:r>
            <a:endParaRPr lang="en-US" altLang="en-US"/>
          </a:p>
        </p:txBody>
      </p:sp>
      <p:sp>
        <p:nvSpPr>
          <p:cNvPr id="72" name="CuadroTexto 71"/>
          <p:cNvSpPr txBox="1">
            <a:spLocks noChangeArrowheads="1"/>
          </p:cNvSpPr>
          <p:nvPr/>
        </p:nvSpPr>
        <p:spPr bwMode="auto">
          <a:xfrm>
            <a:off x="6365875" y="1411288"/>
            <a:ext cx="311150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s-ES" altLang="en-US" sz="1400" b="1">
                <a:solidFill>
                  <a:srgbClr val="FF0000"/>
                </a:solidFill>
              </a:rPr>
              <a:t>1</a:t>
            </a:r>
            <a:endParaRPr lang="en-US" altLang="en-US" sz="1400" b="1">
              <a:solidFill>
                <a:srgbClr val="FF0000"/>
              </a:solidFill>
            </a:endParaRPr>
          </a:p>
        </p:txBody>
      </p:sp>
      <p:sp>
        <p:nvSpPr>
          <p:cNvPr id="74" name="CuadroTexto 73"/>
          <p:cNvSpPr txBox="1">
            <a:spLocks noChangeArrowheads="1"/>
          </p:cNvSpPr>
          <p:nvPr/>
        </p:nvSpPr>
        <p:spPr bwMode="auto">
          <a:xfrm>
            <a:off x="2733675" y="3995738"/>
            <a:ext cx="542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n-US"/>
              <a:t>B,</a:t>
            </a:r>
            <a:endParaRPr lang="en-US" altLang="en-US"/>
          </a:p>
        </p:txBody>
      </p:sp>
      <p:sp>
        <p:nvSpPr>
          <p:cNvPr id="75" name="CuadroTexto 74"/>
          <p:cNvSpPr txBox="1">
            <a:spLocks noChangeArrowheads="1"/>
          </p:cNvSpPr>
          <p:nvPr/>
        </p:nvSpPr>
        <p:spPr bwMode="auto">
          <a:xfrm>
            <a:off x="6373813" y="1819275"/>
            <a:ext cx="311150" cy="3063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s-ES" altLang="en-US" sz="1400" b="1">
                <a:solidFill>
                  <a:srgbClr val="FF0000"/>
                </a:solidFill>
              </a:rPr>
              <a:t>2</a:t>
            </a:r>
            <a:endParaRPr lang="en-US" altLang="en-US" sz="1400" b="1">
              <a:solidFill>
                <a:srgbClr val="FF0000"/>
              </a:solidFill>
            </a:endParaRPr>
          </a:p>
        </p:txBody>
      </p:sp>
      <p:sp>
        <p:nvSpPr>
          <p:cNvPr id="76" name="CuadroTexto 75"/>
          <p:cNvSpPr txBox="1">
            <a:spLocks noChangeArrowheads="1"/>
          </p:cNvSpPr>
          <p:nvPr/>
        </p:nvSpPr>
        <p:spPr bwMode="auto">
          <a:xfrm>
            <a:off x="3094038" y="3995738"/>
            <a:ext cx="541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n-US"/>
              <a:t>C,</a:t>
            </a:r>
            <a:endParaRPr lang="en-US" altLang="en-US"/>
          </a:p>
        </p:txBody>
      </p:sp>
      <p:sp>
        <p:nvSpPr>
          <p:cNvPr id="77" name="CuadroTexto 76"/>
          <p:cNvSpPr txBox="1">
            <a:spLocks noChangeArrowheads="1"/>
          </p:cNvSpPr>
          <p:nvPr/>
        </p:nvSpPr>
        <p:spPr bwMode="auto">
          <a:xfrm>
            <a:off x="7118350" y="2208213"/>
            <a:ext cx="311150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s-ES" altLang="en-US" sz="1400" b="1">
                <a:solidFill>
                  <a:srgbClr val="FF0000"/>
                </a:solidFill>
              </a:rPr>
              <a:t>3</a:t>
            </a:r>
            <a:endParaRPr lang="en-US" altLang="en-US" sz="1400" b="1">
              <a:solidFill>
                <a:srgbClr val="FF0000"/>
              </a:solidFill>
            </a:endParaRPr>
          </a:p>
        </p:txBody>
      </p:sp>
      <p:sp>
        <p:nvSpPr>
          <p:cNvPr id="78" name="CuadroTexto 77"/>
          <p:cNvSpPr txBox="1">
            <a:spLocks noChangeArrowheads="1"/>
          </p:cNvSpPr>
          <p:nvPr/>
        </p:nvSpPr>
        <p:spPr bwMode="auto">
          <a:xfrm>
            <a:off x="3492500" y="4005263"/>
            <a:ext cx="541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n-US"/>
              <a:t>D,</a:t>
            </a:r>
            <a:endParaRPr lang="en-US" altLang="en-US"/>
          </a:p>
        </p:txBody>
      </p:sp>
      <p:sp>
        <p:nvSpPr>
          <p:cNvPr id="79" name="CuadroTexto 78"/>
          <p:cNvSpPr txBox="1">
            <a:spLocks noChangeArrowheads="1"/>
          </p:cNvSpPr>
          <p:nvPr/>
        </p:nvSpPr>
        <p:spPr bwMode="auto">
          <a:xfrm>
            <a:off x="7835900" y="2254250"/>
            <a:ext cx="311150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s-ES" altLang="en-US" sz="1400" b="1">
                <a:solidFill>
                  <a:srgbClr val="FF0000"/>
                </a:solidFill>
              </a:rPr>
              <a:t>3</a:t>
            </a:r>
            <a:endParaRPr lang="en-US" altLang="en-US" sz="1400" b="1">
              <a:solidFill>
                <a:srgbClr val="FF0000"/>
              </a:solidFill>
            </a:endParaRPr>
          </a:p>
        </p:txBody>
      </p:sp>
      <p:sp>
        <p:nvSpPr>
          <p:cNvPr id="80" name="CuadroTexto 79"/>
          <p:cNvSpPr txBox="1">
            <a:spLocks noChangeArrowheads="1"/>
          </p:cNvSpPr>
          <p:nvPr/>
        </p:nvSpPr>
        <p:spPr bwMode="auto">
          <a:xfrm>
            <a:off x="3851275" y="4005263"/>
            <a:ext cx="542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n-US"/>
              <a:t>E</a:t>
            </a:r>
            <a:endParaRPr lang="en-US" altLang="en-US"/>
          </a:p>
        </p:txBody>
      </p:sp>
      <p:sp>
        <p:nvSpPr>
          <p:cNvPr id="81" name="CuadroTexto 80"/>
          <p:cNvSpPr txBox="1">
            <a:spLocks noChangeArrowheads="1"/>
          </p:cNvSpPr>
          <p:nvPr/>
        </p:nvSpPr>
        <p:spPr bwMode="auto">
          <a:xfrm>
            <a:off x="4105275" y="4005263"/>
            <a:ext cx="541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&gt;</a:t>
            </a:r>
          </a:p>
        </p:txBody>
      </p:sp>
      <p:sp>
        <p:nvSpPr>
          <p:cNvPr id="82" name="CuadroTexto 81"/>
          <p:cNvSpPr txBox="1">
            <a:spLocks noChangeArrowheads="1"/>
          </p:cNvSpPr>
          <p:nvPr/>
        </p:nvSpPr>
        <p:spPr bwMode="auto">
          <a:xfrm>
            <a:off x="1308100" y="4010025"/>
            <a:ext cx="26289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n-US"/>
          </a:p>
          <a:p>
            <a:r>
              <a:rPr lang="es-ES" altLang="en-US"/>
              <a:t>DFS(B):</a:t>
            </a:r>
            <a:r>
              <a:rPr lang="en-US" altLang="en-US"/>
              <a:t> &lt; &gt;</a:t>
            </a:r>
          </a:p>
          <a:p>
            <a:r>
              <a:rPr lang="es-ES" altLang="en-US"/>
              <a:t>DFS(C):</a:t>
            </a:r>
            <a:r>
              <a:rPr lang="en-US" altLang="en-US"/>
              <a:t> &lt; &gt;</a:t>
            </a:r>
          </a:p>
          <a:p>
            <a:r>
              <a:rPr lang="es-ES" altLang="en-US"/>
              <a:t>DFS(D):</a:t>
            </a:r>
            <a:r>
              <a:rPr lang="en-US" altLang="en-US"/>
              <a:t> &lt; &gt;</a:t>
            </a:r>
          </a:p>
          <a:p>
            <a:r>
              <a:rPr lang="es-ES" altLang="en-US"/>
              <a:t>DFS(E):</a:t>
            </a:r>
            <a:r>
              <a:rPr lang="en-US" altLang="en-US"/>
              <a:t> &lt; 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1" grpId="0"/>
      <p:bldP spid="72" grpId="0" animBg="1"/>
      <p:bldP spid="72" grpId="1" animBg="1"/>
      <p:bldP spid="74" grpId="0"/>
      <p:bldP spid="75" grpId="0" animBg="1"/>
      <p:bldP spid="75" grpId="1" animBg="1"/>
      <p:bldP spid="76" grpId="0"/>
      <p:bldP spid="77" grpId="0" animBg="1"/>
      <p:bldP spid="77" grpId="1" animBg="1"/>
      <p:bldP spid="78" grpId="0"/>
      <p:bldP spid="79" grpId="0" animBg="1"/>
      <p:bldP spid="79" grpId="1" animBg="1"/>
      <p:bldP spid="80" grpId="0"/>
      <p:bldP spid="81" grpId="0"/>
      <p:bldP spid="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_tradnl" altLang="en-US" sz="4000" smtClean="0"/>
              <a:t>Orden Topológico</a:t>
            </a:r>
            <a:endParaRPr lang="es-AR" altLang="en-US" sz="4000" smtClean="0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213100"/>
            <a:ext cx="3024188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95288" y="1700213"/>
            <a:ext cx="5400675" cy="1323975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ClrTx/>
              <a:buSzTx/>
              <a:buFont typeface="Monotype Sorts" pitchFamily="2" charset="2"/>
              <a:buNone/>
            </a:pPr>
            <a:r>
              <a:rPr lang="es-AR" altLang="en-US" sz="2000"/>
              <a:t>Dado un</a:t>
            </a:r>
            <a:r>
              <a:rPr lang="es-AR" altLang="en-US" sz="2000" b="1" i="1"/>
              <a:t> </a:t>
            </a:r>
            <a:r>
              <a:rPr lang="es-AR" altLang="en-US" sz="2000" b="1" i="1">
                <a:solidFill>
                  <a:srgbClr val="CC0000"/>
                </a:solidFill>
              </a:rPr>
              <a:t>digrafo acíclico (dag)</a:t>
            </a:r>
            <a:r>
              <a:rPr lang="es-AR" altLang="en-US" sz="2000"/>
              <a:t>, un orden topológico consiste en clasificar sus nodos de manera que si existe un camino del vértice v al vértice w, entonces v aparece antes de w en la clasificación</a:t>
            </a:r>
          </a:p>
        </p:txBody>
      </p:sp>
      <p:pic>
        <p:nvPicPr>
          <p:cNvPr id="45059" name="Picture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300788" y="1341438"/>
            <a:ext cx="2219325" cy="5006975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_tradnl" altLang="en-US" sz="4000" smtClean="0"/>
              <a:t>Orden Topológico</a:t>
            </a:r>
            <a:br>
              <a:rPr lang="es-ES_tradnl" altLang="en-US" sz="4000" smtClean="0"/>
            </a:br>
            <a:r>
              <a:rPr lang="es-ES_tradnl" altLang="en-US" sz="4000" smtClean="0"/>
              <a:t>Ejemplo Listado</a:t>
            </a:r>
            <a:endParaRPr lang="es-AR" altLang="en-US" sz="4000" smtClean="0"/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89138"/>
            <a:ext cx="3024187" cy="289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2339975" y="1916113"/>
            <a:ext cx="984250" cy="528637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800" b="1">
                <a:solidFill>
                  <a:srgbClr val="CC0000"/>
                </a:solidFill>
              </a:rPr>
              <a:t>DAG</a:t>
            </a:r>
            <a:endParaRPr lang="es-AR" altLang="en-US" sz="2800" b="1">
              <a:solidFill>
                <a:srgbClr val="CC0000"/>
              </a:solidFill>
            </a:endParaRPr>
          </a:p>
        </p:txBody>
      </p:sp>
      <p:graphicFrame>
        <p:nvGraphicFramePr>
          <p:cNvPr id="75923" name="Group 147"/>
          <p:cNvGraphicFramePr>
            <a:graphicFrameLocks noGrp="1"/>
          </p:cNvGraphicFramePr>
          <p:nvPr>
            <p:ph idx="4294967295"/>
          </p:nvPr>
        </p:nvGraphicFramePr>
        <p:xfrm>
          <a:off x="5867400" y="476250"/>
          <a:ext cx="2230438" cy="3413504"/>
        </p:xfrm>
        <a:graphic>
          <a:graphicData uri="http://schemas.openxmlformats.org/drawingml/2006/table">
            <a:tbl>
              <a:tblPr/>
              <a:tblGrid>
                <a:gridCol w="1036638">
                  <a:extLst>
                    <a:ext uri="{9D8B030D-6E8A-4147-A177-3AD203B41FA5}">
                      <a16:colId xmlns:a16="http://schemas.microsoft.com/office/drawing/2014/main" xmlns="" val="48072858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xmlns="" val="1450310528"/>
                    </a:ext>
                  </a:extLst>
                </a:gridCol>
              </a:tblGrid>
              <a:tr h="4266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Nodo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Previo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26669190"/>
                  </a:ext>
                </a:extLst>
              </a:tr>
              <a:tr h="4266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5291145"/>
                  </a:ext>
                </a:extLst>
              </a:tr>
              <a:tr h="4266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27150892"/>
                  </a:ext>
                </a:extLst>
              </a:tr>
              <a:tr h="4266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0 3 5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13420466"/>
                  </a:ext>
                </a:extLst>
              </a:tr>
              <a:tr h="4266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58447077"/>
                  </a:ext>
                </a:extLst>
              </a:tr>
              <a:tr h="4266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1 3 6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33011336"/>
                  </a:ext>
                </a:extLst>
              </a:tr>
              <a:tr h="4266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0 3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7218379"/>
                  </a:ext>
                </a:extLst>
              </a:tr>
              <a:tr h="4266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92132456"/>
                  </a:ext>
                </a:extLst>
              </a:tr>
            </a:tbl>
          </a:graphicData>
        </a:graphic>
      </p:graphicFrame>
      <p:sp>
        <p:nvSpPr>
          <p:cNvPr id="75925" name="Oval 149"/>
          <p:cNvSpPr>
            <a:spLocks noChangeArrowheads="1"/>
          </p:cNvSpPr>
          <p:nvPr/>
        </p:nvSpPr>
        <p:spPr bwMode="auto">
          <a:xfrm>
            <a:off x="6516688" y="2420938"/>
            <a:ext cx="71437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26" name="Oval 150"/>
          <p:cNvSpPr>
            <a:spLocks noChangeArrowheads="1"/>
          </p:cNvSpPr>
          <p:nvPr/>
        </p:nvSpPr>
        <p:spPr bwMode="auto">
          <a:xfrm>
            <a:off x="6516688" y="3716338"/>
            <a:ext cx="71437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27" name="Oval 151"/>
          <p:cNvSpPr>
            <a:spLocks noChangeArrowheads="1"/>
          </p:cNvSpPr>
          <p:nvPr/>
        </p:nvSpPr>
        <p:spPr bwMode="auto">
          <a:xfrm>
            <a:off x="6516688" y="1196975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28" name="Oval 152"/>
          <p:cNvSpPr>
            <a:spLocks noChangeArrowheads="1"/>
          </p:cNvSpPr>
          <p:nvPr/>
        </p:nvSpPr>
        <p:spPr bwMode="auto">
          <a:xfrm>
            <a:off x="6516688" y="1628775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29" name="Oval 153"/>
          <p:cNvSpPr>
            <a:spLocks noChangeArrowheads="1"/>
          </p:cNvSpPr>
          <p:nvPr/>
        </p:nvSpPr>
        <p:spPr bwMode="auto">
          <a:xfrm>
            <a:off x="6516688" y="2925763"/>
            <a:ext cx="71437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30" name="Oval 154"/>
          <p:cNvSpPr>
            <a:spLocks noChangeArrowheads="1"/>
          </p:cNvSpPr>
          <p:nvPr/>
        </p:nvSpPr>
        <p:spPr bwMode="auto">
          <a:xfrm>
            <a:off x="6516688" y="3284538"/>
            <a:ext cx="71437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31" name="Oval 155"/>
          <p:cNvSpPr>
            <a:spLocks noChangeArrowheads="1"/>
          </p:cNvSpPr>
          <p:nvPr/>
        </p:nvSpPr>
        <p:spPr bwMode="auto">
          <a:xfrm>
            <a:off x="6516688" y="2060575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33" name="Oval 157"/>
          <p:cNvSpPr>
            <a:spLocks noChangeArrowheads="1"/>
          </p:cNvSpPr>
          <p:nvPr/>
        </p:nvSpPr>
        <p:spPr bwMode="auto">
          <a:xfrm>
            <a:off x="6661150" y="2420938"/>
            <a:ext cx="71438" cy="71437"/>
          </a:xfrm>
          <a:prstGeom prst="ellipse">
            <a:avLst/>
          </a:prstGeom>
          <a:solidFill>
            <a:srgbClr val="00007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34" name="Oval 158"/>
          <p:cNvSpPr>
            <a:spLocks noChangeArrowheads="1"/>
          </p:cNvSpPr>
          <p:nvPr/>
        </p:nvSpPr>
        <p:spPr bwMode="auto">
          <a:xfrm>
            <a:off x="6661150" y="3716338"/>
            <a:ext cx="71438" cy="71437"/>
          </a:xfrm>
          <a:prstGeom prst="ellipse">
            <a:avLst/>
          </a:prstGeom>
          <a:solidFill>
            <a:srgbClr val="00007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35" name="Oval 159"/>
          <p:cNvSpPr>
            <a:spLocks noChangeArrowheads="1"/>
          </p:cNvSpPr>
          <p:nvPr/>
        </p:nvSpPr>
        <p:spPr bwMode="auto">
          <a:xfrm>
            <a:off x="6661150" y="1196975"/>
            <a:ext cx="71438" cy="71438"/>
          </a:xfrm>
          <a:prstGeom prst="ellipse">
            <a:avLst/>
          </a:prstGeom>
          <a:solidFill>
            <a:srgbClr val="00007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36" name="Oval 160"/>
          <p:cNvSpPr>
            <a:spLocks noChangeArrowheads="1"/>
          </p:cNvSpPr>
          <p:nvPr/>
        </p:nvSpPr>
        <p:spPr bwMode="auto">
          <a:xfrm>
            <a:off x="6661150" y="1628775"/>
            <a:ext cx="71438" cy="71438"/>
          </a:xfrm>
          <a:prstGeom prst="ellipse">
            <a:avLst/>
          </a:prstGeom>
          <a:solidFill>
            <a:srgbClr val="00007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37" name="Oval 161"/>
          <p:cNvSpPr>
            <a:spLocks noChangeArrowheads="1"/>
          </p:cNvSpPr>
          <p:nvPr/>
        </p:nvSpPr>
        <p:spPr bwMode="auto">
          <a:xfrm>
            <a:off x="6661150" y="2925763"/>
            <a:ext cx="71438" cy="71437"/>
          </a:xfrm>
          <a:prstGeom prst="ellipse">
            <a:avLst/>
          </a:prstGeom>
          <a:solidFill>
            <a:srgbClr val="00007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38" name="Oval 162"/>
          <p:cNvSpPr>
            <a:spLocks noChangeArrowheads="1"/>
          </p:cNvSpPr>
          <p:nvPr/>
        </p:nvSpPr>
        <p:spPr bwMode="auto">
          <a:xfrm>
            <a:off x="6661150" y="3284538"/>
            <a:ext cx="71438" cy="71437"/>
          </a:xfrm>
          <a:prstGeom prst="ellipse">
            <a:avLst/>
          </a:prstGeom>
          <a:solidFill>
            <a:srgbClr val="00007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39" name="Oval 163"/>
          <p:cNvSpPr>
            <a:spLocks noChangeArrowheads="1"/>
          </p:cNvSpPr>
          <p:nvPr/>
        </p:nvSpPr>
        <p:spPr bwMode="auto">
          <a:xfrm>
            <a:off x="6661150" y="2060575"/>
            <a:ext cx="71438" cy="71438"/>
          </a:xfrm>
          <a:prstGeom prst="ellipse">
            <a:avLst/>
          </a:prstGeom>
          <a:solidFill>
            <a:srgbClr val="00007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76012" name="Group 236"/>
          <p:cNvGraphicFramePr>
            <a:graphicFrameLocks noGrp="1"/>
          </p:cNvGraphicFramePr>
          <p:nvPr/>
        </p:nvGraphicFramePr>
        <p:xfrm>
          <a:off x="3851275" y="4375150"/>
          <a:ext cx="4113213" cy="566738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xmlns="" val="3102635900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xmlns="" val="11518725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xmlns="" val="1840926009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xmlns="" val="2630056299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xmlns="" val="554207839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xmlns="" val="3629960987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xmlns="" val="327872453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xmlns="" val="2384494255"/>
                    </a:ext>
                  </a:extLst>
                </a:gridCol>
              </a:tblGrid>
              <a:tr h="566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OT</a:t>
                      </a:r>
                      <a:r>
                        <a:rPr kumimoji="0" lang="es-AR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99143543"/>
                  </a:ext>
                </a:extLst>
              </a:tr>
            </a:tbl>
          </a:graphicData>
        </a:graphic>
      </p:graphicFrame>
      <p:sp>
        <p:nvSpPr>
          <p:cNvPr id="75976" name="Text Box 200"/>
          <p:cNvSpPr txBox="1">
            <a:spLocks noChangeArrowheads="1"/>
          </p:cNvSpPr>
          <p:nvPr/>
        </p:nvSpPr>
        <p:spPr bwMode="auto">
          <a:xfrm>
            <a:off x="4972050" y="4446588"/>
            <a:ext cx="3444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5977" name="Text Box 201"/>
          <p:cNvSpPr txBox="1">
            <a:spLocks noChangeArrowheads="1"/>
          </p:cNvSpPr>
          <p:nvPr/>
        </p:nvSpPr>
        <p:spPr bwMode="auto">
          <a:xfrm>
            <a:off x="5475288" y="4448175"/>
            <a:ext cx="3444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5978" name="Text Box 202"/>
          <p:cNvSpPr txBox="1">
            <a:spLocks noChangeArrowheads="1"/>
          </p:cNvSpPr>
          <p:nvPr/>
        </p:nvSpPr>
        <p:spPr bwMode="auto">
          <a:xfrm>
            <a:off x="5892800" y="4448175"/>
            <a:ext cx="3444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5979" name="Text Box 203"/>
          <p:cNvSpPr txBox="1">
            <a:spLocks noChangeArrowheads="1"/>
          </p:cNvSpPr>
          <p:nvPr/>
        </p:nvSpPr>
        <p:spPr bwMode="auto">
          <a:xfrm>
            <a:off x="6324600" y="4448175"/>
            <a:ext cx="3444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5980" name="Text Box 204"/>
          <p:cNvSpPr txBox="1">
            <a:spLocks noChangeArrowheads="1"/>
          </p:cNvSpPr>
          <p:nvPr/>
        </p:nvSpPr>
        <p:spPr bwMode="auto">
          <a:xfrm>
            <a:off x="6699250" y="4448175"/>
            <a:ext cx="3444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5981" name="Text Box 205"/>
          <p:cNvSpPr txBox="1">
            <a:spLocks noChangeArrowheads="1"/>
          </p:cNvSpPr>
          <p:nvPr/>
        </p:nvSpPr>
        <p:spPr bwMode="auto">
          <a:xfrm>
            <a:off x="7131050" y="4448175"/>
            <a:ext cx="3444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5982" name="Text Box 206"/>
          <p:cNvSpPr txBox="1">
            <a:spLocks noChangeArrowheads="1"/>
          </p:cNvSpPr>
          <p:nvPr/>
        </p:nvSpPr>
        <p:spPr bwMode="auto">
          <a:xfrm>
            <a:off x="7548563" y="4452938"/>
            <a:ext cx="3444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FF0000"/>
                </a:solidFill>
              </a:rPr>
              <a:t>2</a:t>
            </a:r>
          </a:p>
        </p:txBody>
      </p:sp>
      <p:graphicFrame>
        <p:nvGraphicFramePr>
          <p:cNvPr id="76011" name="Group 235"/>
          <p:cNvGraphicFramePr>
            <a:graphicFrameLocks noGrp="1"/>
          </p:cNvGraphicFramePr>
          <p:nvPr/>
        </p:nvGraphicFramePr>
        <p:xfrm>
          <a:off x="3860800" y="5167313"/>
          <a:ext cx="4113213" cy="566737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xmlns="" val="1965760433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xmlns="" val="170574097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xmlns="" val="79273892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xmlns="" val="242417688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xmlns="" val="864113933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xmlns="" val="3713034726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xmlns="" val="200284961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xmlns="" val="1668800124"/>
                    </a:ext>
                  </a:extLst>
                </a:gridCol>
              </a:tblGrid>
              <a:tr h="5667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OT</a:t>
                      </a:r>
                      <a:r>
                        <a:rPr kumimoji="0" lang="es-AR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7435184"/>
                  </a:ext>
                </a:extLst>
              </a:tr>
            </a:tbl>
          </a:graphicData>
        </a:graphic>
      </p:graphicFrame>
      <p:sp>
        <p:nvSpPr>
          <p:cNvPr id="76003" name="Text Box 227"/>
          <p:cNvSpPr txBox="1">
            <a:spLocks noChangeArrowheads="1"/>
          </p:cNvSpPr>
          <p:nvPr/>
        </p:nvSpPr>
        <p:spPr bwMode="auto">
          <a:xfrm>
            <a:off x="4981575" y="5238750"/>
            <a:ext cx="3444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76004" name="Text Box 228"/>
          <p:cNvSpPr txBox="1">
            <a:spLocks noChangeArrowheads="1"/>
          </p:cNvSpPr>
          <p:nvPr/>
        </p:nvSpPr>
        <p:spPr bwMode="auto">
          <a:xfrm>
            <a:off x="5484813" y="5240338"/>
            <a:ext cx="3444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76005" name="Text Box 229"/>
          <p:cNvSpPr txBox="1">
            <a:spLocks noChangeArrowheads="1"/>
          </p:cNvSpPr>
          <p:nvPr/>
        </p:nvSpPr>
        <p:spPr bwMode="auto">
          <a:xfrm>
            <a:off x="5902325" y="5240338"/>
            <a:ext cx="3444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76006" name="Text Box 230"/>
          <p:cNvSpPr txBox="1">
            <a:spLocks noChangeArrowheads="1"/>
          </p:cNvSpPr>
          <p:nvPr/>
        </p:nvSpPr>
        <p:spPr bwMode="auto">
          <a:xfrm>
            <a:off x="6334125" y="5240338"/>
            <a:ext cx="3444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76007" name="Text Box 231"/>
          <p:cNvSpPr txBox="1">
            <a:spLocks noChangeArrowheads="1"/>
          </p:cNvSpPr>
          <p:nvPr/>
        </p:nvSpPr>
        <p:spPr bwMode="auto">
          <a:xfrm>
            <a:off x="6740525" y="5229225"/>
            <a:ext cx="3444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76008" name="Text Box 232"/>
          <p:cNvSpPr txBox="1">
            <a:spLocks noChangeArrowheads="1"/>
          </p:cNvSpPr>
          <p:nvPr/>
        </p:nvSpPr>
        <p:spPr bwMode="auto">
          <a:xfrm>
            <a:off x="7140575" y="5240338"/>
            <a:ext cx="3444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76009" name="Text Box 233"/>
          <p:cNvSpPr txBox="1">
            <a:spLocks noChangeArrowheads="1"/>
          </p:cNvSpPr>
          <p:nvPr/>
        </p:nvSpPr>
        <p:spPr bwMode="auto">
          <a:xfrm>
            <a:off x="7558088" y="5245100"/>
            <a:ext cx="3444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chemeClr val="bg2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76" grpId="0"/>
      <p:bldP spid="75977" grpId="0"/>
      <p:bldP spid="75978" grpId="0"/>
      <p:bldP spid="75979" grpId="0"/>
      <p:bldP spid="75980" grpId="0"/>
      <p:bldP spid="75981" grpId="0"/>
      <p:bldP spid="75982" grpId="0"/>
      <p:bldP spid="76003" grpId="0"/>
      <p:bldP spid="76004" grpId="0"/>
      <p:bldP spid="76005" grpId="0"/>
      <p:bldP spid="76006" grpId="0"/>
      <p:bldP spid="76007" grpId="0"/>
      <p:bldP spid="76008" grpId="0"/>
      <p:bldP spid="7600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4000" smtClean="0"/>
              <a:t>Ciclo Euleriano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468313" y="1557338"/>
            <a:ext cx="3671887" cy="955675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s-AR" altLang="en-US" sz="2000"/>
              <a:t>Ciclo que contiene </a:t>
            </a:r>
          </a:p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s-AR" altLang="en-US" sz="2000">
                <a:solidFill>
                  <a:srgbClr val="990099"/>
                </a:solidFill>
              </a:rPr>
              <a:t>TODAS LAS </a:t>
            </a:r>
            <a:r>
              <a:rPr lang="es-AR" altLang="en-US" sz="2000" b="1">
                <a:solidFill>
                  <a:srgbClr val="990099"/>
                </a:solidFill>
              </a:rPr>
              <a:t>ARISTAS</a:t>
            </a:r>
            <a:r>
              <a:rPr lang="es-AR" altLang="en-US" sz="2000">
                <a:solidFill>
                  <a:srgbClr val="990099"/>
                </a:solidFill>
              </a:rPr>
              <a:t> </a:t>
            </a:r>
          </a:p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s-AR" altLang="en-US" sz="2000"/>
              <a:t>del grafo en consideración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3132138" y="2651125"/>
            <a:ext cx="5761037" cy="89535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s-AR" altLang="en-US" sz="2000" b="1">
                <a:solidFill>
                  <a:srgbClr val="FF6600"/>
                </a:solidFill>
              </a:rPr>
              <a:t>TEOREMA DE  EULER</a:t>
            </a:r>
          </a:p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s-AR" altLang="en-US" sz="2000"/>
              <a:t>Un grafo conexo G admite un ciclo euleriano sii todo vértice de G tiene grado par</a:t>
            </a:r>
          </a:p>
        </p:txBody>
      </p:sp>
      <p:grpSp>
        <p:nvGrpSpPr>
          <p:cNvPr id="28677" name="Group 24"/>
          <p:cNvGrpSpPr>
            <a:grpSpLocks/>
          </p:cNvGrpSpPr>
          <p:nvPr/>
        </p:nvGrpSpPr>
        <p:grpSpPr bwMode="auto">
          <a:xfrm>
            <a:off x="5076825" y="620713"/>
            <a:ext cx="3455988" cy="1933575"/>
            <a:chOff x="2744" y="935"/>
            <a:chExt cx="2586" cy="1398"/>
          </a:xfrm>
        </p:grpSpPr>
        <p:pic>
          <p:nvPicPr>
            <p:cNvPr id="28707" name="Picture 4" descr="Puentes de Koenigsber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4" y="935"/>
              <a:ext cx="2586" cy="1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28708" name="Group 6"/>
            <p:cNvGrpSpPr>
              <a:grpSpLocks/>
            </p:cNvGrpSpPr>
            <p:nvPr/>
          </p:nvGrpSpPr>
          <p:grpSpPr bwMode="auto">
            <a:xfrm>
              <a:off x="3061" y="936"/>
              <a:ext cx="1782" cy="1397"/>
              <a:chOff x="3061" y="936"/>
              <a:chExt cx="1782" cy="1397"/>
            </a:xfrm>
          </p:grpSpPr>
          <p:sp>
            <p:nvSpPr>
              <p:cNvPr id="28709" name="Text Box 7"/>
              <p:cNvSpPr txBox="1">
                <a:spLocks noChangeArrowheads="1"/>
              </p:cNvSpPr>
              <p:nvPr/>
            </p:nvSpPr>
            <p:spPr bwMode="auto">
              <a:xfrm>
                <a:off x="4014" y="936"/>
                <a:ext cx="286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 b="1">
                    <a:solidFill>
                      <a:schemeClr val="bg2"/>
                    </a:solidFill>
                  </a:rPr>
                  <a:t>C</a:t>
                </a:r>
              </a:p>
            </p:txBody>
          </p:sp>
          <p:sp>
            <p:nvSpPr>
              <p:cNvPr id="28710" name="Text Box 8"/>
              <p:cNvSpPr txBox="1">
                <a:spLocks noChangeArrowheads="1"/>
              </p:cNvSpPr>
              <p:nvPr/>
            </p:nvSpPr>
            <p:spPr bwMode="auto">
              <a:xfrm>
                <a:off x="3470" y="1570"/>
                <a:ext cx="285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 b="1">
                    <a:solidFill>
                      <a:schemeClr val="bg2"/>
                    </a:solidFill>
                  </a:rPr>
                  <a:t>A</a:t>
                </a:r>
              </a:p>
            </p:txBody>
          </p:sp>
          <p:sp>
            <p:nvSpPr>
              <p:cNvPr id="28711" name="Text Box 9"/>
              <p:cNvSpPr txBox="1">
                <a:spLocks noChangeArrowheads="1"/>
              </p:cNvSpPr>
              <p:nvPr/>
            </p:nvSpPr>
            <p:spPr bwMode="auto">
              <a:xfrm>
                <a:off x="3061" y="2068"/>
                <a:ext cx="285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 b="1">
                    <a:solidFill>
                      <a:schemeClr val="bg2"/>
                    </a:solidFill>
                  </a:rPr>
                  <a:t>B</a:t>
                </a:r>
              </a:p>
            </p:txBody>
          </p:sp>
          <p:sp>
            <p:nvSpPr>
              <p:cNvPr id="28712" name="Text Box 10"/>
              <p:cNvSpPr txBox="1">
                <a:spLocks noChangeArrowheads="1"/>
              </p:cNvSpPr>
              <p:nvPr/>
            </p:nvSpPr>
            <p:spPr bwMode="auto">
              <a:xfrm>
                <a:off x="4558" y="1751"/>
                <a:ext cx="285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 b="1">
                    <a:solidFill>
                      <a:schemeClr val="bg2"/>
                    </a:solidFill>
                  </a:rPr>
                  <a:t>D</a:t>
                </a:r>
              </a:p>
            </p:txBody>
          </p:sp>
        </p:grpSp>
      </p:grpSp>
      <p:grpSp>
        <p:nvGrpSpPr>
          <p:cNvPr id="69643" name="Group 11"/>
          <p:cNvGrpSpPr>
            <a:grpSpLocks/>
          </p:cNvGrpSpPr>
          <p:nvPr/>
        </p:nvGrpSpPr>
        <p:grpSpPr bwMode="auto">
          <a:xfrm>
            <a:off x="1403350" y="2708275"/>
            <a:ext cx="1295400" cy="1584325"/>
            <a:chOff x="693" y="2296"/>
            <a:chExt cx="1461" cy="1497"/>
          </a:xfrm>
        </p:grpSpPr>
        <p:sp>
          <p:nvSpPr>
            <p:cNvPr id="28696" name="Line 12"/>
            <p:cNvSpPr>
              <a:spLocks noChangeShapeType="1"/>
            </p:cNvSpPr>
            <p:nvPr/>
          </p:nvSpPr>
          <p:spPr bwMode="auto">
            <a:xfrm>
              <a:off x="1156" y="2387"/>
              <a:ext cx="862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7" name="Line 10"/>
            <p:cNvSpPr>
              <a:spLocks noChangeShapeType="1"/>
            </p:cNvSpPr>
            <p:nvPr/>
          </p:nvSpPr>
          <p:spPr bwMode="auto">
            <a:xfrm flipV="1">
              <a:off x="1156" y="3022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8" name="Line 14"/>
            <p:cNvSpPr>
              <a:spLocks noChangeShapeType="1"/>
            </p:cNvSpPr>
            <p:nvPr/>
          </p:nvSpPr>
          <p:spPr bwMode="auto">
            <a:xfrm flipV="1">
              <a:off x="1111" y="3158"/>
              <a:ext cx="81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9" name="Oval 7"/>
            <p:cNvSpPr>
              <a:spLocks noChangeArrowheads="1"/>
            </p:cNvSpPr>
            <p:nvPr/>
          </p:nvSpPr>
          <p:spPr bwMode="auto">
            <a:xfrm>
              <a:off x="1837" y="2886"/>
              <a:ext cx="317" cy="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D</a:t>
              </a:r>
            </a:p>
          </p:txBody>
        </p:sp>
        <p:sp>
          <p:nvSpPr>
            <p:cNvPr id="28700" name="Arc 16"/>
            <p:cNvSpPr>
              <a:spLocks/>
            </p:cNvSpPr>
            <p:nvPr/>
          </p:nvSpPr>
          <p:spPr bwMode="auto">
            <a:xfrm rot="-7909340">
              <a:off x="675" y="2568"/>
              <a:ext cx="381" cy="327"/>
            </a:xfrm>
            <a:custGeom>
              <a:avLst/>
              <a:gdLst>
                <a:gd name="T0" fmla="*/ 0 w 21600"/>
                <a:gd name="T1" fmla="*/ 0 h 21600"/>
                <a:gd name="T2" fmla="*/ 7 w 21600"/>
                <a:gd name="T3" fmla="*/ 5 h 21600"/>
                <a:gd name="T4" fmla="*/ 0 w 21600"/>
                <a:gd name="T5" fmla="*/ 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1" name="Arc 17"/>
            <p:cNvSpPr>
              <a:spLocks/>
            </p:cNvSpPr>
            <p:nvPr/>
          </p:nvSpPr>
          <p:spPr bwMode="auto">
            <a:xfrm rot="-7909340">
              <a:off x="666" y="3185"/>
              <a:ext cx="381" cy="327"/>
            </a:xfrm>
            <a:custGeom>
              <a:avLst/>
              <a:gdLst>
                <a:gd name="T0" fmla="*/ 0 w 21600"/>
                <a:gd name="T1" fmla="*/ 0 h 21600"/>
                <a:gd name="T2" fmla="*/ 7 w 21600"/>
                <a:gd name="T3" fmla="*/ 5 h 21600"/>
                <a:gd name="T4" fmla="*/ 0 w 21600"/>
                <a:gd name="T5" fmla="*/ 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Arc 18"/>
            <p:cNvSpPr>
              <a:spLocks/>
            </p:cNvSpPr>
            <p:nvPr/>
          </p:nvSpPr>
          <p:spPr bwMode="auto">
            <a:xfrm rot="7909340" flipH="1">
              <a:off x="921" y="2568"/>
              <a:ext cx="381" cy="327"/>
            </a:xfrm>
            <a:custGeom>
              <a:avLst/>
              <a:gdLst>
                <a:gd name="T0" fmla="*/ 0 w 21600"/>
                <a:gd name="T1" fmla="*/ 0 h 21600"/>
                <a:gd name="T2" fmla="*/ 7 w 21600"/>
                <a:gd name="T3" fmla="*/ 5 h 21600"/>
                <a:gd name="T4" fmla="*/ 0 w 21600"/>
                <a:gd name="T5" fmla="*/ 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Arc 19"/>
            <p:cNvSpPr>
              <a:spLocks/>
            </p:cNvSpPr>
            <p:nvPr/>
          </p:nvSpPr>
          <p:spPr bwMode="auto">
            <a:xfrm rot="7909340" flipH="1">
              <a:off x="948" y="3185"/>
              <a:ext cx="381" cy="327"/>
            </a:xfrm>
            <a:custGeom>
              <a:avLst/>
              <a:gdLst>
                <a:gd name="T0" fmla="*/ 0 w 21600"/>
                <a:gd name="T1" fmla="*/ 0 h 21600"/>
                <a:gd name="T2" fmla="*/ 7 w 21600"/>
                <a:gd name="T3" fmla="*/ 5 h 21600"/>
                <a:gd name="T4" fmla="*/ 0 w 21600"/>
                <a:gd name="T5" fmla="*/ 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4" name="Oval 7"/>
            <p:cNvSpPr>
              <a:spLocks noChangeArrowheads="1"/>
            </p:cNvSpPr>
            <p:nvPr/>
          </p:nvSpPr>
          <p:spPr bwMode="auto">
            <a:xfrm>
              <a:off x="839" y="3475"/>
              <a:ext cx="317" cy="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B</a:t>
              </a:r>
            </a:p>
          </p:txBody>
        </p:sp>
        <p:sp>
          <p:nvSpPr>
            <p:cNvPr id="28705" name="Oval 7"/>
            <p:cNvSpPr>
              <a:spLocks noChangeArrowheads="1"/>
            </p:cNvSpPr>
            <p:nvPr/>
          </p:nvSpPr>
          <p:spPr bwMode="auto">
            <a:xfrm>
              <a:off x="839" y="2886"/>
              <a:ext cx="317" cy="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A</a:t>
              </a:r>
            </a:p>
          </p:txBody>
        </p:sp>
        <p:sp>
          <p:nvSpPr>
            <p:cNvPr id="28706" name="Oval 7"/>
            <p:cNvSpPr>
              <a:spLocks noChangeArrowheads="1"/>
            </p:cNvSpPr>
            <p:nvPr/>
          </p:nvSpPr>
          <p:spPr bwMode="auto">
            <a:xfrm>
              <a:off x="839" y="2296"/>
              <a:ext cx="317" cy="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C</a:t>
              </a:r>
            </a:p>
          </p:txBody>
        </p:sp>
      </p:grpSp>
      <p:sp>
        <p:nvSpPr>
          <p:cNvPr id="69655" name="Rectangle 23"/>
          <p:cNvSpPr>
            <a:spLocks noChangeArrowheads="1"/>
          </p:cNvSpPr>
          <p:nvPr/>
        </p:nvSpPr>
        <p:spPr bwMode="auto">
          <a:xfrm>
            <a:off x="3132138" y="3702050"/>
            <a:ext cx="5759450" cy="89535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s-AR" altLang="en-US" sz="2000" b="1">
                <a:solidFill>
                  <a:srgbClr val="CC0000"/>
                </a:solidFill>
              </a:rPr>
              <a:t>Extensión para DIGRAFOS</a:t>
            </a:r>
          </a:p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s-AR" altLang="en-US" sz="2000"/>
              <a:t>Un digrafo conexo D admite un ciclo euleriano si y sólo si para todo vértice el grado neto es cero</a:t>
            </a:r>
          </a:p>
        </p:txBody>
      </p:sp>
      <p:pic>
        <p:nvPicPr>
          <p:cNvPr id="69659" name="Picture 27" descr="euler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619250" y="4724400"/>
            <a:ext cx="1762125" cy="1866900"/>
          </a:xfrm>
        </p:spPr>
      </p:pic>
      <p:grpSp>
        <p:nvGrpSpPr>
          <p:cNvPr id="69674" name="Group 42"/>
          <p:cNvGrpSpPr>
            <a:grpSpLocks/>
          </p:cNvGrpSpPr>
          <p:nvPr/>
        </p:nvGrpSpPr>
        <p:grpSpPr bwMode="auto">
          <a:xfrm>
            <a:off x="4140200" y="4652963"/>
            <a:ext cx="2665413" cy="1854200"/>
            <a:chOff x="2591" y="2991"/>
            <a:chExt cx="1679" cy="1168"/>
          </a:xfrm>
        </p:grpSpPr>
        <p:pic>
          <p:nvPicPr>
            <p:cNvPr id="28682" name="Picture 31" descr="eul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3067"/>
              <a:ext cx="1662" cy="1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3" name="Picture 25" descr="eul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3067"/>
              <a:ext cx="1662" cy="1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4" name="Oval 29"/>
            <p:cNvSpPr>
              <a:spLocks noChangeArrowheads="1"/>
            </p:cNvSpPr>
            <p:nvPr/>
          </p:nvSpPr>
          <p:spPr bwMode="auto">
            <a:xfrm>
              <a:off x="3406" y="3113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8685" name="Text Box 30"/>
            <p:cNvSpPr txBox="1">
              <a:spLocks noChangeArrowheads="1"/>
            </p:cNvSpPr>
            <p:nvPr/>
          </p:nvSpPr>
          <p:spPr bwMode="auto">
            <a:xfrm>
              <a:off x="3226" y="2991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 b="1"/>
                <a:t>b</a:t>
              </a:r>
            </a:p>
          </p:txBody>
        </p:sp>
        <p:sp>
          <p:nvSpPr>
            <p:cNvPr id="28686" name="Oval 32"/>
            <p:cNvSpPr>
              <a:spLocks noChangeArrowheads="1"/>
            </p:cNvSpPr>
            <p:nvPr/>
          </p:nvSpPr>
          <p:spPr bwMode="auto">
            <a:xfrm>
              <a:off x="2943" y="4038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8687" name="Text Box 33"/>
            <p:cNvSpPr txBox="1">
              <a:spLocks noChangeArrowheads="1"/>
            </p:cNvSpPr>
            <p:nvPr/>
          </p:nvSpPr>
          <p:spPr bwMode="auto">
            <a:xfrm>
              <a:off x="3906" y="391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 b="1"/>
                <a:t>e</a:t>
              </a:r>
            </a:p>
          </p:txBody>
        </p:sp>
        <p:sp>
          <p:nvSpPr>
            <p:cNvPr id="28688" name="Text Box 35"/>
            <p:cNvSpPr txBox="1">
              <a:spLocks noChangeArrowheads="1"/>
            </p:cNvSpPr>
            <p:nvPr/>
          </p:nvSpPr>
          <p:spPr bwMode="auto">
            <a:xfrm>
              <a:off x="3181" y="351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 b="1"/>
                <a:t>c</a:t>
              </a:r>
            </a:p>
          </p:txBody>
        </p:sp>
        <p:sp>
          <p:nvSpPr>
            <p:cNvPr id="28689" name="Oval 34"/>
            <p:cNvSpPr>
              <a:spLocks noChangeArrowheads="1"/>
            </p:cNvSpPr>
            <p:nvPr/>
          </p:nvSpPr>
          <p:spPr bwMode="auto">
            <a:xfrm>
              <a:off x="3415" y="3693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8690" name="Oval 36"/>
            <p:cNvSpPr>
              <a:spLocks noChangeArrowheads="1"/>
            </p:cNvSpPr>
            <p:nvPr/>
          </p:nvSpPr>
          <p:spPr bwMode="auto">
            <a:xfrm>
              <a:off x="2753" y="3693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8691" name="Text Box 37"/>
            <p:cNvSpPr txBox="1">
              <a:spLocks noChangeArrowheads="1"/>
            </p:cNvSpPr>
            <p:nvPr/>
          </p:nvSpPr>
          <p:spPr bwMode="auto">
            <a:xfrm>
              <a:off x="2591" y="353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 b="1"/>
                <a:t>a</a:t>
              </a:r>
            </a:p>
          </p:txBody>
        </p:sp>
        <p:sp>
          <p:nvSpPr>
            <p:cNvPr id="28692" name="Oval 38"/>
            <p:cNvSpPr>
              <a:spLocks noChangeArrowheads="1"/>
            </p:cNvSpPr>
            <p:nvPr/>
          </p:nvSpPr>
          <p:spPr bwMode="auto">
            <a:xfrm>
              <a:off x="3860" y="4011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8693" name="Oval 39"/>
            <p:cNvSpPr>
              <a:spLocks noChangeArrowheads="1"/>
            </p:cNvSpPr>
            <p:nvPr/>
          </p:nvSpPr>
          <p:spPr bwMode="auto">
            <a:xfrm>
              <a:off x="4032" y="368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8694" name="Text Box 40"/>
            <p:cNvSpPr txBox="1">
              <a:spLocks noChangeArrowheads="1"/>
            </p:cNvSpPr>
            <p:nvPr/>
          </p:nvSpPr>
          <p:spPr bwMode="auto">
            <a:xfrm>
              <a:off x="4014" y="3521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 b="1"/>
                <a:t>d</a:t>
              </a:r>
            </a:p>
          </p:txBody>
        </p:sp>
        <p:sp>
          <p:nvSpPr>
            <p:cNvPr id="28695" name="Text Box 41"/>
            <p:cNvSpPr txBox="1">
              <a:spLocks noChangeArrowheads="1"/>
            </p:cNvSpPr>
            <p:nvPr/>
          </p:nvSpPr>
          <p:spPr bwMode="auto">
            <a:xfrm>
              <a:off x="2766" y="3929"/>
              <a:ext cx="1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 b="1"/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nimBg="1"/>
      <p:bldP spid="69637" grpId="0" animBg="1"/>
      <p:bldP spid="696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_tradnl" altLang="en-US" sz="4000" smtClean="0"/>
              <a:t>Ciclo Hamiltoniano</a:t>
            </a:r>
            <a:endParaRPr lang="es-AR" altLang="en-US" sz="4000" smtClean="0"/>
          </a:p>
        </p:txBody>
      </p:sp>
      <p:pic>
        <p:nvPicPr>
          <p:cNvPr id="70661" name="Picture 5" descr="descarga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653213" y="1628775"/>
            <a:ext cx="2095500" cy="2181225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468313" y="2111375"/>
            <a:ext cx="3671887" cy="1039813"/>
          </a:xfrm>
          <a:prstGeom prst="rect">
            <a:avLst/>
          </a:prstGeom>
          <a:noFill/>
          <a:ln w="9525">
            <a:solidFill>
              <a:srgbClr val="33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s-AR" altLang="en-US" sz="2200"/>
              <a:t>Ciclo </a:t>
            </a:r>
            <a:r>
              <a:rPr lang="es-AR" altLang="en-US" sz="2200" b="1">
                <a:solidFill>
                  <a:srgbClr val="339933"/>
                </a:solidFill>
              </a:rPr>
              <a:t>simple</a:t>
            </a:r>
            <a:r>
              <a:rPr lang="es-AR" altLang="en-US" sz="2200"/>
              <a:t> que recorre</a:t>
            </a:r>
          </a:p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s-AR" altLang="en-US" sz="2200">
                <a:solidFill>
                  <a:srgbClr val="339933"/>
                </a:solidFill>
              </a:rPr>
              <a:t>TODOS LOS </a:t>
            </a:r>
            <a:r>
              <a:rPr lang="es-AR" altLang="en-US" sz="2200" b="1">
                <a:solidFill>
                  <a:srgbClr val="339933"/>
                </a:solidFill>
              </a:rPr>
              <a:t>VÉRTICES</a:t>
            </a:r>
            <a:r>
              <a:rPr lang="es-AR" altLang="en-US" sz="2200">
                <a:solidFill>
                  <a:srgbClr val="339933"/>
                </a:solidFill>
              </a:rPr>
              <a:t> </a:t>
            </a:r>
          </a:p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s-AR" altLang="en-US" sz="2200"/>
              <a:t>del grafo en consideración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395288" y="4262438"/>
            <a:ext cx="8353425" cy="190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Aft>
                <a:spcPct val="50000"/>
              </a:spcAft>
              <a:buClrTx/>
              <a:buSzTx/>
              <a:buFontTx/>
              <a:buNone/>
            </a:pPr>
            <a:r>
              <a:rPr lang="es-AR" altLang="en-US" sz="2200" b="1">
                <a:solidFill>
                  <a:srgbClr val="FF6600"/>
                </a:solidFill>
              </a:rPr>
              <a:t>PROBLEMAS: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  <a:buClrTx/>
              <a:buSzTx/>
              <a:buFontTx/>
              <a:buChar char="-"/>
            </a:pPr>
            <a:r>
              <a:rPr lang="es-AR" altLang="en-US" sz="2200" b="1">
                <a:solidFill>
                  <a:srgbClr val="FF6600"/>
                </a:solidFill>
              </a:rPr>
              <a:t>Formulación de un criterio</a:t>
            </a:r>
            <a:r>
              <a:rPr lang="es-AR" altLang="en-US" sz="2200"/>
              <a:t> que permita saber si existe o no un ciclo Hamiltoniano. No hay solución general para esto.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  <a:buClrTx/>
              <a:buSzTx/>
              <a:buFontTx/>
              <a:buChar char="-"/>
            </a:pPr>
            <a:r>
              <a:rPr lang="es-AR" altLang="en-US" sz="2200" b="1">
                <a:solidFill>
                  <a:srgbClr val="FF6600"/>
                </a:solidFill>
              </a:rPr>
              <a:t>Formulación de un algoritmo eficiente</a:t>
            </a:r>
            <a:r>
              <a:rPr lang="es-AR" altLang="en-US" sz="2200"/>
              <a:t> que si existe determine los ciclos Hamiltonianos. Este es un problema NP-Completo</a:t>
            </a:r>
          </a:p>
        </p:txBody>
      </p:sp>
      <p:pic>
        <p:nvPicPr>
          <p:cNvPr id="70662" name="Picture 6" descr="hamilton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922" t="35088" r="25117" b="34468"/>
          <a:stretch>
            <a:fillRect/>
          </a:stretch>
        </p:blipFill>
        <p:spPr>
          <a:xfrm>
            <a:off x="4356100" y="1773238"/>
            <a:ext cx="2089150" cy="19399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nimBg="1"/>
      <p:bldP spid="706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Árbol de Recubrimiento en Grafo</a:t>
            </a:r>
            <a:endParaRPr lang="th-TH" altLang="en-US" sz="4000" smtClean="0"/>
          </a:p>
        </p:txBody>
      </p:sp>
      <p:pic>
        <p:nvPicPr>
          <p:cNvPr id="17411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363" y="1352550"/>
            <a:ext cx="3848100" cy="222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51363" y="1323975"/>
            <a:ext cx="3914775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0213" y="3860800"/>
            <a:ext cx="39052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40250" y="3840163"/>
            <a:ext cx="3941763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144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" altLang="en-US" sz="3200" smtClean="0">
                <a:solidFill>
                  <a:srgbClr val="000000"/>
                </a:solidFill>
              </a:rPr>
              <a:t>Árbol de Recubrimiento Mínimo en </a:t>
            </a:r>
            <a:r>
              <a:rPr lang="es-ES" altLang="en-US" sz="3200" smtClean="0">
                <a:solidFill>
                  <a:srgbClr val="040200"/>
                </a:solidFill>
              </a:rPr>
              <a:t>Grafo</a:t>
            </a:r>
            <a:br>
              <a:rPr lang="es-ES" altLang="en-US" sz="3200" smtClean="0">
                <a:solidFill>
                  <a:srgbClr val="040200"/>
                </a:solidFill>
              </a:rPr>
            </a:br>
            <a:r>
              <a:rPr lang="es-ES" altLang="en-US" sz="3200" smtClean="0">
                <a:solidFill>
                  <a:srgbClr val="B2B2B2"/>
                </a:solidFill>
              </a:rPr>
              <a:t>(mst: minimum spanning tree)</a:t>
            </a:r>
            <a:endParaRPr lang="en-US" altLang="en-US" sz="3200" smtClean="0">
              <a:solidFill>
                <a:srgbClr val="B2B2B2"/>
              </a:solidFill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29600" cy="4525962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b="1" kern="1200" dirty="0" smtClean="0">
                <a:solidFill>
                  <a:srgbClr val="040200"/>
                </a:solidFill>
                <a:cs typeface="Times New Roman" pitchFamily="18" charset="0"/>
              </a:rPr>
              <a:t>ALGORITMO PRIM (G(V,E),T)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s-AR" sz="2000" dirty="0" smtClean="0">
                <a:solidFill>
                  <a:srgbClr val="0000FF"/>
                </a:solidFill>
              </a:rPr>
              <a:t>Obtiene el árbol de recubrimiento mínimo de un grafo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kumimoji="1" lang="es-ES" sz="2000" kern="1200" dirty="0" smtClean="0">
              <a:solidFill>
                <a:srgbClr val="040200"/>
              </a:solidFill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b="1" kern="1200" dirty="0" smtClean="0">
                <a:solidFill>
                  <a:srgbClr val="040200"/>
                </a:solidFill>
                <a:cs typeface="Times New Roman" pitchFamily="18" charset="0"/>
              </a:rPr>
              <a:t>ENTRADA: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	V: conjunto de vértices</a:t>
            </a:r>
            <a:endParaRPr kumimoji="1" lang="es-ES" sz="2000" kern="1200" dirty="0" smtClean="0">
              <a:solidFill>
                <a:srgbClr val="040200"/>
              </a:solidFill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			E: conjunto de arcos de costo positivo</a:t>
            </a:r>
            <a:endParaRPr kumimoji="1" lang="es-ES" sz="2000" kern="1200" dirty="0" smtClean="0">
              <a:solidFill>
                <a:srgbClr val="040200"/>
              </a:solidFill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b="1" kern="1200" dirty="0" smtClean="0">
                <a:solidFill>
                  <a:srgbClr val="040200"/>
                </a:solidFill>
                <a:cs typeface="Times New Roman" pitchFamily="18" charset="0"/>
              </a:rPr>
              <a:t>SALIDA: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 	T: conjunto de arcos </a:t>
            </a:r>
            <a:r>
              <a:rPr kumimoji="1" lang="es-ES_tradnl" sz="2000" b="1" kern="1200" dirty="0" smtClean="0">
                <a:solidFill>
                  <a:srgbClr val="040200"/>
                </a:solidFill>
                <a:cs typeface="Times New Roman" pitchFamily="18" charset="0"/>
              </a:rPr>
              <a:t>	</a:t>
            </a:r>
            <a:endParaRPr kumimoji="1" lang="es-ES" sz="2000" kern="1200" dirty="0" smtClean="0">
              <a:solidFill>
                <a:srgbClr val="040200"/>
              </a:solidFill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b="1" kern="1200" dirty="0" smtClean="0">
                <a:solidFill>
                  <a:srgbClr val="040200"/>
                </a:solidFill>
                <a:cs typeface="Times New Roman" pitchFamily="18" charset="0"/>
              </a:rPr>
              <a:t>AUXILIARES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: 	B: conjunto de vértices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	</a:t>
            </a:r>
            <a:endParaRPr kumimoji="1" lang="es-ES" sz="2000" kern="1200" dirty="0" smtClean="0">
              <a:solidFill>
                <a:srgbClr val="040200"/>
              </a:solidFill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P1. B 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Wingdings" pitchFamily="2" charset="2"/>
              </a:rPr>
              <a:t>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 { 1 }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Wingdings" pitchFamily="2" charset="2"/>
              </a:rPr>
              <a:t> 	T=</a:t>
            </a:r>
            <a:r>
              <a:rPr kumimoji="1" lang="es-ES_tradnl" sz="2000" kern="1200" dirty="0" smtClean="0">
                <a:solidFill>
                  <a:srgbClr val="040200"/>
                </a:solidFill>
                <a:latin typeface="Times New Roman" pitchFamily="18" charset="0"/>
                <a:sym typeface="Symbol" pitchFamily="18" charset="2"/>
              </a:rPr>
              <a:t></a:t>
            </a:r>
            <a:r>
              <a:rPr kumimoji="1" lang="es-ES" sz="2000" kern="1200" dirty="0" smtClean="0">
                <a:solidFill>
                  <a:srgbClr val="0402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Wingdings" pitchFamily="2" charset="2"/>
              </a:rPr>
              <a:t>      </a:t>
            </a:r>
            <a:endParaRPr kumimoji="1" lang="es-ES" sz="2000" kern="1200" dirty="0" smtClean="0">
              <a:solidFill>
                <a:srgbClr val="040200"/>
              </a:solidFill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Wingdings" pitchFamily="2" charset="2"/>
              </a:rPr>
              <a:t>P2.  Mientras B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Symbol" pitchFamily="18" charset="2"/>
              </a:rPr>
              <a:t>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V hacer</a:t>
            </a:r>
            <a:endParaRPr kumimoji="1" lang="es-ES" sz="2000" kern="1200" dirty="0" smtClean="0">
              <a:solidFill>
                <a:srgbClr val="040200"/>
              </a:solidFill>
              <a:sym typeface="Symbol" pitchFamily="18" charset="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Symbol" pitchFamily="18" charset="2"/>
              </a:rPr>
              <a:t>		Elegir en E un arco e=(v1,v2) de longitud mínima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Symbol" pitchFamily="18" charset="2"/>
              </a:rPr>
              <a:t>				tal que v1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B y v2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Symbol" pitchFamily="18" charset="2"/>
              </a:rPr>
              <a:t>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V-B</a:t>
            </a:r>
            <a:endParaRPr kumimoji="1" lang="es-ES" sz="2000" kern="1200" dirty="0" smtClean="0">
              <a:solidFill>
                <a:srgbClr val="040200"/>
              </a:solidFill>
              <a:sym typeface="Symbol" pitchFamily="18" charset="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Symbol" pitchFamily="18" charset="2"/>
              </a:rPr>
              <a:t>            	T 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Wingdings" pitchFamily="2" charset="2"/>
              </a:rPr>
              <a:t>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 T U {e}</a:t>
            </a:r>
            <a:endParaRPr kumimoji="1" lang="es-ES" sz="2000" kern="1200" dirty="0" smtClean="0">
              <a:solidFill>
                <a:srgbClr val="040200"/>
              </a:solidFill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Wingdings" pitchFamily="2" charset="2"/>
              </a:rPr>
              <a:t>            	B 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 B U {v2} </a:t>
            </a:r>
            <a:endParaRPr kumimoji="1" lang="es-ES" sz="2000" kern="1200" dirty="0" smtClean="0">
              <a:solidFill>
                <a:srgbClr val="040200"/>
              </a:solidFill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Wingdings" pitchFamily="2" charset="2"/>
              </a:rPr>
              <a:t>P3.  Fin.</a:t>
            </a:r>
          </a:p>
          <a:p>
            <a:pPr marL="0" indent="0" algn="just">
              <a:buFontTx/>
              <a:buNone/>
              <a:defRPr/>
            </a:pPr>
            <a:endParaRPr lang="es-ES_tradnl" sz="2400" dirty="0">
              <a:solidFill>
                <a:srgbClr val="0402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750" y="18446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000" kern="0" dirty="0">
              <a:latin typeface="+mn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571500"/>
            <a:ext cx="2686050" cy="1114425"/>
          </a:xfrm>
        </p:spPr>
        <p:txBody>
          <a:bodyPr/>
          <a:lstStyle/>
          <a:p>
            <a:pPr algn="ctr"/>
            <a:r>
              <a:rPr lang="es-ES" altLang="en-US" sz="3200" b="1" smtClean="0">
                <a:solidFill>
                  <a:srgbClr val="000000"/>
                </a:solidFill>
              </a:rPr>
              <a:t>Algoritmo de Prim</a:t>
            </a:r>
            <a:endParaRPr lang="en-US" altLang="en-US" sz="3200" smtClean="0"/>
          </a:p>
        </p:txBody>
      </p:sp>
      <p:sp>
        <p:nvSpPr>
          <p:cNvPr id="137" name="Text Box 77"/>
          <p:cNvSpPr txBox="1">
            <a:spLocks noChangeArrowheads="1"/>
          </p:cNvSpPr>
          <p:nvPr/>
        </p:nvSpPr>
        <p:spPr bwMode="auto">
          <a:xfrm>
            <a:off x="539750" y="3714750"/>
            <a:ext cx="8604250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700" b="1">
                <a:solidFill>
                  <a:srgbClr val="040200"/>
                </a:solidFill>
              </a:rPr>
              <a:t>Pasos del algoritmo: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700" b="1">
                <a:solidFill>
                  <a:srgbClr val="040200"/>
                </a:solidFill>
              </a:rPr>
              <a:t>Inicial</a:t>
            </a:r>
            <a:r>
              <a:rPr lang="es-ES_tradnl" altLang="en-US" sz="1700">
                <a:solidFill>
                  <a:srgbClr val="040200"/>
                </a:solidFill>
              </a:rPr>
              <a:t>: 		B={1} 		           T=</a:t>
            </a:r>
            <a:r>
              <a:rPr lang="es-ES_tradnl" altLang="en-US" sz="1700">
                <a:solidFill>
                  <a:srgbClr val="040200"/>
                </a:solidFill>
                <a:sym typeface="Symbol" panose="05050102010706020507" pitchFamily="18" charset="2"/>
              </a:rPr>
              <a:t></a:t>
            </a:r>
            <a:endParaRPr lang="es-ES_tradnl" altLang="en-US" sz="1700" b="1">
              <a:solidFill>
                <a:srgbClr val="0402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700" b="1">
                <a:solidFill>
                  <a:srgbClr val="040200"/>
                </a:solidFill>
              </a:rPr>
              <a:t>it 1:</a:t>
            </a:r>
            <a:r>
              <a:rPr lang="es-ES_tradnl" altLang="en-US" sz="1700">
                <a:solidFill>
                  <a:srgbClr val="040200"/>
                </a:solidFill>
              </a:rPr>
              <a:t>	e=(1,7)	B={1,7} 		           T={(1,7)}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700" b="1">
                <a:solidFill>
                  <a:srgbClr val="040200"/>
                </a:solidFill>
              </a:rPr>
              <a:t>it 2:</a:t>
            </a:r>
            <a:r>
              <a:rPr lang="es-ES_tradnl" altLang="en-US" sz="1700">
                <a:solidFill>
                  <a:srgbClr val="040200"/>
                </a:solidFill>
              </a:rPr>
              <a:t>	e=(1,6)	B={1,6,7} 	           T={(1,7),(1,6)}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700" b="1">
                <a:solidFill>
                  <a:srgbClr val="040200"/>
                </a:solidFill>
              </a:rPr>
              <a:t>it 3:</a:t>
            </a:r>
            <a:r>
              <a:rPr lang="es-ES_tradnl" altLang="en-US" sz="1700">
                <a:solidFill>
                  <a:srgbClr val="040200"/>
                </a:solidFill>
              </a:rPr>
              <a:t>	e=(5,6)	B={1,5,6,7} 	           T={(1,7),(1,6), (5,6)}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700" b="1">
                <a:solidFill>
                  <a:srgbClr val="040200"/>
                </a:solidFill>
              </a:rPr>
              <a:t>it 4:</a:t>
            </a:r>
            <a:r>
              <a:rPr lang="es-ES_tradnl" altLang="en-US" sz="1700">
                <a:solidFill>
                  <a:srgbClr val="040200"/>
                </a:solidFill>
              </a:rPr>
              <a:t>	e=(5,2)	B={1,2,5,6,7} 	           T={(1,7),(1,6), (5,6), (5,2)}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700" b="1">
                <a:solidFill>
                  <a:srgbClr val="040200"/>
                </a:solidFill>
              </a:rPr>
              <a:t>it 5:</a:t>
            </a:r>
            <a:r>
              <a:rPr lang="es-ES_tradnl" altLang="en-US" sz="1700">
                <a:solidFill>
                  <a:srgbClr val="040200"/>
                </a:solidFill>
              </a:rPr>
              <a:t>	e=(2,8)	B={1,2,5,6,7,8} 	           T={(1,7),(1,6), (5,6), (5,2), (2,8)}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700" b="1">
                <a:solidFill>
                  <a:srgbClr val="040200"/>
                </a:solidFill>
              </a:rPr>
              <a:t>it 6:</a:t>
            </a:r>
            <a:r>
              <a:rPr lang="es-ES_tradnl" altLang="en-US" sz="1700">
                <a:solidFill>
                  <a:srgbClr val="040200"/>
                </a:solidFill>
              </a:rPr>
              <a:t>	e=(8,4)	B={1,2,4,5,6,7,8} 	           T={(1,7),(1,6), (5,6), (5,2), (2,8),(8,4)}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700" b="1">
                <a:solidFill>
                  <a:srgbClr val="040200"/>
                </a:solidFill>
              </a:rPr>
              <a:t>it 7:</a:t>
            </a:r>
            <a:r>
              <a:rPr lang="es-ES_tradnl" altLang="en-US" sz="1700">
                <a:solidFill>
                  <a:srgbClr val="040200"/>
                </a:solidFill>
              </a:rPr>
              <a:t>	e=(2,3)	B={1,2,3,4,5,6,7,8}          T={(1,7),(1,6), (5,6), (5,2), (2,8),(8,4), (2,3)}     </a:t>
            </a:r>
            <a:endParaRPr lang="es-ES" altLang="en-US" sz="1700">
              <a:solidFill>
                <a:srgbClr val="040200"/>
              </a:solidFill>
            </a:endParaRPr>
          </a:p>
        </p:txBody>
      </p:sp>
      <p:sp>
        <p:nvSpPr>
          <p:cNvPr id="72" name="Oval 3"/>
          <p:cNvSpPr>
            <a:spLocks noChangeArrowheads="1"/>
          </p:cNvSpPr>
          <p:nvPr/>
        </p:nvSpPr>
        <p:spPr bwMode="auto">
          <a:xfrm>
            <a:off x="4286250" y="642938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1</a:t>
            </a:r>
          </a:p>
        </p:txBody>
      </p:sp>
      <p:sp>
        <p:nvSpPr>
          <p:cNvPr id="73" name="Oval 4"/>
          <p:cNvSpPr>
            <a:spLocks noChangeArrowheads="1"/>
          </p:cNvSpPr>
          <p:nvPr/>
        </p:nvSpPr>
        <p:spPr bwMode="auto">
          <a:xfrm>
            <a:off x="5214938" y="1428750"/>
            <a:ext cx="576262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7</a:t>
            </a:r>
          </a:p>
        </p:txBody>
      </p:sp>
      <p:sp>
        <p:nvSpPr>
          <p:cNvPr id="74" name="Oval 5"/>
          <p:cNvSpPr>
            <a:spLocks noChangeArrowheads="1"/>
          </p:cNvSpPr>
          <p:nvPr/>
        </p:nvSpPr>
        <p:spPr bwMode="auto">
          <a:xfrm>
            <a:off x="6143625" y="642938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2</a:t>
            </a:r>
          </a:p>
        </p:txBody>
      </p:sp>
      <p:sp>
        <p:nvSpPr>
          <p:cNvPr id="75" name="Oval 6"/>
          <p:cNvSpPr>
            <a:spLocks noChangeArrowheads="1"/>
          </p:cNvSpPr>
          <p:nvPr/>
        </p:nvSpPr>
        <p:spPr bwMode="auto">
          <a:xfrm>
            <a:off x="4286250" y="2357438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6</a:t>
            </a:r>
          </a:p>
        </p:txBody>
      </p:sp>
      <p:sp>
        <p:nvSpPr>
          <p:cNvPr id="76" name="Oval 7"/>
          <p:cNvSpPr>
            <a:spLocks noChangeArrowheads="1"/>
          </p:cNvSpPr>
          <p:nvPr/>
        </p:nvSpPr>
        <p:spPr bwMode="auto">
          <a:xfrm>
            <a:off x="7786688" y="2357438"/>
            <a:ext cx="576262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4</a:t>
            </a:r>
          </a:p>
        </p:txBody>
      </p:sp>
      <p:sp>
        <p:nvSpPr>
          <p:cNvPr id="77" name="Oval 8"/>
          <p:cNvSpPr>
            <a:spLocks noChangeArrowheads="1"/>
          </p:cNvSpPr>
          <p:nvPr/>
        </p:nvSpPr>
        <p:spPr bwMode="auto">
          <a:xfrm>
            <a:off x="7786688" y="642938"/>
            <a:ext cx="576262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3</a:t>
            </a:r>
          </a:p>
        </p:txBody>
      </p:sp>
      <p:sp>
        <p:nvSpPr>
          <p:cNvPr id="78" name="Oval 9"/>
          <p:cNvSpPr>
            <a:spLocks noChangeArrowheads="1"/>
          </p:cNvSpPr>
          <p:nvPr/>
        </p:nvSpPr>
        <p:spPr bwMode="auto">
          <a:xfrm>
            <a:off x="6143625" y="2357438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5</a:t>
            </a:r>
          </a:p>
        </p:txBody>
      </p:sp>
      <p:sp>
        <p:nvSpPr>
          <p:cNvPr id="79" name="Oval 10"/>
          <p:cNvSpPr>
            <a:spLocks noChangeArrowheads="1"/>
          </p:cNvSpPr>
          <p:nvPr/>
        </p:nvSpPr>
        <p:spPr bwMode="auto">
          <a:xfrm>
            <a:off x="7000875" y="1500188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8</a:t>
            </a:r>
          </a:p>
        </p:txBody>
      </p:sp>
      <p:cxnSp>
        <p:nvCxnSpPr>
          <p:cNvPr id="80" name="AutoShape 11"/>
          <p:cNvCxnSpPr>
            <a:cxnSpLocks noChangeShapeType="1"/>
            <a:stCxn id="72" idx="5"/>
            <a:endCxn id="73" idx="1"/>
          </p:cNvCxnSpPr>
          <p:nvPr/>
        </p:nvCxnSpPr>
        <p:spPr bwMode="auto">
          <a:xfrm rot="16200000" flipH="1">
            <a:off x="4849018" y="1062832"/>
            <a:ext cx="379413" cy="5207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1" name="AutoShape 12"/>
          <p:cNvCxnSpPr>
            <a:cxnSpLocks noChangeShapeType="1"/>
            <a:stCxn id="72" idx="4"/>
            <a:endCxn id="75" idx="0"/>
          </p:cNvCxnSpPr>
          <p:nvPr/>
        </p:nvCxnSpPr>
        <p:spPr bwMode="auto">
          <a:xfrm rot="5400000">
            <a:off x="4004469" y="1786732"/>
            <a:ext cx="1139825" cy="1587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4" name="AutoShape 13"/>
          <p:cNvCxnSpPr>
            <a:cxnSpLocks noChangeShapeType="1"/>
            <a:stCxn id="75" idx="7"/>
            <a:endCxn id="73" idx="3"/>
          </p:cNvCxnSpPr>
          <p:nvPr/>
        </p:nvCxnSpPr>
        <p:spPr bwMode="auto">
          <a:xfrm rot="5400000" flipH="1" flipV="1">
            <a:off x="4777581" y="1920082"/>
            <a:ext cx="522287" cy="5207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3" name="AutoShape 14"/>
          <p:cNvCxnSpPr>
            <a:cxnSpLocks noChangeShapeType="1"/>
            <a:stCxn id="75" idx="6"/>
            <a:endCxn id="78" idx="2"/>
          </p:cNvCxnSpPr>
          <p:nvPr/>
        </p:nvCxnSpPr>
        <p:spPr bwMode="auto">
          <a:xfrm>
            <a:off x="4862513" y="2644775"/>
            <a:ext cx="1281112" cy="1588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6" name="AutoShape 15"/>
          <p:cNvCxnSpPr>
            <a:cxnSpLocks noChangeShapeType="1"/>
            <a:stCxn id="73" idx="7"/>
            <a:endCxn id="74" idx="3"/>
          </p:cNvCxnSpPr>
          <p:nvPr/>
        </p:nvCxnSpPr>
        <p:spPr bwMode="auto">
          <a:xfrm rot="5400000" flipH="1" flipV="1">
            <a:off x="5777706" y="1062832"/>
            <a:ext cx="379413" cy="5207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7" name="AutoShape 16"/>
          <p:cNvCxnSpPr>
            <a:cxnSpLocks noChangeShapeType="1"/>
            <a:stCxn id="72" idx="6"/>
            <a:endCxn id="74" idx="2"/>
          </p:cNvCxnSpPr>
          <p:nvPr/>
        </p:nvCxnSpPr>
        <p:spPr bwMode="auto">
          <a:xfrm>
            <a:off x="4862513" y="930275"/>
            <a:ext cx="1281112" cy="1588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6" name="AutoShape 17"/>
          <p:cNvCxnSpPr>
            <a:cxnSpLocks noChangeShapeType="1"/>
            <a:stCxn id="74" idx="4"/>
            <a:endCxn id="78" idx="0"/>
          </p:cNvCxnSpPr>
          <p:nvPr/>
        </p:nvCxnSpPr>
        <p:spPr bwMode="auto">
          <a:xfrm rot="5400000">
            <a:off x="5861844" y="1786732"/>
            <a:ext cx="1139825" cy="1587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9" name="AutoShape 18"/>
          <p:cNvCxnSpPr>
            <a:cxnSpLocks noChangeShapeType="1"/>
            <a:stCxn id="73" idx="5"/>
            <a:endCxn id="78" idx="1"/>
          </p:cNvCxnSpPr>
          <p:nvPr/>
        </p:nvCxnSpPr>
        <p:spPr bwMode="auto">
          <a:xfrm rot="16200000" flipH="1">
            <a:off x="5706269" y="1920082"/>
            <a:ext cx="522287" cy="5207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8" name="AutoShape 19"/>
          <p:cNvCxnSpPr>
            <a:cxnSpLocks noChangeShapeType="1"/>
            <a:stCxn id="74" idx="6"/>
            <a:endCxn id="77" idx="2"/>
          </p:cNvCxnSpPr>
          <p:nvPr/>
        </p:nvCxnSpPr>
        <p:spPr bwMode="auto">
          <a:xfrm>
            <a:off x="6719888" y="930275"/>
            <a:ext cx="1066800" cy="1588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1" name="AutoShape 20"/>
          <p:cNvCxnSpPr>
            <a:cxnSpLocks noChangeShapeType="1"/>
            <a:stCxn id="77" idx="4"/>
            <a:endCxn id="76" idx="0"/>
          </p:cNvCxnSpPr>
          <p:nvPr/>
        </p:nvCxnSpPr>
        <p:spPr bwMode="auto">
          <a:xfrm rot="5400000">
            <a:off x="7504906" y="1786732"/>
            <a:ext cx="1139825" cy="1588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2" name="AutoShape 21"/>
          <p:cNvCxnSpPr>
            <a:cxnSpLocks noChangeShapeType="1"/>
            <a:stCxn id="78" idx="6"/>
            <a:endCxn id="76" idx="2"/>
          </p:cNvCxnSpPr>
          <p:nvPr/>
        </p:nvCxnSpPr>
        <p:spPr bwMode="auto">
          <a:xfrm>
            <a:off x="6719888" y="2644775"/>
            <a:ext cx="1066800" cy="1588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1" name="AutoShape 22"/>
          <p:cNvCxnSpPr>
            <a:cxnSpLocks noChangeShapeType="1"/>
            <a:stCxn id="74" idx="5"/>
            <a:endCxn id="79" idx="1"/>
          </p:cNvCxnSpPr>
          <p:nvPr/>
        </p:nvCxnSpPr>
        <p:spPr bwMode="auto">
          <a:xfrm rot="16200000" flipH="1">
            <a:off x="6634957" y="1134268"/>
            <a:ext cx="450850" cy="449263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4" name="AutoShape 23"/>
          <p:cNvCxnSpPr>
            <a:cxnSpLocks noChangeShapeType="1"/>
            <a:stCxn id="79" idx="7"/>
            <a:endCxn id="77" idx="3"/>
          </p:cNvCxnSpPr>
          <p:nvPr/>
        </p:nvCxnSpPr>
        <p:spPr bwMode="auto">
          <a:xfrm rot="5400000" flipH="1" flipV="1">
            <a:off x="7456488" y="1169987"/>
            <a:ext cx="450850" cy="377825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5" name="AutoShape 24"/>
          <p:cNvCxnSpPr>
            <a:cxnSpLocks noChangeShapeType="1"/>
            <a:stCxn id="79" idx="3"/>
            <a:endCxn id="78" idx="7"/>
          </p:cNvCxnSpPr>
          <p:nvPr/>
        </p:nvCxnSpPr>
        <p:spPr bwMode="auto">
          <a:xfrm rot="5400000">
            <a:off x="6634957" y="1991518"/>
            <a:ext cx="450850" cy="449263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4" name="AutoShape 25"/>
          <p:cNvCxnSpPr>
            <a:cxnSpLocks noChangeShapeType="1"/>
            <a:stCxn id="79" idx="5"/>
            <a:endCxn id="76" idx="1"/>
          </p:cNvCxnSpPr>
          <p:nvPr/>
        </p:nvCxnSpPr>
        <p:spPr bwMode="auto">
          <a:xfrm rot="16200000" flipH="1">
            <a:off x="7456488" y="2027237"/>
            <a:ext cx="450850" cy="377825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507" name="Text Box 26"/>
          <p:cNvSpPr txBox="1">
            <a:spLocks noChangeArrowheads="1"/>
          </p:cNvSpPr>
          <p:nvPr/>
        </p:nvSpPr>
        <p:spPr bwMode="auto">
          <a:xfrm>
            <a:off x="5429250" y="642938"/>
            <a:ext cx="384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12</a:t>
            </a:r>
            <a:endParaRPr lang="th-TH" altLang="en-US" sz="1400"/>
          </a:p>
        </p:txBody>
      </p:sp>
      <p:sp>
        <p:nvSpPr>
          <p:cNvPr id="20508" name="Text Box 27"/>
          <p:cNvSpPr txBox="1">
            <a:spLocks noChangeArrowheads="1"/>
          </p:cNvSpPr>
          <p:nvPr/>
        </p:nvSpPr>
        <p:spPr bwMode="auto">
          <a:xfrm>
            <a:off x="7004050" y="652463"/>
            <a:ext cx="3540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8</a:t>
            </a:r>
            <a:endParaRPr lang="th-TH" altLang="en-US" sz="1400"/>
          </a:p>
        </p:txBody>
      </p:sp>
      <p:sp>
        <p:nvSpPr>
          <p:cNvPr id="20509" name="Text Box 28"/>
          <p:cNvSpPr txBox="1">
            <a:spLocks noChangeArrowheads="1"/>
          </p:cNvSpPr>
          <p:nvPr/>
        </p:nvSpPr>
        <p:spPr bwMode="auto">
          <a:xfrm>
            <a:off x="4302125" y="1724025"/>
            <a:ext cx="2841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</a:t>
            </a:r>
            <a:endParaRPr lang="th-TH" altLang="en-US" sz="1400"/>
          </a:p>
        </p:txBody>
      </p:sp>
      <p:sp>
        <p:nvSpPr>
          <p:cNvPr id="20510" name="Text Box 29"/>
          <p:cNvSpPr txBox="1">
            <a:spLocks noChangeArrowheads="1"/>
          </p:cNvSpPr>
          <p:nvPr/>
        </p:nvSpPr>
        <p:spPr bwMode="auto">
          <a:xfrm>
            <a:off x="5286375" y="2652713"/>
            <a:ext cx="2841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</a:t>
            </a:r>
            <a:endParaRPr lang="th-TH" altLang="en-US" sz="1400"/>
          </a:p>
        </p:txBody>
      </p:sp>
      <p:sp>
        <p:nvSpPr>
          <p:cNvPr id="20511" name="Text Box 30"/>
          <p:cNvSpPr txBox="1">
            <a:spLocks noChangeArrowheads="1"/>
          </p:cNvSpPr>
          <p:nvPr/>
        </p:nvSpPr>
        <p:spPr bwMode="auto">
          <a:xfrm>
            <a:off x="5000625" y="1071563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2</a:t>
            </a:r>
            <a:endParaRPr lang="th-TH" altLang="en-US" sz="1400"/>
          </a:p>
        </p:txBody>
      </p:sp>
      <p:sp>
        <p:nvSpPr>
          <p:cNvPr id="20512" name="Text Box 31"/>
          <p:cNvSpPr txBox="1">
            <a:spLocks noChangeArrowheads="1"/>
          </p:cNvSpPr>
          <p:nvPr/>
        </p:nvSpPr>
        <p:spPr bwMode="auto">
          <a:xfrm>
            <a:off x="5802313" y="1071563"/>
            <a:ext cx="282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9</a:t>
            </a:r>
            <a:endParaRPr lang="th-TH" altLang="en-US" sz="1400"/>
          </a:p>
        </p:txBody>
      </p:sp>
      <p:sp>
        <p:nvSpPr>
          <p:cNvPr id="20513" name="Text Box 32"/>
          <p:cNvSpPr txBox="1">
            <a:spLocks noChangeArrowheads="1"/>
          </p:cNvSpPr>
          <p:nvPr/>
        </p:nvSpPr>
        <p:spPr bwMode="auto">
          <a:xfrm>
            <a:off x="6203950" y="1428750"/>
            <a:ext cx="282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</a:t>
            </a:r>
            <a:endParaRPr lang="th-TH" altLang="en-US" sz="1400"/>
          </a:p>
        </p:txBody>
      </p:sp>
      <p:sp>
        <p:nvSpPr>
          <p:cNvPr id="20514" name="Text Box 33"/>
          <p:cNvSpPr txBox="1">
            <a:spLocks noChangeArrowheads="1"/>
          </p:cNvSpPr>
          <p:nvPr/>
        </p:nvSpPr>
        <p:spPr bwMode="auto">
          <a:xfrm>
            <a:off x="6802438" y="1152525"/>
            <a:ext cx="28416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</a:t>
            </a:r>
            <a:endParaRPr lang="th-TH" altLang="en-US" sz="1400"/>
          </a:p>
        </p:txBody>
      </p:sp>
      <p:sp>
        <p:nvSpPr>
          <p:cNvPr id="20515" name="Text Box 34"/>
          <p:cNvSpPr txBox="1">
            <a:spLocks noChangeArrowheads="1"/>
          </p:cNvSpPr>
          <p:nvPr/>
        </p:nvSpPr>
        <p:spPr bwMode="auto">
          <a:xfrm>
            <a:off x="4857750" y="19288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8</a:t>
            </a:r>
            <a:endParaRPr lang="th-TH" altLang="en-US" sz="1400"/>
          </a:p>
        </p:txBody>
      </p:sp>
      <p:sp>
        <p:nvSpPr>
          <p:cNvPr id="20516" name="Text Box 35"/>
          <p:cNvSpPr txBox="1">
            <a:spLocks noChangeArrowheads="1"/>
          </p:cNvSpPr>
          <p:nvPr/>
        </p:nvSpPr>
        <p:spPr bwMode="auto">
          <a:xfrm>
            <a:off x="5873750" y="19383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7</a:t>
            </a:r>
            <a:endParaRPr lang="th-TH" altLang="en-US" sz="1400"/>
          </a:p>
        </p:txBody>
      </p:sp>
      <p:sp>
        <p:nvSpPr>
          <p:cNvPr id="20517" name="Text Box 36"/>
          <p:cNvSpPr txBox="1">
            <a:spLocks noChangeArrowheads="1"/>
          </p:cNvSpPr>
          <p:nvPr/>
        </p:nvSpPr>
        <p:spPr bwMode="auto">
          <a:xfrm>
            <a:off x="7540625" y="1938338"/>
            <a:ext cx="3603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</a:t>
            </a:r>
            <a:endParaRPr lang="th-TH" altLang="en-US" sz="1400"/>
          </a:p>
        </p:txBody>
      </p:sp>
      <p:sp>
        <p:nvSpPr>
          <p:cNvPr id="20518" name="Text Box 37"/>
          <p:cNvSpPr txBox="1">
            <a:spLocks noChangeArrowheads="1"/>
          </p:cNvSpPr>
          <p:nvPr/>
        </p:nvSpPr>
        <p:spPr bwMode="auto">
          <a:xfrm>
            <a:off x="6659563" y="2009775"/>
            <a:ext cx="28416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</a:t>
            </a:r>
            <a:endParaRPr lang="th-TH" altLang="en-US" sz="1400"/>
          </a:p>
        </p:txBody>
      </p:sp>
      <p:sp>
        <p:nvSpPr>
          <p:cNvPr id="20519" name="Text Box 38"/>
          <p:cNvSpPr txBox="1">
            <a:spLocks noChangeArrowheads="1"/>
          </p:cNvSpPr>
          <p:nvPr/>
        </p:nvSpPr>
        <p:spPr bwMode="auto">
          <a:xfrm>
            <a:off x="7445375" y="1152525"/>
            <a:ext cx="2841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9</a:t>
            </a:r>
            <a:endParaRPr lang="th-TH" altLang="en-US" sz="1400"/>
          </a:p>
        </p:txBody>
      </p:sp>
      <p:sp>
        <p:nvSpPr>
          <p:cNvPr id="20520" name="Text Box 39"/>
          <p:cNvSpPr txBox="1">
            <a:spLocks noChangeArrowheads="1"/>
          </p:cNvSpPr>
          <p:nvPr/>
        </p:nvSpPr>
        <p:spPr bwMode="auto">
          <a:xfrm>
            <a:off x="6929438" y="2581275"/>
            <a:ext cx="3841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10</a:t>
            </a:r>
            <a:endParaRPr lang="th-TH" altLang="en-US" sz="1400"/>
          </a:p>
        </p:txBody>
      </p:sp>
      <p:sp>
        <p:nvSpPr>
          <p:cNvPr id="20521" name="Text Box 40"/>
          <p:cNvSpPr txBox="1">
            <a:spLocks noChangeArrowheads="1"/>
          </p:cNvSpPr>
          <p:nvPr/>
        </p:nvSpPr>
        <p:spPr bwMode="auto">
          <a:xfrm>
            <a:off x="7786688" y="1500188"/>
            <a:ext cx="369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11</a:t>
            </a:r>
            <a:endParaRPr lang="th-TH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smtClean="0"/>
              <a:t>Algoritmo de Prim</a:t>
            </a:r>
            <a:endParaRPr lang="th-TH" altLang="en-US" smtClean="0"/>
          </a:p>
        </p:txBody>
      </p:sp>
      <p:sp>
        <p:nvSpPr>
          <p:cNvPr id="188419" name="Oval 3"/>
          <p:cNvSpPr>
            <a:spLocks noChangeArrowheads="1"/>
          </p:cNvSpPr>
          <p:nvPr/>
        </p:nvSpPr>
        <p:spPr bwMode="auto">
          <a:xfrm>
            <a:off x="1428750" y="2071688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1</a:t>
            </a:r>
          </a:p>
        </p:txBody>
      </p:sp>
      <p:sp>
        <p:nvSpPr>
          <p:cNvPr id="188420" name="Oval 4"/>
          <p:cNvSpPr>
            <a:spLocks noChangeArrowheads="1"/>
          </p:cNvSpPr>
          <p:nvPr/>
        </p:nvSpPr>
        <p:spPr bwMode="auto">
          <a:xfrm>
            <a:off x="2771775" y="3357563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7</a:t>
            </a:r>
          </a:p>
        </p:txBody>
      </p:sp>
      <p:sp>
        <p:nvSpPr>
          <p:cNvPr id="188421" name="Oval 5"/>
          <p:cNvSpPr>
            <a:spLocks noChangeArrowheads="1"/>
          </p:cNvSpPr>
          <p:nvPr/>
        </p:nvSpPr>
        <p:spPr bwMode="auto">
          <a:xfrm>
            <a:off x="4140200" y="2060575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2</a:t>
            </a:r>
          </a:p>
        </p:txBody>
      </p:sp>
      <p:sp>
        <p:nvSpPr>
          <p:cNvPr id="188422" name="Oval 6"/>
          <p:cNvSpPr>
            <a:spLocks noChangeArrowheads="1"/>
          </p:cNvSpPr>
          <p:nvPr/>
        </p:nvSpPr>
        <p:spPr bwMode="auto">
          <a:xfrm>
            <a:off x="1403350" y="4797425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6</a:t>
            </a:r>
          </a:p>
        </p:txBody>
      </p:sp>
      <p:sp>
        <p:nvSpPr>
          <p:cNvPr id="188423" name="Oval 7"/>
          <p:cNvSpPr>
            <a:spLocks noChangeArrowheads="1"/>
          </p:cNvSpPr>
          <p:nvPr/>
        </p:nvSpPr>
        <p:spPr bwMode="auto">
          <a:xfrm>
            <a:off x="6804025" y="4797425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4</a:t>
            </a:r>
          </a:p>
        </p:txBody>
      </p:sp>
      <p:sp>
        <p:nvSpPr>
          <p:cNvPr id="188424" name="Oval 8"/>
          <p:cNvSpPr>
            <a:spLocks noChangeArrowheads="1"/>
          </p:cNvSpPr>
          <p:nvPr/>
        </p:nvSpPr>
        <p:spPr bwMode="auto">
          <a:xfrm>
            <a:off x="6804025" y="2060575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3</a:t>
            </a:r>
          </a:p>
        </p:txBody>
      </p:sp>
      <p:sp>
        <p:nvSpPr>
          <p:cNvPr id="188425" name="Oval 9"/>
          <p:cNvSpPr>
            <a:spLocks noChangeArrowheads="1"/>
          </p:cNvSpPr>
          <p:nvPr/>
        </p:nvSpPr>
        <p:spPr bwMode="auto">
          <a:xfrm>
            <a:off x="4140200" y="4797425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5</a:t>
            </a:r>
          </a:p>
        </p:txBody>
      </p:sp>
      <p:sp>
        <p:nvSpPr>
          <p:cNvPr id="188426" name="Oval 10"/>
          <p:cNvSpPr>
            <a:spLocks noChangeArrowheads="1"/>
          </p:cNvSpPr>
          <p:nvPr/>
        </p:nvSpPr>
        <p:spPr bwMode="auto">
          <a:xfrm>
            <a:off x="5435600" y="3357563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8</a:t>
            </a:r>
          </a:p>
        </p:txBody>
      </p:sp>
      <p:cxnSp>
        <p:nvCxnSpPr>
          <p:cNvPr id="21515" name="AutoShape 11"/>
          <p:cNvCxnSpPr>
            <a:cxnSpLocks noChangeShapeType="1"/>
            <a:stCxn id="188419" idx="5"/>
            <a:endCxn id="188420" idx="1"/>
          </p:cNvCxnSpPr>
          <p:nvPr/>
        </p:nvCxnSpPr>
        <p:spPr bwMode="auto">
          <a:xfrm rot="16200000" flipH="1">
            <a:off x="1948656" y="2534444"/>
            <a:ext cx="879475" cy="935038"/>
          </a:xfrm>
          <a:prstGeom prst="straightConnector1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6" name="AutoShape 12"/>
          <p:cNvCxnSpPr>
            <a:cxnSpLocks noChangeShapeType="1"/>
            <a:stCxn id="188419" idx="4"/>
            <a:endCxn id="188422" idx="0"/>
          </p:cNvCxnSpPr>
          <p:nvPr/>
        </p:nvCxnSpPr>
        <p:spPr bwMode="auto">
          <a:xfrm rot="5400000">
            <a:off x="628651" y="3709987"/>
            <a:ext cx="2151062" cy="23813"/>
          </a:xfrm>
          <a:prstGeom prst="straightConnector1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7" name="AutoShape 14"/>
          <p:cNvCxnSpPr>
            <a:cxnSpLocks noChangeShapeType="1"/>
            <a:stCxn id="188422" idx="6"/>
            <a:endCxn id="188425" idx="2"/>
          </p:cNvCxnSpPr>
          <p:nvPr/>
        </p:nvCxnSpPr>
        <p:spPr bwMode="auto">
          <a:xfrm>
            <a:off x="1979613" y="5084763"/>
            <a:ext cx="2160587" cy="0"/>
          </a:xfrm>
          <a:prstGeom prst="straightConnector1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8" name="AutoShape 17"/>
          <p:cNvCxnSpPr>
            <a:cxnSpLocks noChangeShapeType="1"/>
            <a:stCxn id="188421" idx="4"/>
            <a:endCxn id="188425" idx="0"/>
          </p:cNvCxnSpPr>
          <p:nvPr/>
        </p:nvCxnSpPr>
        <p:spPr bwMode="auto">
          <a:xfrm>
            <a:off x="4429125" y="2635250"/>
            <a:ext cx="0" cy="2162175"/>
          </a:xfrm>
          <a:prstGeom prst="straightConnector1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9" name="AutoShape 19"/>
          <p:cNvCxnSpPr>
            <a:cxnSpLocks noChangeShapeType="1"/>
            <a:stCxn id="188421" idx="6"/>
            <a:endCxn id="188424" idx="2"/>
          </p:cNvCxnSpPr>
          <p:nvPr/>
        </p:nvCxnSpPr>
        <p:spPr bwMode="auto">
          <a:xfrm>
            <a:off x="4716463" y="2347913"/>
            <a:ext cx="2087562" cy="0"/>
          </a:xfrm>
          <a:prstGeom prst="straightConnector1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0" name="AutoShape 22"/>
          <p:cNvCxnSpPr>
            <a:cxnSpLocks noChangeShapeType="1"/>
            <a:stCxn id="188421" idx="5"/>
            <a:endCxn id="188426" idx="1"/>
          </p:cNvCxnSpPr>
          <p:nvPr/>
        </p:nvCxnSpPr>
        <p:spPr bwMode="auto">
          <a:xfrm>
            <a:off x="4632325" y="2551113"/>
            <a:ext cx="887413" cy="890587"/>
          </a:xfrm>
          <a:prstGeom prst="straightConnector1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1" name="AutoShape 25"/>
          <p:cNvCxnSpPr>
            <a:cxnSpLocks noChangeShapeType="1"/>
            <a:stCxn id="188426" idx="5"/>
            <a:endCxn id="188423" idx="1"/>
          </p:cNvCxnSpPr>
          <p:nvPr/>
        </p:nvCxnSpPr>
        <p:spPr bwMode="auto">
          <a:xfrm>
            <a:off x="5927725" y="3848100"/>
            <a:ext cx="960438" cy="1033463"/>
          </a:xfrm>
          <a:prstGeom prst="straightConnector1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22" name="Text Box 27"/>
          <p:cNvSpPr txBox="1">
            <a:spLocks noChangeArrowheads="1"/>
          </p:cNvSpPr>
          <p:nvPr/>
        </p:nvSpPr>
        <p:spPr bwMode="auto">
          <a:xfrm>
            <a:off x="5580063" y="1989138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8</a:t>
            </a:r>
            <a:endParaRPr lang="th-TH" altLang="en-US" sz="2000"/>
          </a:p>
        </p:txBody>
      </p:sp>
      <p:sp>
        <p:nvSpPr>
          <p:cNvPr id="21523" name="Text Box 28"/>
          <p:cNvSpPr txBox="1">
            <a:spLocks noChangeArrowheads="1"/>
          </p:cNvSpPr>
          <p:nvPr/>
        </p:nvSpPr>
        <p:spPr bwMode="auto">
          <a:xfrm>
            <a:off x="1403350" y="3429000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  <a:endParaRPr lang="th-TH" altLang="en-US" sz="2000"/>
          </a:p>
        </p:txBody>
      </p:sp>
      <p:sp>
        <p:nvSpPr>
          <p:cNvPr id="21524" name="Text Box 29"/>
          <p:cNvSpPr txBox="1">
            <a:spLocks noChangeArrowheads="1"/>
          </p:cNvSpPr>
          <p:nvPr/>
        </p:nvSpPr>
        <p:spPr bwMode="auto">
          <a:xfrm>
            <a:off x="2916238" y="5013325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  <a:endParaRPr lang="th-TH" altLang="en-US" sz="2000"/>
          </a:p>
        </p:txBody>
      </p:sp>
      <p:sp>
        <p:nvSpPr>
          <p:cNvPr id="21525" name="Text Box 30"/>
          <p:cNvSpPr txBox="1">
            <a:spLocks noChangeArrowheads="1"/>
          </p:cNvSpPr>
          <p:nvPr/>
        </p:nvSpPr>
        <p:spPr bwMode="auto">
          <a:xfrm>
            <a:off x="2411413" y="2781300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  <a:endParaRPr lang="th-TH" altLang="en-US" sz="2000"/>
          </a:p>
        </p:txBody>
      </p:sp>
      <p:sp>
        <p:nvSpPr>
          <p:cNvPr id="21526" name="Text Box 32"/>
          <p:cNvSpPr txBox="1">
            <a:spLocks noChangeArrowheads="1"/>
          </p:cNvSpPr>
          <p:nvPr/>
        </p:nvSpPr>
        <p:spPr bwMode="auto">
          <a:xfrm>
            <a:off x="4140200" y="3429000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  <a:endParaRPr lang="th-TH" altLang="en-US" sz="2000"/>
          </a:p>
        </p:txBody>
      </p:sp>
      <p:sp>
        <p:nvSpPr>
          <p:cNvPr id="21527" name="Text Box 33"/>
          <p:cNvSpPr txBox="1">
            <a:spLocks noChangeArrowheads="1"/>
          </p:cNvSpPr>
          <p:nvPr/>
        </p:nvSpPr>
        <p:spPr bwMode="auto">
          <a:xfrm>
            <a:off x="5003800" y="2708275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  <a:endParaRPr lang="th-TH" altLang="en-US" sz="2000"/>
          </a:p>
        </p:txBody>
      </p:sp>
      <p:sp>
        <p:nvSpPr>
          <p:cNvPr id="21528" name="Text Box 36"/>
          <p:cNvSpPr txBox="1">
            <a:spLocks noChangeArrowheads="1"/>
          </p:cNvSpPr>
          <p:nvPr/>
        </p:nvSpPr>
        <p:spPr bwMode="auto">
          <a:xfrm>
            <a:off x="6227763" y="393382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  <a:endParaRPr lang="th-TH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contenido"/>
          <p:cNvSpPr>
            <a:spLocks noGrp="1"/>
          </p:cNvSpPr>
          <p:nvPr>
            <p:ph idx="1"/>
          </p:nvPr>
        </p:nvSpPr>
        <p:spPr>
          <a:xfrm>
            <a:off x="357188" y="1714500"/>
            <a:ext cx="8358187" cy="4152900"/>
          </a:xfrm>
        </p:spPr>
        <p:txBody>
          <a:bodyPr/>
          <a:lstStyle/>
          <a:p>
            <a:pPr algn="just"/>
            <a:r>
              <a:rPr lang="es-AR" altLang="en-US" sz="2400" smtClean="0"/>
              <a:t>Dado un grafo </a:t>
            </a:r>
            <a:r>
              <a:rPr lang="es-AR" altLang="en-US" sz="2400" b="1" smtClean="0"/>
              <a:t>G(V,E) </a:t>
            </a:r>
            <a:r>
              <a:rPr lang="es-AR" altLang="en-US" sz="2400" smtClean="0"/>
              <a:t>con costos no negativos en las aristas, el problema de </a:t>
            </a:r>
            <a:r>
              <a:rPr lang="es-AR" altLang="en-US" sz="2400" i="1" smtClean="0"/>
              <a:t>camino mínimo</a:t>
            </a:r>
            <a:r>
              <a:rPr lang="es-AR" altLang="en-US" sz="2400" smtClean="0"/>
              <a:t> entre dos nodos </a:t>
            </a:r>
            <a:r>
              <a:rPr lang="es-AR" altLang="en-US" sz="2400" i="1" smtClean="0"/>
              <a:t>u</a:t>
            </a:r>
            <a:r>
              <a:rPr lang="es-AR" altLang="en-US" sz="2400" smtClean="0"/>
              <a:t> y </a:t>
            </a:r>
            <a:r>
              <a:rPr lang="es-AR" altLang="en-US" sz="2400" i="1" smtClean="0"/>
              <a:t>v</a:t>
            </a:r>
            <a:r>
              <a:rPr lang="es-AR" altLang="en-US" sz="2400" smtClean="0"/>
              <a:t> consiste en encontrar un camino entre esos nodos cuyo costo sea menor o igual que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s-AR" altLang="en-US" sz="2400" smtClean="0"/>
              <a:t>    el costo de cualquier otro camino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s-AR" altLang="en-US" sz="2400" smtClean="0"/>
              <a:t>    entre u y v.</a:t>
            </a:r>
            <a:endParaRPr lang="es-ES" altLang="en-US" sz="24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mtClean="0"/>
              <a:t>Problema del Camino Mínimo</a:t>
            </a: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 bwMode="auto">
          <a:xfrm>
            <a:off x="1357313" y="4410075"/>
            <a:ext cx="82296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Ø"/>
              <a:defRPr/>
            </a:pPr>
            <a:r>
              <a:rPr lang="es-ES" sz="2400" kern="0" dirty="0">
                <a:latin typeface="+mn-lt"/>
                <a:cs typeface="+mn-cs"/>
              </a:rPr>
              <a:t>Uno a uno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Ø"/>
              <a:defRPr/>
            </a:pPr>
            <a:r>
              <a:rPr lang="es-ES" sz="2400" kern="0" dirty="0">
                <a:latin typeface="+mn-lt"/>
                <a:cs typeface="+mn-cs"/>
              </a:rPr>
              <a:t>Uno a todos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Ø"/>
              <a:defRPr/>
            </a:pPr>
            <a:r>
              <a:rPr lang="es-ES" sz="2400" kern="0" dirty="0">
                <a:latin typeface="+mn-lt"/>
                <a:cs typeface="+mn-cs"/>
              </a:rPr>
              <a:t>Todos a todos</a:t>
            </a:r>
          </a:p>
        </p:txBody>
      </p:sp>
      <p:pic>
        <p:nvPicPr>
          <p:cNvPr id="23557" name="Picture 2" descr="Resultado de imagen para mapa con distancias circuito de las yung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72125" y="3071813"/>
            <a:ext cx="3095625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15313" y="6357938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2FC7B8-9D50-4686-957C-9D89AFBA3279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88"/>
            <a:ext cx="8229600" cy="1371600"/>
          </a:xfrm>
        </p:spPr>
        <p:txBody>
          <a:bodyPr/>
          <a:lstStyle/>
          <a:p>
            <a:r>
              <a:rPr lang="es-AR" altLang="en-US" smtClean="0"/>
              <a:t>Grafos por todos lados</a:t>
            </a:r>
          </a:p>
        </p:txBody>
      </p:sp>
      <p:pic>
        <p:nvPicPr>
          <p:cNvPr id="224258" name="Picture 2" descr="Resultado de imagen para imagenes graf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43375" y="3786188"/>
            <a:ext cx="423386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4260" name="Picture 4" descr="Resultado de imagen para theory of graphs appl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785938"/>
            <a:ext cx="2214562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6 CuadroTexto"/>
          <p:cNvSpPr txBox="1">
            <a:spLocks noChangeArrowheads="1"/>
          </p:cNvSpPr>
          <p:nvPr/>
        </p:nvSpPr>
        <p:spPr bwMode="auto">
          <a:xfrm>
            <a:off x="642938" y="51435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pic>
        <p:nvPicPr>
          <p:cNvPr id="224262" name="Picture 6" descr="Resultado de imagen para дороги в кита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9125" y="1428750"/>
            <a:ext cx="3908425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6" descr="Imagen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938" y="4143375"/>
            <a:ext cx="3214687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8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15313" y="6357938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8DFB30-F420-40C2-848D-779EE5C298D0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88" y="1714500"/>
            <a:ext cx="8329612" cy="4152900"/>
          </a:xfrm>
        </p:spPr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s-ES" altLang="en-US" smtClean="0"/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s-ES" altLang="en-US" smtClean="0"/>
              <a:t>Resuelve el problema del camino mínimo de un vértice a todos los demás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s-ES" altLang="en-US" smtClean="0"/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s-ES" altLang="en-US" smtClean="0"/>
              <a:t>Es un algoritmo Greedy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s-ES" altLang="en-US" smtClean="0"/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s-ES" altLang="en-US" smtClean="0"/>
              <a:t>Resuelve el problema en sucesivos pasos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s-ES" altLang="en-US" smtClean="0"/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s-ES" altLang="en-US" smtClean="0"/>
              <a:t>En cada paso selecciona la solución óptima</a:t>
            </a:r>
            <a:endParaRPr lang="es-EC" altLang="en-US" smtClean="0"/>
          </a:p>
          <a:p>
            <a:endParaRPr lang="es-ES" altLang="en-US" sz="28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mtClean="0"/>
              <a:t>Algoritmo de Dijkstra (1956)</a:t>
            </a:r>
          </a:p>
        </p:txBody>
      </p:sp>
      <p:sp>
        <p:nvSpPr>
          <p:cNvPr id="24580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15313" y="6357938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59935C-B68D-4459-A637-8E37E70119E5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296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s-ES_tradnl" altLang="en-US" sz="2000" b="1" smtClean="0">
                <a:solidFill>
                  <a:srgbClr val="040200"/>
                </a:solidFill>
              </a:rPr>
              <a:t>ALGORITMO DIJKSTRA (A,n,D,P)</a:t>
            </a:r>
          </a:p>
          <a:p>
            <a:pPr>
              <a:buFont typeface="Wingdings" panose="05000000000000000000" pitchFamily="2" charset="2"/>
              <a:buNone/>
            </a:pPr>
            <a:endParaRPr lang="es-ES_tradnl" altLang="en-US" sz="2000" b="1" smtClean="0">
              <a:solidFill>
                <a:srgbClr val="0402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s-ES_tradnl" altLang="en-US" sz="2000" b="1" smtClean="0">
                <a:solidFill>
                  <a:srgbClr val="040200"/>
                </a:solidFill>
              </a:rPr>
              <a:t>ENTRADA:</a:t>
            </a:r>
            <a:r>
              <a:rPr lang="es-ES_tradnl" altLang="en-US" sz="2000" smtClean="0">
                <a:solidFill>
                  <a:srgbClr val="040200"/>
                </a:solidFill>
              </a:rPr>
              <a:t>	n: número de vértices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</a:rPr>
              <a:t>     		A: matriz de adyacencia con los costos positivos</a:t>
            </a:r>
          </a:p>
          <a:p>
            <a:pPr>
              <a:buFont typeface="Wingdings" panose="05000000000000000000" pitchFamily="2" charset="2"/>
              <a:buNone/>
            </a:pPr>
            <a:endParaRPr lang="es-ES_tradnl" altLang="en-US" sz="2000" smtClean="0">
              <a:solidFill>
                <a:srgbClr val="0402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s-ES_tradnl" altLang="en-US" sz="2000" b="1" smtClean="0">
                <a:solidFill>
                  <a:srgbClr val="040200"/>
                </a:solidFill>
              </a:rPr>
              <a:t>SALIDA:	</a:t>
            </a:r>
            <a:r>
              <a:rPr lang="es-ES_tradnl" altLang="en-US" sz="2000" smtClean="0">
                <a:solidFill>
                  <a:srgbClr val="040200"/>
                </a:solidFill>
              </a:rPr>
              <a:t>D: vector de distancias especiales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			P: vector del camino</a:t>
            </a:r>
          </a:p>
          <a:p>
            <a:pPr>
              <a:buFont typeface="Wingdings" panose="05000000000000000000" pitchFamily="2" charset="2"/>
              <a:buNone/>
            </a:pPr>
            <a:endParaRPr lang="es-ES_tradnl" altLang="en-US" sz="2000" smtClean="0">
              <a:solidFill>
                <a:srgbClr val="0402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s-ES_tradnl" altLang="en-US" sz="2000" b="1" smtClean="0">
                <a:solidFill>
                  <a:srgbClr val="040200"/>
                </a:solidFill>
              </a:rPr>
              <a:t>AUXILIARES:</a:t>
            </a:r>
            <a:r>
              <a:rPr lang="es-ES_tradnl" altLang="en-US" sz="2000" smtClean="0">
                <a:solidFill>
                  <a:srgbClr val="040200"/>
                </a:solidFill>
              </a:rPr>
              <a:t>	S: conjunto de vértices elegidos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</a:rPr>
              <a:t>                	C: conjunto de vértices candidatos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750" y="18446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000" kern="0" dirty="0">
              <a:latin typeface="+mn-lt"/>
              <a:cs typeface="Arial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85863"/>
          </a:xfrm>
        </p:spPr>
        <p:txBody>
          <a:bodyPr/>
          <a:lstStyle/>
          <a:p>
            <a:r>
              <a:rPr lang="es-AR" altLang="en-US" smtClean="0"/>
              <a:t>Algoritmo de Dijkstra</a:t>
            </a:r>
          </a:p>
        </p:txBody>
      </p:sp>
      <p:sp>
        <p:nvSpPr>
          <p:cNvPr id="25605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15313" y="6357938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A50E7A-8474-47EE-A1A0-9E0B0291989B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82296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s-ES_tradnl" altLang="en-US" sz="2000" b="1" smtClean="0">
                <a:solidFill>
                  <a:srgbClr val="040200"/>
                </a:solidFill>
              </a:rPr>
              <a:t>ALGORITMO DIJKSTRA (A,n,D,P)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P1.  S </a:t>
            </a: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 { 1 }       C </a:t>
            </a: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 { 2, 3, ..., n } 	P(1) </a:t>
            </a: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0	</a:t>
            </a:r>
            <a:endParaRPr lang="es-ES_tradnl" altLang="en-US" sz="2000" smtClean="0">
              <a:solidFill>
                <a:srgbClr val="04020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P2.  Para i desde 2 hasta n hacer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        	</a:t>
            </a: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D( i )  </a:t>
            </a: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  A ( 1, i  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		P( i ) </a:t>
            </a: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 1</a:t>
            </a:r>
            <a:endParaRPr lang="es-ES_tradnl" altLang="en-US" sz="2000" smtClean="0">
              <a:solidFill>
                <a:srgbClr val="04020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P3.  Repetir n-2 veces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            	Elegir en C un vértice w tal que D ( w ) sea mínimo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            	</a:t>
            </a: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Agregar w a S</a:t>
            </a:r>
            <a:endParaRPr lang="es-ES_tradnl" altLang="en-US" sz="2000" smtClean="0">
              <a:solidFill>
                <a:srgbClr val="04020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            	</a:t>
            </a: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Borrar w de C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            	Para cada vértice v en C hacer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			Si   (D ( w ) + A ( w , v )) &lt; D ( v  )    entonces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                  		</a:t>
            </a: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D ( v ) </a:t>
            </a: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   D ( w ) + A ( w , v ) </a:t>
            </a:r>
            <a:endParaRPr lang="es-ES_tradnl" altLang="en-US" sz="2000" smtClean="0">
              <a:solidFill>
                <a:srgbClr val="04020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				</a:t>
            </a: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P ( v ) </a:t>
            </a: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   w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 P4.  Fin.</a:t>
            </a:r>
          </a:p>
          <a:p>
            <a:pPr>
              <a:buFont typeface="Wingdings" panose="05000000000000000000" pitchFamily="2" charset="2"/>
              <a:buNone/>
            </a:pPr>
            <a:endParaRPr lang="es-ES_tradnl" altLang="en-US" sz="2000" b="1" smtClean="0">
              <a:solidFill>
                <a:srgbClr val="0402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750" y="18446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000" kern="0" dirty="0">
              <a:latin typeface="+mn-lt"/>
              <a:cs typeface="Arial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42988"/>
          </a:xfrm>
        </p:spPr>
        <p:txBody>
          <a:bodyPr/>
          <a:lstStyle/>
          <a:p>
            <a:r>
              <a:rPr lang="es-AR" altLang="en-US" smtClean="0"/>
              <a:t>Algoritmo de Dijkstra</a:t>
            </a:r>
          </a:p>
        </p:txBody>
      </p:sp>
      <p:sp>
        <p:nvSpPr>
          <p:cNvPr id="26629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15313" y="6357938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2CDFE3-882B-493A-A6E9-DD7DFCDA0075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  <p:grpSp>
        <p:nvGrpSpPr>
          <p:cNvPr id="3" name="28 Grupo"/>
          <p:cNvGrpSpPr>
            <a:grpSpLocks/>
          </p:cNvGrpSpPr>
          <p:nvPr/>
        </p:nvGrpSpPr>
        <p:grpSpPr bwMode="auto">
          <a:xfrm>
            <a:off x="5643563" y="571500"/>
            <a:ext cx="3313112" cy="1643063"/>
            <a:chOff x="468313" y="2708275"/>
            <a:chExt cx="3598862" cy="1655763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1116695" y="2708275"/>
              <a:ext cx="286254" cy="287959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bg1"/>
                  </a:solidFill>
                  <a:latin typeface="Tahoma" pitchFamily="34" charset="0"/>
                  <a:cs typeface="Arial" charset="0"/>
                </a:rPr>
                <a:t>V2</a:t>
              </a:r>
              <a:endParaRPr lang="es-EC" sz="1200" dirty="0">
                <a:solidFill>
                  <a:schemeClr val="bg1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26633" name="Oval 5"/>
            <p:cNvSpPr>
              <a:spLocks noChangeArrowheads="1"/>
            </p:cNvSpPr>
            <p:nvPr/>
          </p:nvSpPr>
          <p:spPr bwMode="auto">
            <a:xfrm>
              <a:off x="2771775" y="2708275"/>
              <a:ext cx="287338" cy="287338"/>
            </a:xfrm>
            <a:prstGeom prst="ellipse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200">
                  <a:solidFill>
                    <a:schemeClr val="bg1"/>
                  </a:solidFill>
                  <a:latin typeface="Tahoma" panose="020B0604030504040204" pitchFamily="34" charset="0"/>
                </a:rPr>
                <a:t>V5</a:t>
              </a:r>
              <a:endParaRPr lang="es-EC" altLang="en-US" sz="120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468313" y="3500162"/>
              <a:ext cx="287977" cy="28795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bg1"/>
                  </a:solidFill>
                  <a:latin typeface="Tahoma" pitchFamily="34" charset="0"/>
                  <a:cs typeface="Arial" charset="0"/>
                </a:rPr>
                <a:t>V1</a:t>
              </a:r>
              <a:endParaRPr lang="es-EC" sz="1200" dirty="0">
                <a:solidFill>
                  <a:schemeClr val="bg1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1258097" y="4076079"/>
              <a:ext cx="287977" cy="287959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" sz="1200">
                  <a:solidFill>
                    <a:schemeClr val="bg1"/>
                  </a:solidFill>
                  <a:latin typeface="Tahoma" pitchFamily="34" charset="0"/>
                  <a:cs typeface="Arial" charset="0"/>
                </a:rPr>
                <a:t>V3</a:t>
              </a:r>
              <a:endParaRPr lang="es-EC" sz="1200">
                <a:solidFill>
                  <a:schemeClr val="bg1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26636" name="Oval 8"/>
            <p:cNvSpPr>
              <a:spLocks noChangeArrowheads="1"/>
            </p:cNvSpPr>
            <p:nvPr/>
          </p:nvSpPr>
          <p:spPr bwMode="auto">
            <a:xfrm>
              <a:off x="2916238" y="4005263"/>
              <a:ext cx="287337" cy="2873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200">
                  <a:solidFill>
                    <a:schemeClr val="bg1"/>
                  </a:solidFill>
                  <a:latin typeface="Tahoma" panose="020B0604030504040204" pitchFamily="34" charset="0"/>
                </a:rPr>
                <a:t>V4</a:t>
              </a:r>
              <a:endParaRPr lang="es-EC" altLang="en-US" sz="120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637" name="Oval 9"/>
            <p:cNvSpPr>
              <a:spLocks noChangeArrowheads="1"/>
            </p:cNvSpPr>
            <p:nvPr/>
          </p:nvSpPr>
          <p:spPr bwMode="auto">
            <a:xfrm>
              <a:off x="3779838" y="3368675"/>
              <a:ext cx="287337" cy="2873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200">
                  <a:solidFill>
                    <a:schemeClr val="bg1"/>
                  </a:solidFill>
                  <a:latin typeface="Tahoma" panose="020B0604030504040204" pitchFamily="34" charset="0"/>
                </a:rPr>
                <a:t>V6</a:t>
              </a:r>
              <a:endParaRPr lang="es-EC" altLang="en-US" sz="120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26638" name="AutoShape 10"/>
            <p:cNvCxnSpPr>
              <a:cxnSpLocks noChangeShapeType="1"/>
              <a:stCxn id="10" idx="7"/>
              <a:endCxn id="8" idx="3"/>
            </p:cNvCxnSpPr>
            <p:nvPr/>
          </p:nvCxnSpPr>
          <p:spPr bwMode="auto">
            <a:xfrm flipV="1">
              <a:off x="712788" y="2952750"/>
              <a:ext cx="446087" cy="5905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39" name="AutoShape 11"/>
            <p:cNvCxnSpPr>
              <a:cxnSpLocks noChangeShapeType="1"/>
              <a:stCxn id="10" idx="5"/>
              <a:endCxn id="11" idx="2"/>
            </p:cNvCxnSpPr>
            <p:nvPr/>
          </p:nvCxnSpPr>
          <p:spPr bwMode="auto">
            <a:xfrm>
              <a:off x="712788" y="3744913"/>
              <a:ext cx="546100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40" name="AutoShape 12"/>
            <p:cNvCxnSpPr>
              <a:cxnSpLocks noChangeShapeType="1"/>
              <a:stCxn id="10" idx="6"/>
              <a:endCxn id="26633" idx="3"/>
            </p:cNvCxnSpPr>
            <p:nvPr/>
          </p:nvCxnSpPr>
          <p:spPr bwMode="auto">
            <a:xfrm flipV="1">
              <a:off x="755650" y="2952750"/>
              <a:ext cx="2058988" cy="692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41" name="AutoShape 13"/>
            <p:cNvCxnSpPr>
              <a:cxnSpLocks noChangeShapeType="1"/>
              <a:stCxn id="8" idx="7"/>
              <a:endCxn id="26633" idx="2"/>
            </p:cNvCxnSpPr>
            <p:nvPr/>
          </p:nvCxnSpPr>
          <p:spPr bwMode="auto">
            <a:xfrm>
              <a:off x="1360488" y="2751138"/>
              <a:ext cx="1411287" cy="101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42" name="AutoShape 14"/>
            <p:cNvCxnSpPr>
              <a:cxnSpLocks noChangeShapeType="1"/>
              <a:stCxn id="11" idx="6"/>
              <a:endCxn id="26633" idx="4"/>
            </p:cNvCxnSpPr>
            <p:nvPr/>
          </p:nvCxnSpPr>
          <p:spPr bwMode="auto">
            <a:xfrm flipV="1">
              <a:off x="1546225" y="2995613"/>
              <a:ext cx="1370013" cy="12255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43" name="AutoShape 15"/>
            <p:cNvCxnSpPr>
              <a:cxnSpLocks noChangeShapeType="1"/>
              <a:stCxn id="26633" idx="4"/>
              <a:endCxn id="26636" idx="0"/>
            </p:cNvCxnSpPr>
            <p:nvPr/>
          </p:nvCxnSpPr>
          <p:spPr bwMode="auto">
            <a:xfrm>
              <a:off x="2916238" y="2995613"/>
              <a:ext cx="144462" cy="1009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44" name="AutoShape 16"/>
            <p:cNvCxnSpPr>
              <a:cxnSpLocks noChangeShapeType="1"/>
              <a:stCxn id="26633" idx="5"/>
              <a:endCxn id="26637" idx="1"/>
            </p:cNvCxnSpPr>
            <p:nvPr/>
          </p:nvCxnSpPr>
          <p:spPr bwMode="auto">
            <a:xfrm>
              <a:off x="3016250" y="2952750"/>
              <a:ext cx="806450" cy="4587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45" name="AutoShape 17"/>
            <p:cNvCxnSpPr>
              <a:cxnSpLocks noChangeShapeType="1"/>
              <a:stCxn id="26637" idx="3"/>
              <a:endCxn id="26636" idx="6"/>
            </p:cNvCxnSpPr>
            <p:nvPr/>
          </p:nvCxnSpPr>
          <p:spPr bwMode="auto">
            <a:xfrm flipH="1">
              <a:off x="3203575" y="3613150"/>
              <a:ext cx="619125" cy="5365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6646" name="Text Box 18"/>
            <p:cNvSpPr txBox="1">
              <a:spLocks noChangeArrowheads="1"/>
            </p:cNvSpPr>
            <p:nvPr/>
          </p:nvSpPr>
          <p:spPr bwMode="auto">
            <a:xfrm>
              <a:off x="623512" y="2852254"/>
              <a:ext cx="431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ahoma" panose="020B0604030504040204" pitchFamily="34" charset="0"/>
                </a:rPr>
                <a:t>3</a:t>
              </a:r>
              <a:endParaRPr lang="es-EC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26647" name="Text Box 19"/>
            <p:cNvSpPr txBox="1">
              <a:spLocks noChangeArrowheads="1"/>
            </p:cNvSpPr>
            <p:nvPr/>
          </p:nvSpPr>
          <p:spPr bwMode="auto">
            <a:xfrm>
              <a:off x="1403350" y="3068638"/>
              <a:ext cx="431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ahoma" panose="020B0604030504040204" pitchFamily="34" charset="0"/>
                </a:rPr>
                <a:t>8</a:t>
              </a:r>
              <a:endParaRPr lang="es-EC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26648" name="Text Box 21"/>
            <p:cNvSpPr txBox="1">
              <a:spLocks noChangeArrowheads="1"/>
            </p:cNvSpPr>
            <p:nvPr/>
          </p:nvSpPr>
          <p:spPr bwMode="auto">
            <a:xfrm>
              <a:off x="1979613" y="3789363"/>
              <a:ext cx="431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ahoma" panose="020B0604030504040204" pitchFamily="34" charset="0"/>
                </a:rPr>
                <a:t>3</a:t>
              </a:r>
              <a:endParaRPr lang="es-EC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26649" name="Text Box 22"/>
            <p:cNvSpPr txBox="1">
              <a:spLocks noChangeArrowheads="1"/>
            </p:cNvSpPr>
            <p:nvPr/>
          </p:nvSpPr>
          <p:spPr bwMode="auto">
            <a:xfrm>
              <a:off x="611188" y="3933825"/>
              <a:ext cx="431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ahoma" panose="020B0604030504040204" pitchFamily="34" charset="0"/>
                </a:rPr>
                <a:t>4</a:t>
              </a:r>
              <a:endParaRPr lang="es-EC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26650" name="Text Box 23"/>
            <p:cNvSpPr txBox="1">
              <a:spLocks noChangeArrowheads="1"/>
            </p:cNvSpPr>
            <p:nvPr/>
          </p:nvSpPr>
          <p:spPr bwMode="auto">
            <a:xfrm>
              <a:off x="2627313" y="3500438"/>
              <a:ext cx="431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ahoma" panose="020B0604030504040204" pitchFamily="34" charset="0"/>
                </a:rPr>
                <a:t>7</a:t>
              </a:r>
              <a:endParaRPr lang="es-EC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26651" name="Text Box 24"/>
            <p:cNvSpPr txBox="1">
              <a:spLocks noChangeArrowheads="1"/>
            </p:cNvSpPr>
            <p:nvPr/>
          </p:nvSpPr>
          <p:spPr bwMode="auto">
            <a:xfrm>
              <a:off x="3419475" y="2924175"/>
              <a:ext cx="431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ahoma" panose="020B0604030504040204" pitchFamily="34" charset="0"/>
                </a:rPr>
                <a:t>3</a:t>
              </a:r>
              <a:endParaRPr lang="es-EC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26652" name="Text Box 25"/>
            <p:cNvSpPr txBox="1">
              <a:spLocks noChangeArrowheads="1"/>
            </p:cNvSpPr>
            <p:nvPr/>
          </p:nvSpPr>
          <p:spPr bwMode="auto">
            <a:xfrm>
              <a:off x="3419475" y="3925888"/>
              <a:ext cx="431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ahoma" panose="020B0604030504040204" pitchFamily="34" charset="0"/>
                </a:rPr>
                <a:t>2</a:t>
              </a:r>
              <a:endParaRPr lang="es-EC" altLang="en-US" sz="1800">
                <a:latin typeface="Tahoma" panose="020B0604030504040204" pitchFamily="34" charset="0"/>
              </a:endParaRPr>
            </a:p>
          </p:txBody>
        </p:sp>
      </p:grpSp>
      <p:sp>
        <p:nvSpPr>
          <p:cNvPr id="26631" name="Text Box 20"/>
          <p:cNvSpPr txBox="1">
            <a:spLocks noChangeArrowheads="1"/>
          </p:cNvSpPr>
          <p:nvPr/>
        </p:nvSpPr>
        <p:spPr bwMode="auto">
          <a:xfrm>
            <a:off x="6926263" y="3476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5</a:t>
            </a:r>
            <a:endParaRPr lang="es-EC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971550" y="1412875"/>
            <a:ext cx="287338" cy="287338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 dirty="0">
                <a:solidFill>
                  <a:schemeClr val="bg1"/>
                </a:solidFill>
                <a:latin typeface="Tahoma" pitchFamily="34" charset="0"/>
                <a:cs typeface="Arial" charset="0"/>
              </a:rPr>
              <a:t>V2</a:t>
            </a:r>
            <a:endParaRPr lang="es-EC" sz="1200" dirty="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27651" name="Oval 5"/>
          <p:cNvSpPr>
            <a:spLocks noChangeArrowheads="1"/>
          </p:cNvSpPr>
          <p:nvPr/>
        </p:nvSpPr>
        <p:spPr bwMode="auto">
          <a:xfrm>
            <a:off x="2627313" y="1412875"/>
            <a:ext cx="287337" cy="28733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V5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323850" y="2205038"/>
            <a:ext cx="287338" cy="2873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 dirty="0">
                <a:solidFill>
                  <a:schemeClr val="bg1"/>
                </a:solidFill>
                <a:latin typeface="Tahoma" pitchFamily="34" charset="0"/>
                <a:cs typeface="Arial" charset="0"/>
              </a:rPr>
              <a:t>V1</a:t>
            </a:r>
            <a:endParaRPr lang="es-EC" sz="1200" dirty="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1114425" y="2781300"/>
            <a:ext cx="287338" cy="287338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>
                <a:solidFill>
                  <a:schemeClr val="bg1"/>
                </a:solidFill>
                <a:latin typeface="Tahoma" pitchFamily="34" charset="0"/>
                <a:cs typeface="Arial" charset="0"/>
              </a:rPr>
              <a:t>V3</a:t>
            </a:r>
            <a:endParaRPr lang="es-EC" sz="120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27654" name="Oval 8"/>
          <p:cNvSpPr>
            <a:spLocks noChangeArrowheads="1"/>
          </p:cNvSpPr>
          <p:nvPr/>
        </p:nvSpPr>
        <p:spPr bwMode="auto">
          <a:xfrm>
            <a:off x="2771775" y="2709863"/>
            <a:ext cx="287338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V4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27655" name="Oval 9"/>
          <p:cNvSpPr>
            <a:spLocks noChangeArrowheads="1"/>
          </p:cNvSpPr>
          <p:nvPr/>
        </p:nvSpPr>
        <p:spPr bwMode="auto">
          <a:xfrm>
            <a:off x="3635375" y="2073275"/>
            <a:ext cx="287338" cy="2873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V6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cxnSp>
        <p:nvCxnSpPr>
          <p:cNvPr id="27656" name="AutoShape 10"/>
          <p:cNvCxnSpPr>
            <a:cxnSpLocks noChangeShapeType="1"/>
            <a:stCxn id="21510" idx="7"/>
            <a:endCxn id="21508" idx="3"/>
          </p:cNvCxnSpPr>
          <p:nvPr/>
        </p:nvCxnSpPr>
        <p:spPr bwMode="auto">
          <a:xfrm flipV="1">
            <a:off x="568325" y="1657350"/>
            <a:ext cx="446088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57" name="AutoShape 11"/>
          <p:cNvCxnSpPr>
            <a:cxnSpLocks noChangeShapeType="1"/>
            <a:stCxn id="21510" idx="5"/>
            <a:endCxn id="21511" idx="2"/>
          </p:cNvCxnSpPr>
          <p:nvPr/>
        </p:nvCxnSpPr>
        <p:spPr bwMode="auto">
          <a:xfrm>
            <a:off x="568325" y="2449513"/>
            <a:ext cx="546100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58" name="AutoShape 12"/>
          <p:cNvCxnSpPr>
            <a:cxnSpLocks noChangeShapeType="1"/>
            <a:stCxn id="21510" idx="6"/>
            <a:endCxn id="27651" idx="3"/>
          </p:cNvCxnSpPr>
          <p:nvPr/>
        </p:nvCxnSpPr>
        <p:spPr bwMode="auto">
          <a:xfrm flipV="1">
            <a:off x="611188" y="1657350"/>
            <a:ext cx="2058987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59" name="AutoShape 13"/>
          <p:cNvCxnSpPr>
            <a:cxnSpLocks noChangeShapeType="1"/>
            <a:stCxn id="21508" idx="7"/>
            <a:endCxn id="27651" idx="2"/>
          </p:cNvCxnSpPr>
          <p:nvPr/>
        </p:nvCxnSpPr>
        <p:spPr bwMode="auto">
          <a:xfrm>
            <a:off x="1216025" y="1455738"/>
            <a:ext cx="1411288" cy="10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60" name="AutoShape 14"/>
          <p:cNvCxnSpPr>
            <a:cxnSpLocks noChangeShapeType="1"/>
            <a:stCxn id="21511" idx="6"/>
            <a:endCxn id="27651" idx="4"/>
          </p:cNvCxnSpPr>
          <p:nvPr/>
        </p:nvCxnSpPr>
        <p:spPr bwMode="auto">
          <a:xfrm flipV="1">
            <a:off x="1401763" y="1700213"/>
            <a:ext cx="1370012" cy="1225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61" name="AutoShape 15"/>
          <p:cNvCxnSpPr>
            <a:cxnSpLocks noChangeShapeType="1"/>
            <a:stCxn id="27651" idx="4"/>
            <a:endCxn id="27654" idx="0"/>
          </p:cNvCxnSpPr>
          <p:nvPr/>
        </p:nvCxnSpPr>
        <p:spPr bwMode="auto">
          <a:xfrm>
            <a:off x="2771775" y="1700213"/>
            <a:ext cx="144463" cy="1009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62" name="AutoShape 16"/>
          <p:cNvCxnSpPr>
            <a:cxnSpLocks noChangeShapeType="1"/>
            <a:stCxn id="27651" idx="5"/>
            <a:endCxn id="27655" idx="1"/>
          </p:cNvCxnSpPr>
          <p:nvPr/>
        </p:nvCxnSpPr>
        <p:spPr bwMode="auto">
          <a:xfrm>
            <a:off x="2871788" y="1657350"/>
            <a:ext cx="806450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63" name="AutoShape 17"/>
          <p:cNvCxnSpPr>
            <a:cxnSpLocks noChangeShapeType="1"/>
            <a:stCxn id="27655" idx="3"/>
            <a:endCxn id="27654" idx="6"/>
          </p:cNvCxnSpPr>
          <p:nvPr/>
        </p:nvCxnSpPr>
        <p:spPr bwMode="auto">
          <a:xfrm flipH="1">
            <a:off x="3059113" y="2317750"/>
            <a:ext cx="619125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664" name="Text Box 18"/>
          <p:cNvSpPr txBox="1">
            <a:spLocks noChangeArrowheads="1"/>
          </p:cNvSpPr>
          <p:nvPr/>
        </p:nvSpPr>
        <p:spPr bwMode="auto">
          <a:xfrm>
            <a:off x="323850" y="14859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7665" name="Text Box 19"/>
          <p:cNvSpPr txBox="1">
            <a:spLocks noChangeArrowheads="1"/>
          </p:cNvSpPr>
          <p:nvPr/>
        </p:nvSpPr>
        <p:spPr bwMode="auto">
          <a:xfrm>
            <a:off x="1258888" y="177323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8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7666" name="Text Box 20"/>
          <p:cNvSpPr txBox="1">
            <a:spLocks noChangeArrowheads="1"/>
          </p:cNvSpPr>
          <p:nvPr/>
        </p:nvSpPr>
        <p:spPr bwMode="auto">
          <a:xfrm>
            <a:off x="1690688" y="11969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5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7667" name="Text Box 21"/>
          <p:cNvSpPr txBox="1">
            <a:spLocks noChangeArrowheads="1"/>
          </p:cNvSpPr>
          <p:nvPr/>
        </p:nvSpPr>
        <p:spPr bwMode="auto">
          <a:xfrm>
            <a:off x="1835150" y="24939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7668" name="Text Box 22"/>
          <p:cNvSpPr txBox="1">
            <a:spLocks noChangeArrowheads="1"/>
          </p:cNvSpPr>
          <p:nvPr/>
        </p:nvSpPr>
        <p:spPr bwMode="auto">
          <a:xfrm>
            <a:off x="466725" y="263842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4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7669" name="Text Box 23"/>
          <p:cNvSpPr txBox="1">
            <a:spLocks noChangeArrowheads="1"/>
          </p:cNvSpPr>
          <p:nvPr/>
        </p:nvSpPr>
        <p:spPr bwMode="auto">
          <a:xfrm>
            <a:off x="2482850" y="220503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7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7670" name="Text Box 24"/>
          <p:cNvSpPr txBox="1">
            <a:spLocks noChangeArrowheads="1"/>
          </p:cNvSpPr>
          <p:nvPr/>
        </p:nvSpPr>
        <p:spPr bwMode="auto">
          <a:xfrm>
            <a:off x="3275013" y="16287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7671" name="Text Box 25"/>
          <p:cNvSpPr txBox="1">
            <a:spLocks noChangeArrowheads="1"/>
          </p:cNvSpPr>
          <p:nvPr/>
        </p:nvSpPr>
        <p:spPr bwMode="auto">
          <a:xfrm>
            <a:off x="3275013" y="26304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2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1565" name="Rectangle 61"/>
          <p:cNvSpPr>
            <a:spLocks noChangeArrowheads="1"/>
          </p:cNvSpPr>
          <p:nvPr/>
        </p:nvSpPr>
        <p:spPr bwMode="auto">
          <a:xfrm>
            <a:off x="4427538" y="1989138"/>
            <a:ext cx="4041775" cy="4333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n-US" sz="1600">
                <a:latin typeface="Tahoma" panose="020B0604030504040204" pitchFamily="34" charset="0"/>
              </a:rPr>
              <a:t> D[] se incializa con matriz de adyacencia</a:t>
            </a:r>
            <a:endParaRPr lang="es-EC" altLang="en-US" sz="1600">
              <a:latin typeface="Tahoma" panose="020B0604030504040204" pitchFamily="34" charset="0"/>
            </a:endParaRPr>
          </a:p>
        </p:txBody>
      </p:sp>
      <p:sp>
        <p:nvSpPr>
          <p:cNvPr id="276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88913"/>
            <a:ext cx="8229600" cy="1042987"/>
          </a:xfrm>
        </p:spPr>
        <p:txBody>
          <a:bodyPr/>
          <a:lstStyle/>
          <a:p>
            <a:r>
              <a:rPr lang="es-AR" altLang="en-US" sz="4000" smtClean="0"/>
              <a:t>Algoritmo de Dijkstra</a:t>
            </a:r>
          </a:p>
        </p:txBody>
      </p:sp>
      <p:sp>
        <p:nvSpPr>
          <p:cNvPr id="27674" name="Text Box 29"/>
          <p:cNvSpPr txBox="1">
            <a:spLocks noChangeArrowheads="1"/>
          </p:cNvSpPr>
          <p:nvPr/>
        </p:nvSpPr>
        <p:spPr bwMode="auto">
          <a:xfrm>
            <a:off x="5291138" y="847725"/>
            <a:ext cx="3384550" cy="925513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>
                <a:solidFill>
                  <a:srgbClr val="990099"/>
                </a:solidFill>
              </a:rPr>
              <a:t>Calcula el costo del  camino de menor costo desde el vértice 1 a cada vértice del grafo</a:t>
            </a:r>
            <a:endParaRPr lang="es-AR" altLang="en-US" sz="1800">
              <a:solidFill>
                <a:srgbClr val="990099"/>
              </a:solidFill>
            </a:endParaRPr>
          </a:p>
        </p:txBody>
      </p:sp>
      <p:sp>
        <p:nvSpPr>
          <p:cNvPr id="82975" name="Rectangle 31"/>
          <p:cNvSpPr>
            <a:spLocks noChangeArrowheads="1"/>
          </p:cNvSpPr>
          <p:nvPr/>
        </p:nvSpPr>
        <p:spPr bwMode="auto">
          <a:xfrm>
            <a:off x="684213" y="4724400"/>
            <a:ext cx="7966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P0</a:t>
            </a:r>
            <a:r>
              <a:rPr lang="en-US" altLang="en-US" sz="1800"/>
              <a:t>  S = {v1}		C = {v2, v3, v4, v5, v6}   D = (</a:t>
            </a:r>
            <a:r>
              <a:rPr lang="en-US" altLang="en-US" sz="1800" b="1"/>
              <a:t>0</a:t>
            </a:r>
            <a:r>
              <a:rPr lang="en-US" altLang="en-US" sz="1800"/>
              <a:t>,  3,   4,  ∞,   8,   ∞)</a:t>
            </a:r>
            <a:endParaRPr lang="es-AR" altLang="en-US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					          </a:t>
            </a:r>
            <a:r>
              <a:rPr lang="en-US" altLang="en-US" sz="1800"/>
              <a:t>P = (</a:t>
            </a:r>
            <a:r>
              <a:rPr lang="en-US" altLang="en-US" sz="1800" b="1"/>
              <a:t>0</a:t>
            </a:r>
            <a:r>
              <a:rPr lang="en-US" altLang="en-US" sz="1800"/>
              <a:t>, v1, v1, v1, v1, v1)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46ACA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65" grpId="0" animBg="1"/>
      <p:bldP spid="8297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Oval 104"/>
          <p:cNvSpPr>
            <a:spLocks noChangeArrowheads="1"/>
          </p:cNvSpPr>
          <p:nvPr/>
        </p:nvSpPr>
        <p:spPr bwMode="auto">
          <a:xfrm>
            <a:off x="6732588" y="4048125"/>
            <a:ext cx="287337" cy="287338"/>
          </a:xfrm>
          <a:prstGeom prst="ellipse">
            <a:avLst/>
          </a:prstGeom>
          <a:solidFill>
            <a:srgbClr val="FFFF00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971550" y="1397000"/>
            <a:ext cx="287338" cy="287338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 dirty="0">
                <a:solidFill>
                  <a:schemeClr val="bg1"/>
                </a:solidFill>
                <a:latin typeface="Tahoma" pitchFamily="34" charset="0"/>
                <a:cs typeface="Arial" charset="0"/>
              </a:rPr>
              <a:t>V2</a:t>
            </a:r>
            <a:endParaRPr lang="es-EC" sz="1200" dirty="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28676" name="Oval 5"/>
          <p:cNvSpPr>
            <a:spLocks noChangeArrowheads="1"/>
          </p:cNvSpPr>
          <p:nvPr/>
        </p:nvSpPr>
        <p:spPr bwMode="auto">
          <a:xfrm>
            <a:off x="2627313" y="1397000"/>
            <a:ext cx="287337" cy="28733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V5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323850" y="2189163"/>
            <a:ext cx="287338" cy="2873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 dirty="0">
                <a:solidFill>
                  <a:schemeClr val="bg1"/>
                </a:solidFill>
                <a:latin typeface="Tahoma" pitchFamily="34" charset="0"/>
                <a:cs typeface="Arial" charset="0"/>
              </a:rPr>
              <a:t>V1</a:t>
            </a:r>
            <a:endParaRPr lang="es-EC" sz="1200" dirty="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1114425" y="2765425"/>
            <a:ext cx="287338" cy="287338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>
                <a:solidFill>
                  <a:schemeClr val="bg1"/>
                </a:solidFill>
                <a:latin typeface="Tahoma" pitchFamily="34" charset="0"/>
                <a:cs typeface="Arial" charset="0"/>
              </a:rPr>
              <a:t>V3</a:t>
            </a:r>
            <a:endParaRPr lang="es-EC" sz="120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28679" name="Oval 8"/>
          <p:cNvSpPr>
            <a:spLocks noChangeArrowheads="1"/>
          </p:cNvSpPr>
          <p:nvPr/>
        </p:nvSpPr>
        <p:spPr bwMode="auto">
          <a:xfrm>
            <a:off x="2771775" y="2693988"/>
            <a:ext cx="287338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V4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28680" name="Oval 9"/>
          <p:cNvSpPr>
            <a:spLocks noChangeArrowheads="1"/>
          </p:cNvSpPr>
          <p:nvPr/>
        </p:nvSpPr>
        <p:spPr bwMode="auto">
          <a:xfrm>
            <a:off x="3635375" y="2057400"/>
            <a:ext cx="287338" cy="2873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V6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cxnSp>
        <p:nvCxnSpPr>
          <p:cNvPr id="28681" name="AutoShape 10"/>
          <p:cNvCxnSpPr>
            <a:cxnSpLocks noChangeShapeType="1"/>
            <a:stCxn id="21510" idx="7"/>
            <a:endCxn id="21508" idx="3"/>
          </p:cNvCxnSpPr>
          <p:nvPr/>
        </p:nvCxnSpPr>
        <p:spPr bwMode="auto">
          <a:xfrm flipV="1">
            <a:off x="568325" y="1641475"/>
            <a:ext cx="446088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2" name="AutoShape 11"/>
          <p:cNvCxnSpPr>
            <a:cxnSpLocks noChangeShapeType="1"/>
            <a:stCxn id="21510" idx="5"/>
            <a:endCxn id="21511" idx="2"/>
          </p:cNvCxnSpPr>
          <p:nvPr/>
        </p:nvCxnSpPr>
        <p:spPr bwMode="auto">
          <a:xfrm>
            <a:off x="568325" y="2433638"/>
            <a:ext cx="546100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3" name="AutoShape 12"/>
          <p:cNvCxnSpPr>
            <a:cxnSpLocks noChangeShapeType="1"/>
            <a:stCxn id="21510" idx="6"/>
            <a:endCxn id="28676" idx="3"/>
          </p:cNvCxnSpPr>
          <p:nvPr/>
        </p:nvCxnSpPr>
        <p:spPr bwMode="auto">
          <a:xfrm flipV="1">
            <a:off x="611188" y="1641475"/>
            <a:ext cx="2058987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4" name="AutoShape 13"/>
          <p:cNvCxnSpPr>
            <a:cxnSpLocks noChangeShapeType="1"/>
            <a:stCxn id="21508" idx="7"/>
            <a:endCxn id="28676" idx="2"/>
          </p:cNvCxnSpPr>
          <p:nvPr/>
        </p:nvCxnSpPr>
        <p:spPr bwMode="auto">
          <a:xfrm>
            <a:off x="1216025" y="1439863"/>
            <a:ext cx="1411288" cy="10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5" name="AutoShape 14"/>
          <p:cNvCxnSpPr>
            <a:cxnSpLocks noChangeShapeType="1"/>
            <a:stCxn id="21511" idx="6"/>
            <a:endCxn id="28676" idx="4"/>
          </p:cNvCxnSpPr>
          <p:nvPr/>
        </p:nvCxnSpPr>
        <p:spPr bwMode="auto">
          <a:xfrm flipV="1">
            <a:off x="1401763" y="1684338"/>
            <a:ext cx="1370012" cy="1225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6" name="AutoShape 15"/>
          <p:cNvCxnSpPr>
            <a:cxnSpLocks noChangeShapeType="1"/>
            <a:stCxn id="28676" idx="4"/>
            <a:endCxn id="28679" idx="0"/>
          </p:cNvCxnSpPr>
          <p:nvPr/>
        </p:nvCxnSpPr>
        <p:spPr bwMode="auto">
          <a:xfrm>
            <a:off x="2771775" y="1684338"/>
            <a:ext cx="144463" cy="1009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7" name="AutoShape 16"/>
          <p:cNvCxnSpPr>
            <a:cxnSpLocks noChangeShapeType="1"/>
            <a:stCxn id="28676" idx="5"/>
            <a:endCxn id="28680" idx="1"/>
          </p:cNvCxnSpPr>
          <p:nvPr/>
        </p:nvCxnSpPr>
        <p:spPr bwMode="auto">
          <a:xfrm>
            <a:off x="2871788" y="1641475"/>
            <a:ext cx="806450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8" name="AutoShape 17"/>
          <p:cNvCxnSpPr>
            <a:cxnSpLocks noChangeShapeType="1"/>
            <a:stCxn id="28680" idx="3"/>
            <a:endCxn id="28679" idx="6"/>
          </p:cNvCxnSpPr>
          <p:nvPr/>
        </p:nvCxnSpPr>
        <p:spPr bwMode="auto">
          <a:xfrm flipH="1">
            <a:off x="3059113" y="2301875"/>
            <a:ext cx="619125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689" name="Text Box 18"/>
          <p:cNvSpPr txBox="1">
            <a:spLocks noChangeArrowheads="1"/>
          </p:cNvSpPr>
          <p:nvPr/>
        </p:nvSpPr>
        <p:spPr bwMode="auto">
          <a:xfrm>
            <a:off x="323850" y="147002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8690" name="Text Box 19"/>
          <p:cNvSpPr txBox="1">
            <a:spLocks noChangeArrowheads="1"/>
          </p:cNvSpPr>
          <p:nvPr/>
        </p:nvSpPr>
        <p:spPr bwMode="auto">
          <a:xfrm>
            <a:off x="1258888" y="17573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8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8691" name="Text Box 20"/>
          <p:cNvSpPr txBox="1">
            <a:spLocks noChangeArrowheads="1"/>
          </p:cNvSpPr>
          <p:nvPr/>
        </p:nvSpPr>
        <p:spPr bwMode="auto">
          <a:xfrm>
            <a:off x="1690688" y="11811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5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8692" name="Text Box 21"/>
          <p:cNvSpPr txBox="1">
            <a:spLocks noChangeArrowheads="1"/>
          </p:cNvSpPr>
          <p:nvPr/>
        </p:nvSpPr>
        <p:spPr bwMode="auto">
          <a:xfrm>
            <a:off x="1835150" y="24780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8693" name="Text Box 22"/>
          <p:cNvSpPr txBox="1">
            <a:spLocks noChangeArrowheads="1"/>
          </p:cNvSpPr>
          <p:nvPr/>
        </p:nvSpPr>
        <p:spPr bwMode="auto">
          <a:xfrm>
            <a:off x="466725" y="262255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4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8694" name="Text Box 23"/>
          <p:cNvSpPr txBox="1">
            <a:spLocks noChangeArrowheads="1"/>
          </p:cNvSpPr>
          <p:nvPr/>
        </p:nvSpPr>
        <p:spPr bwMode="auto">
          <a:xfrm>
            <a:off x="2482850" y="21891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7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8695" name="Text Box 24"/>
          <p:cNvSpPr txBox="1">
            <a:spLocks noChangeArrowheads="1"/>
          </p:cNvSpPr>
          <p:nvPr/>
        </p:nvSpPr>
        <p:spPr bwMode="auto">
          <a:xfrm>
            <a:off x="3275013" y="16129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8696" name="Text Box 25"/>
          <p:cNvSpPr txBox="1">
            <a:spLocks noChangeArrowheads="1"/>
          </p:cNvSpPr>
          <p:nvPr/>
        </p:nvSpPr>
        <p:spPr bwMode="auto">
          <a:xfrm>
            <a:off x="3275013" y="261461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2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8697" name="Rectangle 61"/>
          <p:cNvSpPr>
            <a:spLocks noChangeArrowheads="1"/>
          </p:cNvSpPr>
          <p:nvPr/>
        </p:nvSpPr>
        <p:spPr bwMode="auto">
          <a:xfrm>
            <a:off x="4427538" y="1990725"/>
            <a:ext cx="4041775" cy="4333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n-US" sz="1600">
                <a:latin typeface="Tahoma" panose="020B0604030504040204" pitchFamily="34" charset="0"/>
              </a:rPr>
              <a:t> D[] se incializa con matriz de adyacencia</a:t>
            </a:r>
            <a:endParaRPr lang="es-EC" altLang="en-US" sz="1600">
              <a:latin typeface="Tahoma" panose="020B0604030504040204" pitchFamily="34" charset="0"/>
            </a:endParaRPr>
          </a:p>
        </p:txBody>
      </p:sp>
      <p:sp>
        <p:nvSpPr>
          <p:cNvPr id="21566" name="Rectangle 62"/>
          <p:cNvSpPr>
            <a:spLocks noChangeArrowheads="1"/>
          </p:cNvSpPr>
          <p:nvPr/>
        </p:nvSpPr>
        <p:spPr bwMode="auto">
          <a:xfrm>
            <a:off x="4421188" y="2492375"/>
            <a:ext cx="4075112" cy="6477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n-US" sz="1600">
                <a:latin typeface="Tahoma" panose="020B0604030504040204" pitchFamily="34" charset="0"/>
              </a:rPr>
              <a:t> Escoger vértice </a:t>
            </a:r>
            <a:r>
              <a:rPr lang="es-ES" altLang="en-US" sz="1600" b="1">
                <a:latin typeface="Tahoma" panose="020B0604030504040204" pitchFamily="34" charset="0"/>
              </a:rPr>
              <a:t>w</a:t>
            </a:r>
            <a:r>
              <a:rPr lang="es-ES" altLang="en-US" sz="1600">
                <a:latin typeface="Tahoma" panose="020B0604030504040204" pitchFamily="34" charset="0"/>
              </a:rPr>
              <a:t> que no haya sido elegido, de menor distancia en D</a:t>
            </a:r>
            <a:endParaRPr lang="es-EC" altLang="en-US" sz="1600">
              <a:latin typeface="Tahoma" panose="020B0604030504040204" pitchFamily="34" charset="0"/>
            </a:endParaRPr>
          </a:p>
        </p:txBody>
      </p:sp>
      <p:sp>
        <p:nvSpPr>
          <p:cNvPr id="21568" name="Rectangle 64"/>
          <p:cNvSpPr>
            <a:spLocks noChangeArrowheads="1"/>
          </p:cNvSpPr>
          <p:nvPr/>
        </p:nvSpPr>
        <p:spPr bwMode="auto">
          <a:xfrm>
            <a:off x="4427538" y="3213100"/>
            <a:ext cx="4068762" cy="6477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n-US" sz="1600">
                <a:latin typeface="Tahoma" panose="020B0604030504040204" pitchFamily="34" charset="0"/>
              </a:rPr>
              <a:t> Revisar si alguna distancia puede ser mejorada pasando por </a:t>
            </a:r>
            <a:r>
              <a:rPr lang="es-ES" altLang="en-US" sz="1600" b="1">
                <a:latin typeface="Tahoma" panose="020B0604030504040204" pitchFamily="34" charset="0"/>
              </a:rPr>
              <a:t>w</a:t>
            </a:r>
            <a:endParaRPr lang="es-EC" altLang="en-US" sz="1600" b="1">
              <a:latin typeface="Tahoma" panose="020B0604030504040204" pitchFamily="34" charset="0"/>
            </a:endParaRPr>
          </a:p>
        </p:txBody>
      </p:sp>
      <p:sp>
        <p:nvSpPr>
          <p:cNvPr id="21583" name="Freeform 79"/>
          <p:cNvSpPr>
            <a:spLocks/>
          </p:cNvSpPr>
          <p:nvPr/>
        </p:nvSpPr>
        <p:spPr bwMode="auto">
          <a:xfrm>
            <a:off x="8397875" y="2565400"/>
            <a:ext cx="638175" cy="1201738"/>
          </a:xfrm>
          <a:custGeom>
            <a:avLst/>
            <a:gdLst>
              <a:gd name="T0" fmla="*/ 2147483646 w 402"/>
              <a:gd name="T1" fmla="*/ 2147483646 h 1410"/>
              <a:gd name="T2" fmla="*/ 2147483646 w 402"/>
              <a:gd name="T3" fmla="*/ 2147483646 h 1410"/>
              <a:gd name="T4" fmla="*/ 2147483646 w 402"/>
              <a:gd name="T5" fmla="*/ 2147483646 h 1410"/>
              <a:gd name="T6" fmla="*/ 2147483646 w 402"/>
              <a:gd name="T7" fmla="*/ 2147483646 h 1410"/>
              <a:gd name="T8" fmla="*/ 2147483646 w 402"/>
              <a:gd name="T9" fmla="*/ 2147483646 h 1410"/>
              <a:gd name="T10" fmla="*/ 2147483646 w 402"/>
              <a:gd name="T11" fmla="*/ 2147483646 h 1410"/>
              <a:gd name="T12" fmla="*/ 2147483646 w 402"/>
              <a:gd name="T13" fmla="*/ 2147483646 h 1410"/>
              <a:gd name="T14" fmla="*/ 0 w 402"/>
              <a:gd name="T15" fmla="*/ 2147483646 h 14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2"/>
              <a:gd name="T25" fmla="*/ 0 h 1410"/>
              <a:gd name="T26" fmla="*/ 402 w 402"/>
              <a:gd name="T27" fmla="*/ 1410 h 14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2" h="1410">
                <a:moveTo>
                  <a:pt x="60" y="1306"/>
                </a:moveTo>
                <a:cubicBezTo>
                  <a:pt x="84" y="1318"/>
                  <a:pt x="160" y="1376"/>
                  <a:pt x="204" y="1378"/>
                </a:cubicBezTo>
                <a:cubicBezTo>
                  <a:pt x="248" y="1380"/>
                  <a:pt x="292" y="1410"/>
                  <a:pt x="324" y="1318"/>
                </a:cubicBezTo>
                <a:cubicBezTo>
                  <a:pt x="356" y="1226"/>
                  <a:pt x="390" y="994"/>
                  <a:pt x="396" y="826"/>
                </a:cubicBezTo>
                <a:cubicBezTo>
                  <a:pt x="402" y="658"/>
                  <a:pt x="382" y="440"/>
                  <a:pt x="360" y="310"/>
                </a:cubicBezTo>
                <a:cubicBezTo>
                  <a:pt x="338" y="180"/>
                  <a:pt x="302" y="92"/>
                  <a:pt x="264" y="46"/>
                </a:cubicBezTo>
                <a:cubicBezTo>
                  <a:pt x="226" y="0"/>
                  <a:pt x="176" y="16"/>
                  <a:pt x="132" y="34"/>
                </a:cubicBezTo>
                <a:cubicBezTo>
                  <a:pt x="88" y="52"/>
                  <a:pt x="27" y="129"/>
                  <a:pt x="0" y="154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042987"/>
          </a:xfrm>
        </p:spPr>
        <p:txBody>
          <a:bodyPr/>
          <a:lstStyle/>
          <a:p>
            <a:r>
              <a:rPr lang="es-AR" altLang="en-US" sz="4000" smtClean="0"/>
              <a:t>Algoritmo de Dijkstra</a:t>
            </a:r>
          </a:p>
        </p:txBody>
      </p:sp>
      <p:sp>
        <p:nvSpPr>
          <p:cNvPr id="28702" name="Text Box 99"/>
          <p:cNvSpPr txBox="1">
            <a:spLocks noChangeArrowheads="1"/>
          </p:cNvSpPr>
          <p:nvPr/>
        </p:nvSpPr>
        <p:spPr bwMode="auto">
          <a:xfrm>
            <a:off x="5291138" y="847725"/>
            <a:ext cx="3384550" cy="925513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>
                <a:solidFill>
                  <a:srgbClr val="990099"/>
                </a:solidFill>
              </a:rPr>
              <a:t>Calcula el costo del  camino de menor costo desde el vértice 1 a cada vértice del grafo</a:t>
            </a:r>
            <a:endParaRPr lang="es-AR" altLang="en-US" sz="1800">
              <a:solidFill>
                <a:srgbClr val="990099"/>
              </a:solidFill>
            </a:endParaRPr>
          </a:p>
        </p:txBody>
      </p:sp>
      <p:sp>
        <p:nvSpPr>
          <p:cNvPr id="1124" name="Rectangle 100"/>
          <p:cNvSpPr>
            <a:spLocks noChangeArrowheads="1"/>
          </p:cNvSpPr>
          <p:nvPr/>
        </p:nvSpPr>
        <p:spPr bwMode="auto">
          <a:xfrm>
            <a:off x="755650" y="4581525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D(v3) = Min( D(v3),  D(v2) + A(v2, v3))</a:t>
            </a:r>
          </a:p>
        </p:txBody>
      </p:sp>
      <p:sp>
        <p:nvSpPr>
          <p:cNvPr id="28704" name="Rectangle 101"/>
          <p:cNvSpPr>
            <a:spLocks noChangeArrowheads="1"/>
          </p:cNvSpPr>
          <p:nvPr/>
        </p:nvSpPr>
        <p:spPr bwMode="auto">
          <a:xfrm>
            <a:off x="684213" y="4005263"/>
            <a:ext cx="7966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P1</a:t>
            </a:r>
            <a:r>
              <a:rPr lang="en-US" altLang="en-US" sz="1800"/>
              <a:t>  S =  {v1}		C = {v2, v3, v4, v5, v6}   D = (</a:t>
            </a:r>
            <a:r>
              <a:rPr lang="en-US" altLang="en-US" sz="1800" b="1"/>
              <a:t>0</a:t>
            </a:r>
            <a:r>
              <a:rPr lang="en-US" altLang="en-US" sz="1800"/>
              <a:t>,  3,   4,  ∞,   8,   ∞)</a:t>
            </a:r>
            <a:endParaRPr lang="es-AR" altLang="en-US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					          </a:t>
            </a:r>
            <a:r>
              <a:rPr lang="en-US" altLang="en-US" sz="1800"/>
              <a:t>P = (</a:t>
            </a:r>
            <a:r>
              <a:rPr lang="en-US" altLang="en-US" sz="1800" b="1"/>
              <a:t>0</a:t>
            </a:r>
            <a:r>
              <a:rPr lang="en-US" altLang="en-US" sz="1800"/>
              <a:t>, v1, v1, v1, v1, v1)</a:t>
            </a:r>
          </a:p>
        </p:txBody>
      </p:sp>
      <p:sp>
        <p:nvSpPr>
          <p:cNvPr id="1127" name="Rectangle 103"/>
          <p:cNvSpPr>
            <a:spLocks noChangeArrowheads="1"/>
          </p:cNvSpPr>
          <p:nvPr/>
        </p:nvSpPr>
        <p:spPr bwMode="auto">
          <a:xfrm>
            <a:off x="250825" y="3270250"/>
            <a:ext cx="4040188" cy="59055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600">
                <a:solidFill>
                  <a:srgbClr val="FF0000"/>
                </a:solidFill>
              </a:rPr>
              <a:t>Para cada vértice v en C hacer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600">
                <a:solidFill>
                  <a:srgbClr val="FF0000"/>
                </a:solidFill>
              </a:rPr>
              <a:t>	D(v) = Min (D(v), D(w) + A(w,v)) </a:t>
            </a:r>
          </a:p>
        </p:txBody>
      </p:sp>
      <p:sp>
        <p:nvSpPr>
          <p:cNvPr id="1129" name="Rectangle 105"/>
          <p:cNvSpPr>
            <a:spLocks noChangeArrowheads="1"/>
          </p:cNvSpPr>
          <p:nvPr/>
        </p:nvSpPr>
        <p:spPr bwMode="auto">
          <a:xfrm>
            <a:off x="1547813" y="4005263"/>
            <a:ext cx="8826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{v1,v2}</a:t>
            </a:r>
            <a:endParaRPr lang="es-AR" alt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auto">
          <a:xfrm>
            <a:off x="3441700" y="4005263"/>
            <a:ext cx="24257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 = {v3, v4, v5, v6}     </a:t>
            </a:r>
            <a:endParaRPr lang="es-AR" altLang="en-US" sz="1800"/>
          </a:p>
        </p:txBody>
      </p:sp>
      <p:sp>
        <p:nvSpPr>
          <p:cNvPr id="1131" name="Rectangle 107"/>
          <p:cNvSpPr>
            <a:spLocks noChangeArrowheads="1"/>
          </p:cNvSpPr>
          <p:nvPr/>
        </p:nvSpPr>
        <p:spPr bwMode="auto">
          <a:xfrm>
            <a:off x="4716463" y="4600575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= Min( 4,   3 + ∞) = 4</a:t>
            </a:r>
          </a:p>
        </p:txBody>
      </p:sp>
      <p:sp>
        <p:nvSpPr>
          <p:cNvPr id="1135" name="Rectangle 111"/>
          <p:cNvSpPr>
            <a:spLocks noChangeArrowheads="1"/>
          </p:cNvSpPr>
          <p:nvPr/>
        </p:nvSpPr>
        <p:spPr bwMode="auto">
          <a:xfrm>
            <a:off x="755650" y="5080000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D(v4) = Min( D(v4),  D(v2) + A(v2, v4))</a:t>
            </a:r>
          </a:p>
        </p:txBody>
      </p:sp>
      <p:sp>
        <p:nvSpPr>
          <p:cNvPr id="1136" name="Rectangle 112"/>
          <p:cNvSpPr>
            <a:spLocks noChangeArrowheads="1"/>
          </p:cNvSpPr>
          <p:nvPr/>
        </p:nvSpPr>
        <p:spPr bwMode="auto">
          <a:xfrm>
            <a:off x="4716463" y="5099050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= Min(∞,   3 + ∞) = ∞</a:t>
            </a:r>
          </a:p>
        </p:txBody>
      </p:sp>
      <p:sp>
        <p:nvSpPr>
          <p:cNvPr id="1137" name="Rectangle 113"/>
          <p:cNvSpPr>
            <a:spLocks noChangeArrowheads="1"/>
          </p:cNvSpPr>
          <p:nvPr/>
        </p:nvSpPr>
        <p:spPr bwMode="auto">
          <a:xfrm>
            <a:off x="755650" y="5581650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D(v5) = Min( D(v5),  D(v2) + A(v2, v5))</a:t>
            </a:r>
          </a:p>
        </p:txBody>
      </p:sp>
      <p:sp>
        <p:nvSpPr>
          <p:cNvPr id="1138" name="Rectangle 114"/>
          <p:cNvSpPr>
            <a:spLocks noChangeArrowheads="1"/>
          </p:cNvSpPr>
          <p:nvPr/>
        </p:nvSpPr>
        <p:spPr bwMode="auto">
          <a:xfrm>
            <a:off x="4716463" y="5600700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= Min(8,   3 +  5) = 8</a:t>
            </a:r>
          </a:p>
        </p:txBody>
      </p:sp>
      <p:sp>
        <p:nvSpPr>
          <p:cNvPr id="1139" name="Rectangle 115"/>
          <p:cNvSpPr>
            <a:spLocks noChangeArrowheads="1"/>
          </p:cNvSpPr>
          <p:nvPr/>
        </p:nvSpPr>
        <p:spPr bwMode="auto">
          <a:xfrm>
            <a:off x="755650" y="6078538"/>
            <a:ext cx="424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D(v6) = Min( D(v6),  D(v2) + A(v2, v6))</a:t>
            </a:r>
          </a:p>
        </p:txBody>
      </p:sp>
      <p:sp>
        <p:nvSpPr>
          <p:cNvPr id="1140" name="Rectangle 116"/>
          <p:cNvSpPr>
            <a:spLocks noChangeArrowheads="1"/>
          </p:cNvSpPr>
          <p:nvPr/>
        </p:nvSpPr>
        <p:spPr bwMode="auto">
          <a:xfrm>
            <a:off x="4716463" y="6092825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= Min(∞,   3 + ∞) = ∞</a:t>
            </a:r>
          </a:p>
        </p:txBody>
      </p:sp>
      <p:sp>
        <p:nvSpPr>
          <p:cNvPr id="1141" name="Text Box 117"/>
          <p:cNvSpPr txBox="1">
            <a:spLocks noChangeArrowheads="1"/>
          </p:cNvSpPr>
          <p:nvPr/>
        </p:nvSpPr>
        <p:spPr bwMode="auto">
          <a:xfrm>
            <a:off x="2306638" y="481012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 b="1">
                <a:solidFill>
                  <a:srgbClr val="009900"/>
                </a:solidFill>
              </a:rPr>
              <a:t>4</a:t>
            </a:r>
          </a:p>
        </p:txBody>
      </p:sp>
      <p:sp>
        <p:nvSpPr>
          <p:cNvPr id="1142" name="Text Box 118"/>
          <p:cNvSpPr txBox="1">
            <a:spLocks noChangeArrowheads="1"/>
          </p:cNvSpPr>
          <p:nvPr/>
        </p:nvSpPr>
        <p:spPr bwMode="auto">
          <a:xfrm>
            <a:off x="3059113" y="479742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 b="1">
                <a:solidFill>
                  <a:srgbClr val="009900"/>
                </a:solidFill>
              </a:rPr>
              <a:t>3</a:t>
            </a:r>
          </a:p>
        </p:txBody>
      </p:sp>
      <p:sp>
        <p:nvSpPr>
          <p:cNvPr id="1143" name="Text Box 119"/>
          <p:cNvSpPr txBox="1">
            <a:spLocks noChangeArrowheads="1"/>
          </p:cNvSpPr>
          <p:nvPr/>
        </p:nvSpPr>
        <p:spPr bwMode="auto">
          <a:xfrm>
            <a:off x="4067175" y="4797425"/>
            <a:ext cx="347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9900"/>
                </a:solidFill>
              </a:rPr>
              <a:t>∞</a:t>
            </a:r>
            <a:endParaRPr lang="es-AR" altLang="en-US" sz="1800" b="1">
              <a:solidFill>
                <a:srgbClr val="009900"/>
              </a:solidFill>
            </a:endParaRPr>
          </a:p>
        </p:txBody>
      </p:sp>
      <p:sp>
        <p:nvSpPr>
          <p:cNvPr id="1144" name="Text Box 120"/>
          <p:cNvSpPr txBox="1">
            <a:spLocks noChangeArrowheads="1"/>
          </p:cNvSpPr>
          <p:nvPr/>
        </p:nvSpPr>
        <p:spPr bwMode="auto">
          <a:xfrm>
            <a:off x="2235200" y="5289550"/>
            <a:ext cx="347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9900"/>
                </a:solidFill>
              </a:rPr>
              <a:t>∞</a:t>
            </a:r>
            <a:endParaRPr lang="es-AR" altLang="en-US" sz="1800" b="1">
              <a:solidFill>
                <a:srgbClr val="009900"/>
              </a:solidFill>
            </a:endParaRPr>
          </a:p>
        </p:txBody>
      </p:sp>
      <p:sp>
        <p:nvSpPr>
          <p:cNvPr id="1145" name="Text Box 121"/>
          <p:cNvSpPr txBox="1">
            <a:spLocks noChangeArrowheads="1"/>
          </p:cNvSpPr>
          <p:nvPr/>
        </p:nvSpPr>
        <p:spPr bwMode="auto">
          <a:xfrm>
            <a:off x="2987675" y="53006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 b="1">
                <a:solidFill>
                  <a:srgbClr val="009900"/>
                </a:solidFill>
              </a:rPr>
              <a:t>3</a:t>
            </a:r>
          </a:p>
        </p:txBody>
      </p:sp>
      <p:sp>
        <p:nvSpPr>
          <p:cNvPr id="1146" name="Text Box 122"/>
          <p:cNvSpPr txBox="1">
            <a:spLocks noChangeArrowheads="1"/>
          </p:cNvSpPr>
          <p:nvPr/>
        </p:nvSpPr>
        <p:spPr bwMode="auto">
          <a:xfrm>
            <a:off x="3995738" y="5300663"/>
            <a:ext cx="347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9900"/>
                </a:solidFill>
              </a:rPr>
              <a:t>∞</a:t>
            </a:r>
            <a:endParaRPr lang="es-AR" altLang="en-US" sz="1800" b="1">
              <a:solidFill>
                <a:srgbClr val="009900"/>
              </a:solidFill>
            </a:endParaRPr>
          </a:p>
        </p:txBody>
      </p:sp>
      <p:sp>
        <p:nvSpPr>
          <p:cNvPr id="1147" name="Text Box 123"/>
          <p:cNvSpPr txBox="1">
            <a:spLocks noChangeArrowheads="1"/>
          </p:cNvSpPr>
          <p:nvPr/>
        </p:nvSpPr>
        <p:spPr bwMode="auto">
          <a:xfrm>
            <a:off x="2195513" y="5811838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9900"/>
                </a:solidFill>
              </a:rPr>
              <a:t>8</a:t>
            </a:r>
            <a:endParaRPr lang="es-AR" altLang="en-US" sz="1600" b="1">
              <a:solidFill>
                <a:srgbClr val="009900"/>
              </a:solidFill>
            </a:endParaRPr>
          </a:p>
        </p:txBody>
      </p:sp>
      <p:sp>
        <p:nvSpPr>
          <p:cNvPr id="1148" name="Text Box 124"/>
          <p:cNvSpPr txBox="1">
            <a:spLocks noChangeArrowheads="1"/>
          </p:cNvSpPr>
          <p:nvPr/>
        </p:nvSpPr>
        <p:spPr bwMode="auto">
          <a:xfrm>
            <a:off x="2947988" y="5799138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 b="1">
                <a:solidFill>
                  <a:srgbClr val="009900"/>
                </a:solidFill>
              </a:rPr>
              <a:t>3</a:t>
            </a:r>
          </a:p>
        </p:txBody>
      </p:sp>
      <p:sp>
        <p:nvSpPr>
          <p:cNvPr id="1149" name="Text Box 125"/>
          <p:cNvSpPr txBox="1">
            <a:spLocks noChangeArrowheads="1"/>
          </p:cNvSpPr>
          <p:nvPr/>
        </p:nvSpPr>
        <p:spPr bwMode="auto">
          <a:xfrm>
            <a:off x="3968750" y="58229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9900"/>
                </a:solidFill>
              </a:rPr>
              <a:t>5</a:t>
            </a:r>
            <a:endParaRPr lang="es-AR" altLang="en-US" sz="1600" b="1">
              <a:solidFill>
                <a:srgbClr val="009900"/>
              </a:solidFill>
            </a:endParaRPr>
          </a:p>
        </p:txBody>
      </p:sp>
      <p:sp>
        <p:nvSpPr>
          <p:cNvPr id="1150" name="Text Box 126"/>
          <p:cNvSpPr txBox="1">
            <a:spLocks noChangeArrowheads="1"/>
          </p:cNvSpPr>
          <p:nvPr/>
        </p:nvSpPr>
        <p:spPr bwMode="auto">
          <a:xfrm>
            <a:off x="2319338" y="6364288"/>
            <a:ext cx="347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9900"/>
                </a:solidFill>
              </a:rPr>
              <a:t>∞</a:t>
            </a:r>
            <a:endParaRPr lang="es-AR" altLang="en-US" sz="1800" b="1">
              <a:solidFill>
                <a:srgbClr val="009900"/>
              </a:solidFill>
            </a:endParaRPr>
          </a:p>
        </p:txBody>
      </p:sp>
      <p:sp>
        <p:nvSpPr>
          <p:cNvPr id="1151" name="Text Box 127"/>
          <p:cNvSpPr txBox="1">
            <a:spLocks noChangeArrowheads="1"/>
          </p:cNvSpPr>
          <p:nvPr/>
        </p:nvSpPr>
        <p:spPr bwMode="auto">
          <a:xfrm>
            <a:off x="3071813" y="63754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 b="1">
                <a:solidFill>
                  <a:srgbClr val="009900"/>
                </a:solidFill>
              </a:rPr>
              <a:t>3</a:t>
            </a:r>
          </a:p>
        </p:txBody>
      </p:sp>
      <p:sp>
        <p:nvSpPr>
          <p:cNvPr id="1152" name="Text Box 128"/>
          <p:cNvSpPr txBox="1">
            <a:spLocks noChangeArrowheads="1"/>
          </p:cNvSpPr>
          <p:nvPr/>
        </p:nvSpPr>
        <p:spPr bwMode="auto">
          <a:xfrm>
            <a:off x="4079875" y="6375400"/>
            <a:ext cx="347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9900"/>
                </a:solidFill>
              </a:rPr>
              <a:t>∞</a:t>
            </a:r>
            <a:endParaRPr lang="es-AR" altLang="en-US" sz="1800" b="1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66" grpId="0" animBg="1"/>
      <p:bldP spid="21568" grpId="0" animBg="1"/>
      <p:bldP spid="1124" grpId="0"/>
      <p:bldP spid="1127" grpId="0" animBg="1"/>
      <p:bldP spid="1129" grpId="0" animBg="1"/>
      <p:bldP spid="1130" grpId="0" animBg="1"/>
      <p:bldP spid="1131" grpId="0"/>
      <p:bldP spid="1135" grpId="0"/>
      <p:bldP spid="1136" grpId="0"/>
      <p:bldP spid="1137" grpId="0"/>
      <p:bldP spid="1138" grpId="0"/>
      <p:bldP spid="1139" grpId="0"/>
      <p:bldP spid="1140" grpId="0"/>
      <p:bldP spid="1141" grpId="0"/>
      <p:bldP spid="1142" grpId="0"/>
      <p:bldP spid="1143" grpId="0"/>
      <p:bldP spid="1144" grpId="0"/>
      <p:bldP spid="1145" grpId="0"/>
      <p:bldP spid="1146" grpId="0"/>
      <p:bldP spid="1147" grpId="0"/>
      <p:bldP spid="1148" grpId="0"/>
      <p:bldP spid="1149" grpId="0"/>
      <p:bldP spid="1150" grpId="0"/>
      <p:bldP spid="1151" grpId="0"/>
      <p:bldP spid="11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Oval 2"/>
          <p:cNvSpPr>
            <a:spLocks noChangeArrowheads="1"/>
          </p:cNvSpPr>
          <p:nvPr/>
        </p:nvSpPr>
        <p:spPr bwMode="auto">
          <a:xfrm>
            <a:off x="7064375" y="4264025"/>
            <a:ext cx="287338" cy="287338"/>
          </a:xfrm>
          <a:prstGeom prst="ellipse">
            <a:avLst/>
          </a:prstGeom>
          <a:solidFill>
            <a:srgbClr val="FFFF00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971550" y="1397000"/>
            <a:ext cx="287338" cy="287338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 dirty="0">
                <a:solidFill>
                  <a:schemeClr val="bg1"/>
                </a:solidFill>
                <a:latin typeface="Tahoma" pitchFamily="34" charset="0"/>
                <a:cs typeface="Arial" charset="0"/>
              </a:rPr>
              <a:t>V2</a:t>
            </a:r>
            <a:endParaRPr lang="es-EC" sz="1200" dirty="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29700" name="Oval 5"/>
          <p:cNvSpPr>
            <a:spLocks noChangeArrowheads="1"/>
          </p:cNvSpPr>
          <p:nvPr/>
        </p:nvSpPr>
        <p:spPr bwMode="auto">
          <a:xfrm>
            <a:off x="2627313" y="1397000"/>
            <a:ext cx="287337" cy="28733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V5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323850" y="2189163"/>
            <a:ext cx="287338" cy="2873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 dirty="0">
                <a:solidFill>
                  <a:schemeClr val="bg1"/>
                </a:solidFill>
                <a:latin typeface="Tahoma" pitchFamily="34" charset="0"/>
                <a:cs typeface="Arial" charset="0"/>
              </a:rPr>
              <a:t>V1</a:t>
            </a:r>
            <a:endParaRPr lang="es-EC" sz="1200" dirty="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1114425" y="2765425"/>
            <a:ext cx="287338" cy="287338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>
                <a:solidFill>
                  <a:schemeClr val="bg1"/>
                </a:solidFill>
                <a:latin typeface="Tahoma" pitchFamily="34" charset="0"/>
                <a:cs typeface="Arial" charset="0"/>
              </a:rPr>
              <a:t>V3</a:t>
            </a:r>
            <a:endParaRPr lang="es-EC" sz="120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29703" name="Oval 8"/>
          <p:cNvSpPr>
            <a:spLocks noChangeArrowheads="1"/>
          </p:cNvSpPr>
          <p:nvPr/>
        </p:nvSpPr>
        <p:spPr bwMode="auto">
          <a:xfrm>
            <a:off x="2771775" y="2693988"/>
            <a:ext cx="287338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V4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29704" name="Oval 9"/>
          <p:cNvSpPr>
            <a:spLocks noChangeArrowheads="1"/>
          </p:cNvSpPr>
          <p:nvPr/>
        </p:nvSpPr>
        <p:spPr bwMode="auto">
          <a:xfrm>
            <a:off x="3635375" y="2057400"/>
            <a:ext cx="287338" cy="2873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V6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cxnSp>
        <p:nvCxnSpPr>
          <p:cNvPr id="29705" name="AutoShape 10"/>
          <p:cNvCxnSpPr>
            <a:cxnSpLocks noChangeShapeType="1"/>
            <a:stCxn id="21510" idx="7"/>
            <a:endCxn id="21508" idx="3"/>
          </p:cNvCxnSpPr>
          <p:nvPr/>
        </p:nvCxnSpPr>
        <p:spPr bwMode="auto">
          <a:xfrm flipV="1">
            <a:off x="568325" y="1641475"/>
            <a:ext cx="446088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6" name="AutoShape 11"/>
          <p:cNvCxnSpPr>
            <a:cxnSpLocks noChangeShapeType="1"/>
            <a:stCxn id="21510" idx="5"/>
            <a:endCxn id="21511" idx="2"/>
          </p:cNvCxnSpPr>
          <p:nvPr/>
        </p:nvCxnSpPr>
        <p:spPr bwMode="auto">
          <a:xfrm>
            <a:off x="568325" y="2433638"/>
            <a:ext cx="546100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7" name="AutoShape 12"/>
          <p:cNvCxnSpPr>
            <a:cxnSpLocks noChangeShapeType="1"/>
            <a:stCxn id="21510" idx="6"/>
            <a:endCxn id="29700" idx="3"/>
          </p:cNvCxnSpPr>
          <p:nvPr/>
        </p:nvCxnSpPr>
        <p:spPr bwMode="auto">
          <a:xfrm flipV="1">
            <a:off x="611188" y="1641475"/>
            <a:ext cx="2058987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8" name="AutoShape 13"/>
          <p:cNvCxnSpPr>
            <a:cxnSpLocks noChangeShapeType="1"/>
            <a:stCxn id="21508" idx="7"/>
            <a:endCxn id="29700" idx="2"/>
          </p:cNvCxnSpPr>
          <p:nvPr/>
        </p:nvCxnSpPr>
        <p:spPr bwMode="auto">
          <a:xfrm>
            <a:off x="1216025" y="1439863"/>
            <a:ext cx="1411288" cy="10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9" name="AutoShape 14"/>
          <p:cNvCxnSpPr>
            <a:cxnSpLocks noChangeShapeType="1"/>
            <a:stCxn id="21511" idx="6"/>
            <a:endCxn id="29700" idx="4"/>
          </p:cNvCxnSpPr>
          <p:nvPr/>
        </p:nvCxnSpPr>
        <p:spPr bwMode="auto">
          <a:xfrm flipV="1">
            <a:off x="1401763" y="1684338"/>
            <a:ext cx="1370012" cy="1225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10" name="AutoShape 15"/>
          <p:cNvCxnSpPr>
            <a:cxnSpLocks noChangeShapeType="1"/>
            <a:stCxn id="29700" idx="4"/>
            <a:endCxn id="29703" idx="0"/>
          </p:cNvCxnSpPr>
          <p:nvPr/>
        </p:nvCxnSpPr>
        <p:spPr bwMode="auto">
          <a:xfrm>
            <a:off x="2771775" y="1684338"/>
            <a:ext cx="144463" cy="1009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11" name="AutoShape 16"/>
          <p:cNvCxnSpPr>
            <a:cxnSpLocks noChangeShapeType="1"/>
            <a:stCxn id="29700" idx="5"/>
            <a:endCxn id="29704" idx="1"/>
          </p:cNvCxnSpPr>
          <p:nvPr/>
        </p:nvCxnSpPr>
        <p:spPr bwMode="auto">
          <a:xfrm>
            <a:off x="2871788" y="1641475"/>
            <a:ext cx="806450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12" name="AutoShape 17"/>
          <p:cNvCxnSpPr>
            <a:cxnSpLocks noChangeShapeType="1"/>
            <a:stCxn id="29704" idx="3"/>
            <a:endCxn id="29703" idx="6"/>
          </p:cNvCxnSpPr>
          <p:nvPr/>
        </p:nvCxnSpPr>
        <p:spPr bwMode="auto">
          <a:xfrm flipH="1">
            <a:off x="3059113" y="2301875"/>
            <a:ext cx="619125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13" name="Text Box 18"/>
          <p:cNvSpPr txBox="1">
            <a:spLocks noChangeArrowheads="1"/>
          </p:cNvSpPr>
          <p:nvPr/>
        </p:nvSpPr>
        <p:spPr bwMode="auto">
          <a:xfrm>
            <a:off x="323850" y="147002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1258888" y="17573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8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9715" name="Text Box 20"/>
          <p:cNvSpPr txBox="1">
            <a:spLocks noChangeArrowheads="1"/>
          </p:cNvSpPr>
          <p:nvPr/>
        </p:nvSpPr>
        <p:spPr bwMode="auto">
          <a:xfrm>
            <a:off x="1690688" y="11811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5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1835150" y="24780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9717" name="Text Box 22"/>
          <p:cNvSpPr txBox="1">
            <a:spLocks noChangeArrowheads="1"/>
          </p:cNvSpPr>
          <p:nvPr/>
        </p:nvSpPr>
        <p:spPr bwMode="auto">
          <a:xfrm>
            <a:off x="466725" y="262255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4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2482850" y="21891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7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9719" name="Text Box 24"/>
          <p:cNvSpPr txBox="1">
            <a:spLocks noChangeArrowheads="1"/>
          </p:cNvSpPr>
          <p:nvPr/>
        </p:nvSpPr>
        <p:spPr bwMode="auto">
          <a:xfrm>
            <a:off x="3275013" y="16129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275013" y="261461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2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9721" name="Rectangle 61"/>
          <p:cNvSpPr>
            <a:spLocks noChangeArrowheads="1"/>
          </p:cNvSpPr>
          <p:nvPr/>
        </p:nvSpPr>
        <p:spPr bwMode="auto">
          <a:xfrm>
            <a:off x="4427538" y="1990725"/>
            <a:ext cx="4041775" cy="4333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n-US" sz="1600">
                <a:latin typeface="Tahoma" panose="020B0604030504040204" pitchFamily="34" charset="0"/>
              </a:rPr>
              <a:t> D[] se incializa con matriz de adyacencia</a:t>
            </a:r>
            <a:endParaRPr lang="es-EC" altLang="en-US" sz="1600">
              <a:latin typeface="Tahoma" panose="020B0604030504040204" pitchFamily="34" charset="0"/>
            </a:endParaRPr>
          </a:p>
        </p:txBody>
      </p:sp>
      <p:sp>
        <p:nvSpPr>
          <p:cNvPr id="21566" name="Rectangle 62"/>
          <p:cNvSpPr>
            <a:spLocks noChangeArrowheads="1"/>
          </p:cNvSpPr>
          <p:nvPr/>
        </p:nvSpPr>
        <p:spPr bwMode="auto">
          <a:xfrm>
            <a:off x="4421188" y="2492375"/>
            <a:ext cx="4075112" cy="6477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n-US" sz="1600">
                <a:latin typeface="Tahoma" panose="020B0604030504040204" pitchFamily="34" charset="0"/>
              </a:rPr>
              <a:t> Escoger vértice </a:t>
            </a:r>
            <a:r>
              <a:rPr lang="es-ES" altLang="en-US" sz="1600" b="1">
                <a:latin typeface="Tahoma" panose="020B0604030504040204" pitchFamily="34" charset="0"/>
              </a:rPr>
              <a:t>w</a:t>
            </a:r>
            <a:r>
              <a:rPr lang="es-ES" altLang="en-US" sz="1600">
                <a:latin typeface="Tahoma" panose="020B0604030504040204" pitchFamily="34" charset="0"/>
              </a:rPr>
              <a:t> que no haya sido elegido, de menor distancia en D</a:t>
            </a:r>
            <a:endParaRPr lang="es-EC" altLang="en-US" sz="1600">
              <a:latin typeface="Tahoma" panose="020B0604030504040204" pitchFamily="34" charset="0"/>
            </a:endParaRPr>
          </a:p>
        </p:txBody>
      </p:sp>
      <p:sp>
        <p:nvSpPr>
          <p:cNvPr id="21568" name="Rectangle 64"/>
          <p:cNvSpPr>
            <a:spLocks noChangeArrowheads="1"/>
          </p:cNvSpPr>
          <p:nvPr/>
        </p:nvSpPr>
        <p:spPr bwMode="auto">
          <a:xfrm>
            <a:off x="4427538" y="3213100"/>
            <a:ext cx="4068762" cy="6477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n-US" sz="1600">
                <a:latin typeface="Tahoma" panose="020B0604030504040204" pitchFamily="34" charset="0"/>
              </a:rPr>
              <a:t> Revisar si alguna distancia puede ser mejorada pasando por </a:t>
            </a:r>
            <a:r>
              <a:rPr lang="es-ES" altLang="en-US" sz="1600" b="1">
                <a:latin typeface="Tahoma" panose="020B0604030504040204" pitchFamily="34" charset="0"/>
              </a:rPr>
              <a:t>w</a:t>
            </a:r>
            <a:endParaRPr lang="es-EC" altLang="en-US" sz="1600" b="1">
              <a:latin typeface="Tahoma" panose="020B0604030504040204" pitchFamily="34" charset="0"/>
            </a:endParaRPr>
          </a:p>
        </p:txBody>
      </p:sp>
      <p:sp>
        <p:nvSpPr>
          <p:cNvPr id="21583" name="Freeform 79"/>
          <p:cNvSpPr>
            <a:spLocks/>
          </p:cNvSpPr>
          <p:nvPr/>
        </p:nvSpPr>
        <p:spPr bwMode="auto">
          <a:xfrm>
            <a:off x="8397875" y="2565400"/>
            <a:ext cx="638175" cy="1201738"/>
          </a:xfrm>
          <a:custGeom>
            <a:avLst/>
            <a:gdLst>
              <a:gd name="T0" fmla="*/ 2147483646 w 402"/>
              <a:gd name="T1" fmla="*/ 2147483646 h 1410"/>
              <a:gd name="T2" fmla="*/ 2147483646 w 402"/>
              <a:gd name="T3" fmla="*/ 2147483646 h 1410"/>
              <a:gd name="T4" fmla="*/ 2147483646 w 402"/>
              <a:gd name="T5" fmla="*/ 2147483646 h 1410"/>
              <a:gd name="T6" fmla="*/ 2147483646 w 402"/>
              <a:gd name="T7" fmla="*/ 2147483646 h 1410"/>
              <a:gd name="T8" fmla="*/ 2147483646 w 402"/>
              <a:gd name="T9" fmla="*/ 2147483646 h 1410"/>
              <a:gd name="T10" fmla="*/ 2147483646 w 402"/>
              <a:gd name="T11" fmla="*/ 2147483646 h 1410"/>
              <a:gd name="T12" fmla="*/ 2147483646 w 402"/>
              <a:gd name="T13" fmla="*/ 2147483646 h 1410"/>
              <a:gd name="T14" fmla="*/ 0 w 402"/>
              <a:gd name="T15" fmla="*/ 2147483646 h 14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2"/>
              <a:gd name="T25" fmla="*/ 0 h 1410"/>
              <a:gd name="T26" fmla="*/ 402 w 402"/>
              <a:gd name="T27" fmla="*/ 1410 h 14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2" h="1410">
                <a:moveTo>
                  <a:pt x="60" y="1306"/>
                </a:moveTo>
                <a:cubicBezTo>
                  <a:pt x="84" y="1318"/>
                  <a:pt x="160" y="1376"/>
                  <a:pt x="204" y="1378"/>
                </a:cubicBezTo>
                <a:cubicBezTo>
                  <a:pt x="248" y="1380"/>
                  <a:pt x="292" y="1410"/>
                  <a:pt x="324" y="1318"/>
                </a:cubicBezTo>
                <a:cubicBezTo>
                  <a:pt x="356" y="1226"/>
                  <a:pt x="390" y="994"/>
                  <a:pt x="396" y="826"/>
                </a:cubicBezTo>
                <a:cubicBezTo>
                  <a:pt x="402" y="658"/>
                  <a:pt x="382" y="440"/>
                  <a:pt x="360" y="310"/>
                </a:cubicBezTo>
                <a:cubicBezTo>
                  <a:pt x="338" y="180"/>
                  <a:pt x="302" y="92"/>
                  <a:pt x="264" y="46"/>
                </a:cubicBezTo>
                <a:cubicBezTo>
                  <a:pt x="226" y="0"/>
                  <a:pt x="176" y="16"/>
                  <a:pt x="132" y="34"/>
                </a:cubicBezTo>
                <a:cubicBezTo>
                  <a:pt x="88" y="52"/>
                  <a:pt x="27" y="129"/>
                  <a:pt x="0" y="154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88913"/>
            <a:ext cx="8229600" cy="1042987"/>
          </a:xfrm>
        </p:spPr>
        <p:txBody>
          <a:bodyPr/>
          <a:lstStyle/>
          <a:p>
            <a:r>
              <a:rPr lang="es-AR" altLang="en-US" sz="3600" smtClean="0"/>
              <a:t>Algoritmo de Dijkstra</a:t>
            </a:r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5291138" y="847725"/>
            <a:ext cx="3384550" cy="925513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>
                <a:solidFill>
                  <a:srgbClr val="990099"/>
                </a:solidFill>
              </a:rPr>
              <a:t>Calcula el costo del  camino de menor costo desde el vértice 1 a cada vértice del grafo</a:t>
            </a:r>
            <a:endParaRPr lang="es-AR" altLang="en-US" sz="1800">
              <a:solidFill>
                <a:srgbClr val="990099"/>
              </a:solidFill>
            </a:endParaRPr>
          </a:p>
        </p:txBody>
      </p:sp>
      <p:sp>
        <p:nvSpPr>
          <p:cNvPr id="29727" name="Rectangle 32"/>
          <p:cNvSpPr>
            <a:spLocks noChangeArrowheads="1"/>
          </p:cNvSpPr>
          <p:nvPr/>
        </p:nvSpPr>
        <p:spPr bwMode="auto">
          <a:xfrm>
            <a:off x="736600" y="4221163"/>
            <a:ext cx="7861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P2</a:t>
            </a:r>
            <a:r>
              <a:rPr lang="en-US" altLang="en-US" sz="1800"/>
              <a:t>  S =  {v1,v2}		    C = {v3, v4, v5, v6}   D = (</a:t>
            </a:r>
            <a:r>
              <a:rPr lang="en-US" altLang="en-US" sz="1800" b="1"/>
              <a:t>0</a:t>
            </a:r>
            <a:r>
              <a:rPr lang="en-US" altLang="en-US" sz="1800"/>
              <a:t>,  </a:t>
            </a:r>
            <a:r>
              <a:rPr lang="en-US" altLang="en-US" sz="1800" b="1"/>
              <a:t>3</a:t>
            </a:r>
            <a:r>
              <a:rPr lang="en-US" altLang="en-US" sz="1800"/>
              <a:t>,   4,  ∞,   8,   ∞)</a:t>
            </a:r>
            <a:endParaRPr lang="es-AR" altLang="en-US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					         </a:t>
            </a:r>
            <a:r>
              <a:rPr lang="en-US" altLang="en-US" sz="1800"/>
              <a:t>P = (0, v1, v1, v1, v1, v1)</a:t>
            </a:r>
          </a:p>
        </p:txBody>
      </p:sp>
      <p:sp>
        <p:nvSpPr>
          <p:cNvPr id="29728" name="Rectangle 33"/>
          <p:cNvSpPr>
            <a:spLocks noChangeArrowheads="1"/>
          </p:cNvSpPr>
          <p:nvPr/>
        </p:nvSpPr>
        <p:spPr bwMode="auto">
          <a:xfrm>
            <a:off x="250825" y="3270250"/>
            <a:ext cx="4040188" cy="59055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600">
                <a:solidFill>
                  <a:srgbClr val="FF0000"/>
                </a:solidFill>
              </a:rPr>
              <a:t>Para cada vértice v en C hacer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600">
                <a:solidFill>
                  <a:srgbClr val="FF0000"/>
                </a:solidFill>
              </a:rPr>
              <a:t>	D(v) = Min (D(v), D(w) + A(w,v)) </a:t>
            </a:r>
          </a:p>
        </p:txBody>
      </p:sp>
      <p:sp>
        <p:nvSpPr>
          <p:cNvPr id="85026" name="Rectangle 34"/>
          <p:cNvSpPr>
            <a:spLocks noChangeArrowheads="1"/>
          </p:cNvSpPr>
          <p:nvPr/>
        </p:nvSpPr>
        <p:spPr bwMode="auto">
          <a:xfrm>
            <a:off x="1547813" y="4214813"/>
            <a:ext cx="11874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{v1,v2,v3}</a:t>
            </a:r>
            <a:endParaRPr lang="es-AR" altLang="en-US" sz="1800"/>
          </a:p>
        </p:txBody>
      </p:sp>
      <p:sp>
        <p:nvSpPr>
          <p:cNvPr id="85027" name="Rectangle 35"/>
          <p:cNvSpPr>
            <a:spLocks noChangeArrowheads="1"/>
          </p:cNvSpPr>
          <p:nvPr/>
        </p:nvSpPr>
        <p:spPr bwMode="auto">
          <a:xfrm>
            <a:off x="3779838" y="4221163"/>
            <a:ext cx="20574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 = {v4, v5, v6}     </a:t>
            </a:r>
            <a:endParaRPr lang="es-AR" altLang="en-US" sz="1800"/>
          </a:p>
        </p:txBody>
      </p:sp>
      <p:sp>
        <p:nvSpPr>
          <p:cNvPr id="85029" name="Rectangle 37"/>
          <p:cNvSpPr>
            <a:spLocks noChangeArrowheads="1"/>
          </p:cNvSpPr>
          <p:nvPr/>
        </p:nvSpPr>
        <p:spPr bwMode="auto">
          <a:xfrm>
            <a:off x="900113" y="4868863"/>
            <a:ext cx="424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D(v4) = Min( D(v4),  D(v3) + A(v3, v4))</a:t>
            </a:r>
          </a:p>
        </p:txBody>
      </p:sp>
      <p:sp>
        <p:nvSpPr>
          <p:cNvPr id="85030" name="Rectangle 38"/>
          <p:cNvSpPr>
            <a:spLocks noChangeArrowheads="1"/>
          </p:cNvSpPr>
          <p:nvPr/>
        </p:nvSpPr>
        <p:spPr bwMode="auto">
          <a:xfrm>
            <a:off x="4860925" y="4887913"/>
            <a:ext cx="424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= Min(∞,   4 + ∞) = ∞</a:t>
            </a:r>
          </a:p>
        </p:txBody>
      </p:sp>
      <p:sp>
        <p:nvSpPr>
          <p:cNvPr id="85031" name="Rectangle 39"/>
          <p:cNvSpPr>
            <a:spLocks noChangeArrowheads="1"/>
          </p:cNvSpPr>
          <p:nvPr/>
        </p:nvSpPr>
        <p:spPr bwMode="auto">
          <a:xfrm>
            <a:off x="900113" y="5372100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D(v5) = Min( D(v5),  D(v3) + A(v3, v5))</a:t>
            </a:r>
          </a:p>
        </p:txBody>
      </p:sp>
      <p:sp>
        <p:nvSpPr>
          <p:cNvPr id="85032" name="Rectangle 40"/>
          <p:cNvSpPr>
            <a:spLocks noChangeArrowheads="1"/>
          </p:cNvSpPr>
          <p:nvPr/>
        </p:nvSpPr>
        <p:spPr bwMode="auto">
          <a:xfrm>
            <a:off x="4860925" y="5391150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= Min(8,   4 +  3) = </a:t>
            </a:r>
            <a:r>
              <a:rPr lang="en-US" altLang="en-US" sz="18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5033" name="Rectangle 41"/>
          <p:cNvSpPr>
            <a:spLocks noChangeArrowheads="1"/>
          </p:cNvSpPr>
          <p:nvPr/>
        </p:nvSpPr>
        <p:spPr bwMode="auto">
          <a:xfrm>
            <a:off x="900113" y="5934075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D(v6) = Min( D(v6),  D(v3) + A(v3, v6))</a:t>
            </a:r>
          </a:p>
        </p:txBody>
      </p:sp>
      <p:sp>
        <p:nvSpPr>
          <p:cNvPr id="85034" name="Rectangle 42"/>
          <p:cNvSpPr>
            <a:spLocks noChangeArrowheads="1"/>
          </p:cNvSpPr>
          <p:nvPr/>
        </p:nvSpPr>
        <p:spPr bwMode="auto">
          <a:xfrm>
            <a:off x="4860925" y="5942013"/>
            <a:ext cx="424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= Min(∞,   4 + ∞) = ∞</a:t>
            </a:r>
          </a:p>
        </p:txBody>
      </p:sp>
      <p:sp>
        <p:nvSpPr>
          <p:cNvPr id="85035" name="Rectangle 43"/>
          <p:cNvSpPr>
            <a:spLocks noChangeArrowheads="1"/>
          </p:cNvSpPr>
          <p:nvPr/>
        </p:nvSpPr>
        <p:spPr bwMode="auto">
          <a:xfrm>
            <a:off x="7694613" y="4221163"/>
            <a:ext cx="3746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7</a:t>
            </a:r>
            <a:r>
              <a:rPr lang="en-US" altLang="en-US" sz="1800"/>
              <a:t>,</a:t>
            </a:r>
            <a:endParaRPr lang="es-AR" altLang="en-US" sz="1800"/>
          </a:p>
        </p:txBody>
      </p:sp>
      <p:sp>
        <p:nvSpPr>
          <p:cNvPr id="85036" name="Rectangle 44"/>
          <p:cNvSpPr>
            <a:spLocks noChangeArrowheads="1"/>
          </p:cNvSpPr>
          <p:nvPr/>
        </p:nvSpPr>
        <p:spPr bwMode="auto">
          <a:xfrm>
            <a:off x="7667625" y="4508500"/>
            <a:ext cx="5016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v3</a:t>
            </a:r>
            <a:r>
              <a:rPr lang="en-US" altLang="en-US" sz="1800"/>
              <a:t>,</a:t>
            </a:r>
            <a:endParaRPr lang="es-AR" altLang="en-US" sz="1800"/>
          </a:p>
        </p:txBody>
      </p:sp>
      <p:sp>
        <p:nvSpPr>
          <p:cNvPr id="85037" name="Text Box 45"/>
          <p:cNvSpPr txBox="1">
            <a:spLocks noChangeArrowheads="1"/>
          </p:cNvSpPr>
          <p:nvPr/>
        </p:nvSpPr>
        <p:spPr bwMode="auto">
          <a:xfrm>
            <a:off x="2524125" y="5067300"/>
            <a:ext cx="347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9900"/>
                </a:solidFill>
              </a:rPr>
              <a:t>∞</a:t>
            </a:r>
            <a:endParaRPr lang="es-AR" altLang="en-US" sz="1800" b="1">
              <a:solidFill>
                <a:srgbClr val="009900"/>
              </a:solidFill>
            </a:endParaRPr>
          </a:p>
        </p:txBody>
      </p:sp>
      <p:sp>
        <p:nvSpPr>
          <p:cNvPr id="85038" name="Text Box 46"/>
          <p:cNvSpPr txBox="1">
            <a:spLocks noChangeArrowheads="1"/>
          </p:cNvSpPr>
          <p:nvPr/>
        </p:nvSpPr>
        <p:spPr bwMode="auto">
          <a:xfrm>
            <a:off x="3276600" y="50847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 b="1">
                <a:solidFill>
                  <a:srgbClr val="009900"/>
                </a:solidFill>
              </a:rPr>
              <a:t>4</a:t>
            </a:r>
          </a:p>
        </p:txBody>
      </p:sp>
      <p:sp>
        <p:nvSpPr>
          <p:cNvPr id="85039" name="Text Box 47"/>
          <p:cNvSpPr txBox="1">
            <a:spLocks noChangeArrowheads="1"/>
          </p:cNvSpPr>
          <p:nvPr/>
        </p:nvSpPr>
        <p:spPr bwMode="auto">
          <a:xfrm>
            <a:off x="4284663" y="5084763"/>
            <a:ext cx="347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9900"/>
                </a:solidFill>
              </a:rPr>
              <a:t>∞</a:t>
            </a:r>
            <a:endParaRPr lang="es-AR" altLang="en-US" sz="1800" b="1">
              <a:solidFill>
                <a:srgbClr val="009900"/>
              </a:solidFill>
            </a:endParaRPr>
          </a:p>
        </p:txBody>
      </p:sp>
      <p:sp>
        <p:nvSpPr>
          <p:cNvPr id="85041" name="Text Box 49"/>
          <p:cNvSpPr txBox="1">
            <a:spLocks noChangeArrowheads="1"/>
          </p:cNvSpPr>
          <p:nvPr/>
        </p:nvSpPr>
        <p:spPr bwMode="auto">
          <a:xfrm>
            <a:off x="2451100" y="5572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9900"/>
                </a:solidFill>
              </a:rPr>
              <a:t>8</a:t>
            </a:r>
            <a:endParaRPr lang="es-AR" altLang="en-US" sz="1600" b="1">
              <a:solidFill>
                <a:srgbClr val="009900"/>
              </a:solidFill>
            </a:endParaRPr>
          </a:p>
        </p:txBody>
      </p:sp>
      <p:sp>
        <p:nvSpPr>
          <p:cNvPr id="85042" name="Text Box 50"/>
          <p:cNvSpPr txBox="1">
            <a:spLocks noChangeArrowheads="1"/>
          </p:cNvSpPr>
          <p:nvPr/>
        </p:nvSpPr>
        <p:spPr bwMode="auto">
          <a:xfrm>
            <a:off x="3203575" y="5572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 b="1">
                <a:solidFill>
                  <a:srgbClr val="009900"/>
                </a:solidFill>
              </a:rPr>
              <a:t>4</a:t>
            </a:r>
          </a:p>
        </p:txBody>
      </p:sp>
      <p:sp>
        <p:nvSpPr>
          <p:cNvPr id="85043" name="Text Box 51"/>
          <p:cNvSpPr txBox="1">
            <a:spLocks noChangeArrowheads="1"/>
          </p:cNvSpPr>
          <p:nvPr/>
        </p:nvSpPr>
        <p:spPr bwMode="auto">
          <a:xfrm>
            <a:off x="4284663" y="5589588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9900"/>
                </a:solidFill>
              </a:rPr>
              <a:t>3</a:t>
            </a:r>
            <a:endParaRPr lang="es-AR" altLang="en-US" sz="1600" b="1">
              <a:solidFill>
                <a:srgbClr val="009900"/>
              </a:solidFill>
            </a:endParaRPr>
          </a:p>
        </p:txBody>
      </p:sp>
      <p:sp>
        <p:nvSpPr>
          <p:cNvPr id="85044" name="Text Box 52"/>
          <p:cNvSpPr txBox="1">
            <a:spLocks noChangeArrowheads="1"/>
          </p:cNvSpPr>
          <p:nvPr/>
        </p:nvSpPr>
        <p:spPr bwMode="auto">
          <a:xfrm>
            <a:off x="2379663" y="6165850"/>
            <a:ext cx="347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9900"/>
                </a:solidFill>
              </a:rPr>
              <a:t>∞</a:t>
            </a:r>
            <a:endParaRPr lang="es-AR" altLang="en-US" sz="1800" b="1">
              <a:solidFill>
                <a:srgbClr val="009900"/>
              </a:solidFill>
            </a:endParaRPr>
          </a:p>
        </p:txBody>
      </p:sp>
      <p:sp>
        <p:nvSpPr>
          <p:cNvPr id="85045" name="Text Box 53"/>
          <p:cNvSpPr txBox="1">
            <a:spLocks noChangeArrowheads="1"/>
          </p:cNvSpPr>
          <p:nvPr/>
        </p:nvSpPr>
        <p:spPr bwMode="auto">
          <a:xfrm>
            <a:off x="3132138" y="616585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 b="1">
                <a:solidFill>
                  <a:srgbClr val="009900"/>
                </a:solidFill>
              </a:rPr>
              <a:t>4</a:t>
            </a:r>
          </a:p>
        </p:txBody>
      </p:sp>
      <p:sp>
        <p:nvSpPr>
          <p:cNvPr id="85046" name="Text Box 54"/>
          <p:cNvSpPr txBox="1">
            <a:spLocks noChangeArrowheads="1"/>
          </p:cNvSpPr>
          <p:nvPr/>
        </p:nvSpPr>
        <p:spPr bwMode="auto">
          <a:xfrm>
            <a:off x="4171950" y="6183313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9900"/>
                </a:solidFill>
              </a:rPr>
              <a:t>∞</a:t>
            </a:r>
            <a:endParaRPr lang="es-AR" altLang="en-US" sz="1800" b="1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5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5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15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15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15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/>
      <p:bldP spid="21566" grpId="0" animBg="1"/>
      <p:bldP spid="21568" grpId="0" animBg="1"/>
      <p:bldP spid="85026" grpId="0" animBg="1"/>
      <p:bldP spid="85027" grpId="0" animBg="1"/>
      <p:bldP spid="85029" grpId="0"/>
      <p:bldP spid="85030" grpId="0"/>
      <p:bldP spid="85031" grpId="0"/>
      <p:bldP spid="85032" grpId="0"/>
      <p:bldP spid="85033" grpId="0"/>
      <p:bldP spid="85034" grpId="0"/>
      <p:bldP spid="85035" grpId="0" animBg="1"/>
      <p:bldP spid="85036" grpId="0" animBg="1"/>
      <p:bldP spid="85037" grpId="0"/>
      <p:bldP spid="85038" grpId="0"/>
      <p:bldP spid="85039" grpId="0"/>
      <p:bldP spid="85041" grpId="0"/>
      <p:bldP spid="85042" grpId="0"/>
      <p:bldP spid="85043" grpId="0"/>
      <p:bldP spid="85044" grpId="0"/>
      <p:bldP spid="85045" grpId="0"/>
      <p:bldP spid="850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Oval 2"/>
          <p:cNvSpPr>
            <a:spLocks noChangeArrowheads="1"/>
          </p:cNvSpPr>
          <p:nvPr/>
        </p:nvSpPr>
        <p:spPr bwMode="auto">
          <a:xfrm>
            <a:off x="7626350" y="4259263"/>
            <a:ext cx="287338" cy="287337"/>
          </a:xfrm>
          <a:prstGeom prst="ellipse">
            <a:avLst/>
          </a:prstGeom>
          <a:solidFill>
            <a:srgbClr val="FFFF00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971550" y="1397000"/>
            <a:ext cx="287338" cy="287338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 dirty="0">
                <a:solidFill>
                  <a:schemeClr val="bg1"/>
                </a:solidFill>
                <a:latin typeface="Tahoma" pitchFamily="34" charset="0"/>
                <a:cs typeface="Arial" charset="0"/>
              </a:rPr>
              <a:t>V2</a:t>
            </a:r>
            <a:endParaRPr lang="es-EC" sz="1200" dirty="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30724" name="Oval 5"/>
          <p:cNvSpPr>
            <a:spLocks noChangeArrowheads="1"/>
          </p:cNvSpPr>
          <p:nvPr/>
        </p:nvSpPr>
        <p:spPr bwMode="auto">
          <a:xfrm>
            <a:off x="2627313" y="1397000"/>
            <a:ext cx="287337" cy="28733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V5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323850" y="2189163"/>
            <a:ext cx="287338" cy="2873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 dirty="0">
                <a:solidFill>
                  <a:schemeClr val="bg1"/>
                </a:solidFill>
                <a:latin typeface="Tahoma" pitchFamily="34" charset="0"/>
                <a:cs typeface="Arial" charset="0"/>
              </a:rPr>
              <a:t>V1</a:t>
            </a:r>
            <a:endParaRPr lang="es-EC" sz="1200" dirty="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1114425" y="2765425"/>
            <a:ext cx="287338" cy="287338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>
                <a:solidFill>
                  <a:schemeClr val="bg1"/>
                </a:solidFill>
                <a:latin typeface="Tahoma" pitchFamily="34" charset="0"/>
                <a:cs typeface="Arial" charset="0"/>
              </a:rPr>
              <a:t>V3</a:t>
            </a:r>
            <a:endParaRPr lang="es-EC" sz="120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30727" name="Oval 8"/>
          <p:cNvSpPr>
            <a:spLocks noChangeArrowheads="1"/>
          </p:cNvSpPr>
          <p:nvPr/>
        </p:nvSpPr>
        <p:spPr bwMode="auto">
          <a:xfrm>
            <a:off x="2771775" y="2693988"/>
            <a:ext cx="287338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V4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30728" name="Oval 9"/>
          <p:cNvSpPr>
            <a:spLocks noChangeArrowheads="1"/>
          </p:cNvSpPr>
          <p:nvPr/>
        </p:nvSpPr>
        <p:spPr bwMode="auto">
          <a:xfrm>
            <a:off x="3635375" y="2057400"/>
            <a:ext cx="287338" cy="2873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V6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cxnSp>
        <p:nvCxnSpPr>
          <p:cNvPr id="30729" name="AutoShape 10"/>
          <p:cNvCxnSpPr>
            <a:cxnSpLocks noChangeShapeType="1"/>
            <a:stCxn id="21510" idx="7"/>
            <a:endCxn id="21508" idx="3"/>
          </p:cNvCxnSpPr>
          <p:nvPr/>
        </p:nvCxnSpPr>
        <p:spPr bwMode="auto">
          <a:xfrm flipV="1">
            <a:off x="568325" y="1641475"/>
            <a:ext cx="446088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30" name="AutoShape 11"/>
          <p:cNvCxnSpPr>
            <a:cxnSpLocks noChangeShapeType="1"/>
            <a:stCxn id="21510" idx="5"/>
            <a:endCxn id="21511" idx="2"/>
          </p:cNvCxnSpPr>
          <p:nvPr/>
        </p:nvCxnSpPr>
        <p:spPr bwMode="auto">
          <a:xfrm>
            <a:off x="568325" y="2433638"/>
            <a:ext cx="546100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31" name="AutoShape 12"/>
          <p:cNvCxnSpPr>
            <a:cxnSpLocks noChangeShapeType="1"/>
            <a:stCxn id="21510" idx="6"/>
            <a:endCxn id="30724" idx="3"/>
          </p:cNvCxnSpPr>
          <p:nvPr/>
        </p:nvCxnSpPr>
        <p:spPr bwMode="auto">
          <a:xfrm flipV="1">
            <a:off x="611188" y="1641475"/>
            <a:ext cx="2058987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32" name="AutoShape 13"/>
          <p:cNvCxnSpPr>
            <a:cxnSpLocks noChangeShapeType="1"/>
            <a:stCxn id="21508" idx="7"/>
            <a:endCxn id="30724" idx="2"/>
          </p:cNvCxnSpPr>
          <p:nvPr/>
        </p:nvCxnSpPr>
        <p:spPr bwMode="auto">
          <a:xfrm>
            <a:off x="1216025" y="1439863"/>
            <a:ext cx="1411288" cy="10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33" name="AutoShape 14"/>
          <p:cNvCxnSpPr>
            <a:cxnSpLocks noChangeShapeType="1"/>
            <a:stCxn id="21511" idx="6"/>
            <a:endCxn id="30724" idx="4"/>
          </p:cNvCxnSpPr>
          <p:nvPr/>
        </p:nvCxnSpPr>
        <p:spPr bwMode="auto">
          <a:xfrm flipV="1">
            <a:off x="1401763" y="1684338"/>
            <a:ext cx="1370012" cy="1225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34" name="AutoShape 15"/>
          <p:cNvCxnSpPr>
            <a:cxnSpLocks noChangeShapeType="1"/>
            <a:stCxn id="30724" idx="4"/>
            <a:endCxn id="30727" idx="0"/>
          </p:cNvCxnSpPr>
          <p:nvPr/>
        </p:nvCxnSpPr>
        <p:spPr bwMode="auto">
          <a:xfrm>
            <a:off x="2771775" y="1684338"/>
            <a:ext cx="144463" cy="1009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35" name="AutoShape 16"/>
          <p:cNvCxnSpPr>
            <a:cxnSpLocks noChangeShapeType="1"/>
            <a:stCxn id="30724" idx="5"/>
            <a:endCxn id="30728" idx="1"/>
          </p:cNvCxnSpPr>
          <p:nvPr/>
        </p:nvCxnSpPr>
        <p:spPr bwMode="auto">
          <a:xfrm>
            <a:off x="2871788" y="1641475"/>
            <a:ext cx="806450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36" name="AutoShape 17"/>
          <p:cNvCxnSpPr>
            <a:cxnSpLocks noChangeShapeType="1"/>
            <a:stCxn id="30728" idx="3"/>
            <a:endCxn id="30727" idx="6"/>
          </p:cNvCxnSpPr>
          <p:nvPr/>
        </p:nvCxnSpPr>
        <p:spPr bwMode="auto">
          <a:xfrm flipH="1">
            <a:off x="3059113" y="2301875"/>
            <a:ext cx="619125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737" name="Text Box 18"/>
          <p:cNvSpPr txBox="1">
            <a:spLocks noChangeArrowheads="1"/>
          </p:cNvSpPr>
          <p:nvPr/>
        </p:nvSpPr>
        <p:spPr bwMode="auto">
          <a:xfrm>
            <a:off x="323850" y="147002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0738" name="Text Box 19"/>
          <p:cNvSpPr txBox="1">
            <a:spLocks noChangeArrowheads="1"/>
          </p:cNvSpPr>
          <p:nvPr/>
        </p:nvSpPr>
        <p:spPr bwMode="auto">
          <a:xfrm>
            <a:off x="1258888" y="17573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8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0739" name="Text Box 20"/>
          <p:cNvSpPr txBox="1">
            <a:spLocks noChangeArrowheads="1"/>
          </p:cNvSpPr>
          <p:nvPr/>
        </p:nvSpPr>
        <p:spPr bwMode="auto">
          <a:xfrm>
            <a:off x="1690688" y="11811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5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0740" name="Text Box 21"/>
          <p:cNvSpPr txBox="1">
            <a:spLocks noChangeArrowheads="1"/>
          </p:cNvSpPr>
          <p:nvPr/>
        </p:nvSpPr>
        <p:spPr bwMode="auto">
          <a:xfrm>
            <a:off x="1835150" y="24780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0741" name="Text Box 22"/>
          <p:cNvSpPr txBox="1">
            <a:spLocks noChangeArrowheads="1"/>
          </p:cNvSpPr>
          <p:nvPr/>
        </p:nvSpPr>
        <p:spPr bwMode="auto">
          <a:xfrm>
            <a:off x="466725" y="262255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4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0742" name="Text Box 23"/>
          <p:cNvSpPr txBox="1">
            <a:spLocks noChangeArrowheads="1"/>
          </p:cNvSpPr>
          <p:nvPr/>
        </p:nvSpPr>
        <p:spPr bwMode="auto">
          <a:xfrm>
            <a:off x="2482850" y="21891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7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0743" name="Text Box 24"/>
          <p:cNvSpPr txBox="1">
            <a:spLocks noChangeArrowheads="1"/>
          </p:cNvSpPr>
          <p:nvPr/>
        </p:nvSpPr>
        <p:spPr bwMode="auto">
          <a:xfrm>
            <a:off x="3275013" y="16129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0744" name="Text Box 25"/>
          <p:cNvSpPr txBox="1">
            <a:spLocks noChangeArrowheads="1"/>
          </p:cNvSpPr>
          <p:nvPr/>
        </p:nvSpPr>
        <p:spPr bwMode="auto">
          <a:xfrm>
            <a:off x="3275013" y="261461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2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0745" name="Rectangle 61"/>
          <p:cNvSpPr>
            <a:spLocks noChangeArrowheads="1"/>
          </p:cNvSpPr>
          <p:nvPr/>
        </p:nvSpPr>
        <p:spPr bwMode="auto">
          <a:xfrm>
            <a:off x="4427538" y="1990725"/>
            <a:ext cx="4041775" cy="4333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n-US" sz="1600">
                <a:latin typeface="Tahoma" panose="020B0604030504040204" pitchFamily="34" charset="0"/>
              </a:rPr>
              <a:t> D[] se incializa con matriz de adyacencia</a:t>
            </a:r>
            <a:endParaRPr lang="es-EC" altLang="en-US" sz="1600">
              <a:latin typeface="Tahoma" panose="020B0604030504040204" pitchFamily="34" charset="0"/>
            </a:endParaRPr>
          </a:p>
        </p:txBody>
      </p:sp>
      <p:sp>
        <p:nvSpPr>
          <p:cNvPr id="21566" name="Rectangle 62"/>
          <p:cNvSpPr>
            <a:spLocks noChangeArrowheads="1"/>
          </p:cNvSpPr>
          <p:nvPr/>
        </p:nvSpPr>
        <p:spPr bwMode="auto">
          <a:xfrm>
            <a:off x="4421188" y="2492375"/>
            <a:ext cx="4075112" cy="6477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n-US" sz="1600">
                <a:latin typeface="Tahoma" panose="020B0604030504040204" pitchFamily="34" charset="0"/>
              </a:rPr>
              <a:t> Escoger vértice </a:t>
            </a:r>
            <a:r>
              <a:rPr lang="es-ES" altLang="en-US" sz="1600" b="1">
                <a:latin typeface="Tahoma" panose="020B0604030504040204" pitchFamily="34" charset="0"/>
              </a:rPr>
              <a:t>w</a:t>
            </a:r>
            <a:r>
              <a:rPr lang="es-ES" altLang="en-US" sz="1600">
                <a:latin typeface="Tahoma" panose="020B0604030504040204" pitchFamily="34" charset="0"/>
              </a:rPr>
              <a:t> que no haya sido elegido, de menor distancia en D</a:t>
            </a:r>
            <a:endParaRPr lang="es-EC" altLang="en-US" sz="1600">
              <a:latin typeface="Tahoma" panose="020B0604030504040204" pitchFamily="34" charset="0"/>
            </a:endParaRPr>
          </a:p>
        </p:txBody>
      </p:sp>
      <p:sp>
        <p:nvSpPr>
          <p:cNvPr id="21568" name="Rectangle 64"/>
          <p:cNvSpPr>
            <a:spLocks noChangeArrowheads="1"/>
          </p:cNvSpPr>
          <p:nvPr/>
        </p:nvSpPr>
        <p:spPr bwMode="auto">
          <a:xfrm>
            <a:off x="4427538" y="3213100"/>
            <a:ext cx="4068762" cy="6477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n-US" sz="1600">
                <a:latin typeface="Tahoma" panose="020B0604030504040204" pitchFamily="34" charset="0"/>
              </a:rPr>
              <a:t> Revisar si alguna distancia puede ser mejorada pasando por </a:t>
            </a:r>
            <a:r>
              <a:rPr lang="es-ES" altLang="en-US" sz="1600" b="1">
                <a:latin typeface="Tahoma" panose="020B0604030504040204" pitchFamily="34" charset="0"/>
              </a:rPr>
              <a:t>w</a:t>
            </a:r>
            <a:endParaRPr lang="es-EC" altLang="en-US" sz="1600" b="1">
              <a:latin typeface="Tahoma" panose="020B0604030504040204" pitchFamily="34" charset="0"/>
            </a:endParaRPr>
          </a:p>
        </p:txBody>
      </p:sp>
      <p:sp>
        <p:nvSpPr>
          <p:cNvPr id="21583" name="Freeform 79"/>
          <p:cNvSpPr>
            <a:spLocks/>
          </p:cNvSpPr>
          <p:nvPr/>
        </p:nvSpPr>
        <p:spPr bwMode="auto">
          <a:xfrm>
            <a:off x="8397875" y="2565400"/>
            <a:ext cx="638175" cy="1201738"/>
          </a:xfrm>
          <a:custGeom>
            <a:avLst/>
            <a:gdLst>
              <a:gd name="T0" fmla="*/ 2147483646 w 402"/>
              <a:gd name="T1" fmla="*/ 2147483646 h 1410"/>
              <a:gd name="T2" fmla="*/ 2147483646 w 402"/>
              <a:gd name="T3" fmla="*/ 2147483646 h 1410"/>
              <a:gd name="T4" fmla="*/ 2147483646 w 402"/>
              <a:gd name="T5" fmla="*/ 2147483646 h 1410"/>
              <a:gd name="T6" fmla="*/ 2147483646 w 402"/>
              <a:gd name="T7" fmla="*/ 2147483646 h 1410"/>
              <a:gd name="T8" fmla="*/ 2147483646 w 402"/>
              <a:gd name="T9" fmla="*/ 2147483646 h 1410"/>
              <a:gd name="T10" fmla="*/ 2147483646 w 402"/>
              <a:gd name="T11" fmla="*/ 2147483646 h 1410"/>
              <a:gd name="T12" fmla="*/ 2147483646 w 402"/>
              <a:gd name="T13" fmla="*/ 2147483646 h 1410"/>
              <a:gd name="T14" fmla="*/ 0 w 402"/>
              <a:gd name="T15" fmla="*/ 2147483646 h 14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2"/>
              <a:gd name="T25" fmla="*/ 0 h 1410"/>
              <a:gd name="T26" fmla="*/ 402 w 402"/>
              <a:gd name="T27" fmla="*/ 1410 h 14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2" h="1410">
                <a:moveTo>
                  <a:pt x="60" y="1306"/>
                </a:moveTo>
                <a:cubicBezTo>
                  <a:pt x="84" y="1318"/>
                  <a:pt x="160" y="1376"/>
                  <a:pt x="204" y="1378"/>
                </a:cubicBezTo>
                <a:cubicBezTo>
                  <a:pt x="248" y="1380"/>
                  <a:pt x="292" y="1410"/>
                  <a:pt x="324" y="1318"/>
                </a:cubicBezTo>
                <a:cubicBezTo>
                  <a:pt x="356" y="1226"/>
                  <a:pt x="390" y="994"/>
                  <a:pt x="396" y="826"/>
                </a:cubicBezTo>
                <a:cubicBezTo>
                  <a:pt x="402" y="658"/>
                  <a:pt x="382" y="440"/>
                  <a:pt x="360" y="310"/>
                </a:cubicBezTo>
                <a:cubicBezTo>
                  <a:pt x="338" y="180"/>
                  <a:pt x="302" y="92"/>
                  <a:pt x="264" y="46"/>
                </a:cubicBezTo>
                <a:cubicBezTo>
                  <a:pt x="226" y="0"/>
                  <a:pt x="176" y="16"/>
                  <a:pt x="132" y="34"/>
                </a:cubicBezTo>
                <a:cubicBezTo>
                  <a:pt x="88" y="52"/>
                  <a:pt x="27" y="129"/>
                  <a:pt x="0" y="154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88913"/>
            <a:ext cx="8229600" cy="1042987"/>
          </a:xfrm>
        </p:spPr>
        <p:txBody>
          <a:bodyPr/>
          <a:lstStyle/>
          <a:p>
            <a:r>
              <a:rPr lang="es-AR" altLang="en-US" sz="3600" smtClean="0"/>
              <a:t>Algoritmo de Dijkstra</a:t>
            </a: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5291138" y="847725"/>
            <a:ext cx="3384550" cy="925513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>
                <a:solidFill>
                  <a:srgbClr val="990099"/>
                </a:solidFill>
              </a:rPr>
              <a:t>Calcula el costo del  camino de menor costo desde el vértice 1 a cada vértice del grafo</a:t>
            </a:r>
            <a:endParaRPr lang="es-AR" altLang="en-US" sz="1800">
              <a:solidFill>
                <a:srgbClr val="990099"/>
              </a:solidFill>
            </a:endParaRP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522288" y="4221163"/>
            <a:ext cx="7896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P3</a:t>
            </a:r>
            <a:r>
              <a:rPr lang="en-US" altLang="en-US" sz="1800"/>
              <a:t>  S =  {v1,v2,v3}                    C = {v4, v5, v6}       D = (</a:t>
            </a:r>
            <a:r>
              <a:rPr lang="en-US" altLang="en-US" sz="1800" b="1"/>
              <a:t>0</a:t>
            </a:r>
            <a:r>
              <a:rPr lang="en-US" altLang="en-US" sz="1800"/>
              <a:t>,  </a:t>
            </a:r>
            <a:r>
              <a:rPr lang="en-US" altLang="en-US" sz="1800" b="1"/>
              <a:t>3</a:t>
            </a:r>
            <a:r>
              <a:rPr lang="en-US" altLang="en-US" sz="1800"/>
              <a:t>,   </a:t>
            </a:r>
            <a:r>
              <a:rPr lang="en-US" altLang="en-US" sz="1800" b="1"/>
              <a:t>4</a:t>
            </a:r>
            <a:r>
              <a:rPr lang="en-US" altLang="en-US" sz="1800"/>
              <a:t>,  ∞,   7,   ∞)</a:t>
            </a:r>
            <a:endParaRPr lang="es-AR" altLang="en-US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					         </a:t>
            </a:r>
            <a:r>
              <a:rPr lang="en-US" altLang="en-US" sz="1800"/>
              <a:t>P = (0, v1, v1, v1, v3, v1)</a:t>
            </a: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250825" y="3270250"/>
            <a:ext cx="4040188" cy="59055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600">
                <a:solidFill>
                  <a:srgbClr val="FF0000"/>
                </a:solidFill>
              </a:rPr>
              <a:t>Para cada vértice v en C hacer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600">
                <a:solidFill>
                  <a:srgbClr val="FF0000"/>
                </a:solidFill>
              </a:rPr>
              <a:t>	D(v) = Min (D(v), D(w) + A(w,v)) </a:t>
            </a:r>
          </a:p>
        </p:txBody>
      </p:sp>
      <p:sp>
        <p:nvSpPr>
          <p:cNvPr id="86049" name="Rectangle 33"/>
          <p:cNvSpPr>
            <a:spLocks noChangeArrowheads="1"/>
          </p:cNvSpPr>
          <p:nvPr/>
        </p:nvSpPr>
        <p:spPr bwMode="auto">
          <a:xfrm>
            <a:off x="1403350" y="4214813"/>
            <a:ext cx="14922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{v1,v2,v3,v5}</a:t>
            </a:r>
            <a:endParaRPr lang="es-AR" altLang="en-US" sz="1800"/>
          </a:p>
        </p:txBody>
      </p:sp>
      <p:sp>
        <p:nvSpPr>
          <p:cNvPr id="86050" name="Rectangle 34"/>
          <p:cNvSpPr>
            <a:spLocks noChangeArrowheads="1"/>
          </p:cNvSpPr>
          <p:nvPr/>
        </p:nvSpPr>
        <p:spPr bwMode="auto">
          <a:xfrm>
            <a:off x="3700463" y="4221163"/>
            <a:ext cx="18796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 = {v4, v6}        </a:t>
            </a:r>
            <a:endParaRPr lang="es-AR" altLang="en-US" sz="1800"/>
          </a:p>
        </p:txBody>
      </p:sp>
      <p:sp>
        <p:nvSpPr>
          <p:cNvPr id="86051" name="Rectangle 35"/>
          <p:cNvSpPr>
            <a:spLocks noChangeArrowheads="1"/>
          </p:cNvSpPr>
          <p:nvPr/>
        </p:nvSpPr>
        <p:spPr bwMode="auto">
          <a:xfrm>
            <a:off x="900113" y="5013325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D(v4) = Min( D(v4),  D(v5) + A(v5, v4))</a:t>
            </a:r>
          </a:p>
        </p:txBody>
      </p:sp>
      <p:sp>
        <p:nvSpPr>
          <p:cNvPr id="86052" name="Rectangle 36"/>
          <p:cNvSpPr>
            <a:spLocks noChangeArrowheads="1"/>
          </p:cNvSpPr>
          <p:nvPr/>
        </p:nvSpPr>
        <p:spPr bwMode="auto">
          <a:xfrm>
            <a:off x="4860925" y="5032375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= Min(∞,   7 + 7) = </a:t>
            </a:r>
            <a:r>
              <a:rPr lang="en-US" altLang="en-US" sz="1800" b="1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86055" name="Rectangle 39"/>
          <p:cNvSpPr>
            <a:spLocks noChangeArrowheads="1"/>
          </p:cNvSpPr>
          <p:nvPr/>
        </p:nvSpPr>
        <p:spPr bwMode="auto">
          <a:xfrm>
            <a:off x="900113" y="5645150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D(v6) = Min( D(v6),  D(v5) + A(v5, v6))</a:t>
            </a:r>
          </a:p>
        </p:txBody>
      </p:sp>
      <p:sp>
        <p:nvSpPr>
          <p:cNvPr id="86056" name="Rectangle 40"/>
          <p:cNvSpPr>
            <a:spLocks noChangeArrowheads="1"/>
          </p:cNvSpPr>
          <p:nvPr/>
        </p:nvSpPr>
        <p:spPr bwMode="auto">
          <a:xfrm>
            <a:off x="4860925" y="5654675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= Min(∞,   7 + 3) = </a:t>
            </a:r>
            <a:r>
              <a:rPr lang="en-US" altLang="en-US" sz="1800" b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86057" name="Rectangle 41"/>
          <p:cNvSpPr>
            <a:spLocks noChangeArrowheads="1"/>
          </p:cNvSpPr>
          <p:nvPr/>
        </p:nvSpPr>
        <p:spPr bwMode="auto">
          <a:xfrm>
            <a:off x="7169150" y="4221163"/>
            <a:ext cx="4445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14</a:t>
            </a:r>
            <a:r>
              <a:rPr lang="en-US" altLang="en-US" sz="1800"/>
              <a:t>,</a:t>
            </a:r>
            <a:endParaRPr lang="es-AR" altLang="en-US" sz="1800"/>
          </a:p>
        </p:txBody>
      </p:sp>
      <p:sp>
        <p:nvSpPr>
          <p:cNvPr id="86058" name="Rectangle 42"/>
          <p:cNvSpPr>
            <a:spLocks noChangeArrowheads="1"/>
          </p:cNvSpPr>
          <p:nvPr/>
        </p:nvSpPr>
        <p:spPr bwMode="auto">
          <a:xfrm>
            <a:off x="7138988" y="4508500"/>
            <a:ext cx="4572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v5</a:t>
            </a:r>
            <a:endParaRPr lang="es-AR" altLang="en-US" sz="1800"/>
          </a:p>
        </p:txBody>
      </p:sp>
      <p:sp>
        <p:nvSpPr>
          <p:cNvPr id="86059" name="Rectangle 43"/>
          <p:cNvSpPr>
            <a:spLocks noChangeArrowheads="1"/>
          </p:cNvSpPr>
          <p:nvPr/>
        </p:nvSpPr>
        <p:spPr bwMode="auto">
          <a:xfrm>
            <a:off x="7956550" y="4221163"/>
            <a:ext cx="5207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10</a:t>
            </a:r>
            <a:r>
              <a:rPr lang="en-US" altLang="en-US" sz="1800"/>
              <a:t> )</a:t>
            </a:r>
            <a:endParaRPr lang="es-AR" altLang="en-US" sz="1800"/>
          </a:p>
        </p:txBody>
      </p:sp>
      <p:sp>
        <p:nvSpPr>
          <p:cNvPr id="86060" name="Rectangle 44"/>
          <p:cNvSpPr>
            <a:spLocks noChangeArrowheads="1"/>
          </p:cNvSpPr>
          <p:nvPr/>
        </p:nvSpPr>
        <p:spPr bwMode="auto">
          <a:xfrm>
            <a:off x="7958138" y="4508500"/>
            <a:ext cx="485775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v5</a:t>
            </a:r>
            <a:r>
              <a:rPr lang="en-US" altLang="en-US" sz="1800"/>
              <a:t>)</a:t>
            </a:r>
            <a:endParaRPr lang="es-AR" altLang="en-US" sz="1800"/>
          </a:p>
        </p:txBody>
      </p:sp>
      <p:sp>
        <p:nvSpPr>
          <p:cNvPr id="86061" name="Text Box 45"/>
          <p:cNvSpPr txBox="1">
            <a:spLocks noChangeArrowheads="1"/>
          </p:cNvSpPr>
          <p:nvPr/>
        </p:nvSpPr>
        <p:spPr bwMode="auto">
          <a:xfrm>
            <a:off x="2451100" y="5222875"/>
            <a:ext cx="347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9900"/>
                </a:solidFill>
              </a:rPr>
              <a:t>∞</a:t>
            </a:r>
            <a:endParaRPr lang="es-AR" altLang="en-US" sz="1800" b="1">
              <a:solidFill>
                <a:srgbClr val="009900"/>
              </a:solidFill>
            </a:endParaRPr>
          </a:p>
        </p:txBody>
      </p:sp>
      <p:sp>
        <p:nvSpPr>
          <p:cNvPr id="86062" name="Text Box 46"/>
          <p:cNvSpPr txBox="1">
            <a:spLocks noChangeArrowheads="1"/>
          </p:cNvSpPr>
          <p:nvPr/>
        </p:nvSpPr>
        <p:spPr bwMode="auto">
          <a:xfrm>
            <a:off x="3203575" y="524668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 b="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86063" name="Text Box 47"/>
          <p:cNvSpPr txBox="1">
            <a:spLocks noChangeArrowheads="1"/>
          </p:cNvSpPr>
          <p:nvPr/>
        </p:nvSpPr>
        <p:spPr bwMode="auto">
          <a:xfrm>
            <a:off x="4284663" y="5246688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9900"/>
                </a:solidFill>
              </a:rPr>
              <a:t>7</a:t>
            </a:r>
            <a:endParaRPr lang="es-AR" altLang="en-US" sz="1600" b="1">
              <a:solidFill>
                <a:srgbClr val="009900"/>
              </a:solidFill>
            </a:endParaRPr>
          </a:p>
        </p:txBody>
      </p:sp>
      <p:sp>
        <p:nvSpPr>
          <p:cNvPr id="86064" name="Text Box 48"/>
          <p:cNvSpPr txBox="1">
            <a:spLocks noChangeArrowheads="1"/>
          </p:cNvSpPr>
          <p:nvPr/>
        </p:nvSpPr>
        <p:spPr bwMode="auto">
          <a:xfrm>
            <a:off x="2484438" y="5930900"/>
            <a:ext cx="347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9900"/>
                </a:solidFill>
              </a:rPr>
              <a:t>∞</a:t>
            </a:r>
            <a:endParaRPr lang="es-AR" altLang="en-US" sz="1800" b="1">
              <a:solidFill>
                <a:srgbClr val="009900"/>
              </a:solidFill>
            </a:endParaRPr>
          </a:p>
        </p:txBody>
      </p:sp>
      <p:sp>
        <p:nvSpPr>
          <p:cNvPr id="86065" name="Text Box 49"/>
          <p:cNvSpPr txBox="1">
            <a:spLocks noChangeArrowheads="1"/>
          </p:cNvSpPr>
          <p:nvPr/>
        </p:nvSpPr>
        <p:spPr bwMode="auto">
          <a:xfrm>
            <a:off x="3236913" y="59547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 b="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86066" name="Text Box 50"/>
          <p:cNvSpPr txBox="1">
            <a:spLocks noChangeArrowheads="1"/>
          </p:cNvSpPr>
          <p:nvPr/>
        </p:nvSpPr>
        <p:spPr bwMode="auto">
          <a:xfrm>
            <a:off x="4318000" y="597217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9900"/>
                </a:solidFill>
              </a:rPr>
              <a:t>3</a:t>
            </a:r>
            <a:endParaRPr lang="es-AR" altLang="en-US" sz="1600" b="1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5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5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15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5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66" grpId="0" animBg="1"/>
      <p:bldP spid="21568" grpId="0" animBg="1"/>
      <p:bldP spid="86049" grpId="0" animBg="1"/>
      <p:bldP spid="86050" grpId="0" animBg="1"/>
      <p:bldP spid="86051" grpId="0"/>
      <p:bldP spid="86052" grpId="0"/>
      <p:bldP spid="86055" grpId="0"/>
      <p:bldP spid="86056" grpId="0"/>
      <p:bldP spid="86057" grpId="0" animBg="1"/>
      <p:bldP spid="86058" grpId="0" animBg="1"/>
      <p:bldP spid="86059" grpId="0" animBg="1"/>
      <p:bldP spid="86060" grpId="0" animBg="1"/>
      <p:bldP spid="86061" grpId="0"/>
      <p:bldP spid="86062" grpId="0"/>
      <p:bldP spid="86063" grpId="0"/>
      <p:bldP spid="86064" grpId="0"/>
      <p:bldP spid="86065" grpId="0"/>
      <p:bldP spid="8606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Oval 2"/>
          <p:cNvSpPr>
            <a:spLocks noChangeArrowheads="1"/>
          </p:cNvSpPr>
          <p:nvPr/>
        </p:nvSpPr>
        <p:spPr bwMode="auto">
          <a:xfrm>
            <a:off x="8080375" y="4271963"/>
            <a:ext cx="287338" cy="287337"/>
          </a:xfrm>
          <a:prstGeom prst="ellipse">
            <a:avLst/>
          </a:prstGeom>
          <a:solidFill>
            <a:srgbClr val="FFFF00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971550" y="1397000"/>
            <a:ext cx="287338" cy="287338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 dirty="0">
                <a:solidFill>
                  <a:schemeClr val="bg1"/>
                </a:solidFill>
                <a:latin typeface="Tahoma" pitchFamily="34" charset="0"/>
                <a:cs typeface="Arial" charset="0"/>
              </a:rPr>
              <a:t>V2</a:t>
            </a:r>
            <a:endParaRPr lang="es-EC" sz="1200" dirty="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31748" name="Oval 5"/>
          <p:cNvSpPr>
            <a:spLocks noChangeArrowheads="1"/>
          </p:cNvSpPr>
          <p:nvPr/>
        </p:nvSpPr>
        <p:spPr bwMode="auto">
          <a:xfrm>
            <a:off x="2627313" y="1397000"/>
            <a:ext cx="287337" cy="28733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V5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323850" y="2189163"/>
            <a:ext cx="287338" cy="2873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 dirty="0">
                <a:solidFill>
                  <a:schemeClr val="bg1"/>
                </a:solidFill>
                <a:latin typeface="Tahoma" pitchFamily="34" charset="0"/>
                <a:cs typeface="Arial" charset="0"/>
              </a:rPr>
              <a:t>V1</a:t>
            </a:r>
            <a:endParaRPr lang="es-EC" sz="1200" dirty="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1114425" y="2765425"/>
            <a:ext cx="287338" cy="287338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>
                <a:solidFill>
                  <a:schemeClr val="bg1"/>
                </a:solidFill>
                <a:latin typeface="Tahoma" pitchFamily="34" charset="0"/>
                <a:cs typeface="Arial" charset="0"/>
              </a:rPr>
              <a:t>V3</a:t>
            </a:r>
            <a:endParaRPr lang="es-EC" sz="120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31751" name="Oval 8"/>
          <p:cNvSpPr>
            <a:spLocks noChangeArrowheads="1"/>
          </p:cNvSpPr>
          <p:nvPr/>
        </p:nvSpPr>
        <p:spPr bwMode="auto">
          <a:xfrm>
            <a:off x="2771775" y="2693988"/>
            <a:ext cx="287338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V4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31752" name="Oval 9"/>
          <p:cNvSpPr>
            <a:spLocks noChangeArrowheads="1"/>
          </p:cNvSpPr>
          <p:nvPr/>
        </p:nvSpPr>
        <p:spPr bwMode="auto">
          <a:xfrm>
            <a:off x="3635375" y="2057400"/>
            <a:ext cx="287338" cy="2873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V6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cxnSp>
        <p:nvCxnSpPr>
          <p:cNvPr id="31753" name="AutoShape 10"/>
          <p:cNvCxnSpPr>
            <a:cxnSpLocks noChangeShapeType="1"/>
            <a:stCxn id="21510" idx="7"/>
            <a:endCxn id="21508" idx="3"/>
          </p:cNvCxnSpPr>
          <p:nvPr/>
        </p:nvCxnSpPr>
        <p:spPr bwMode="auto">
          <a:xfrm flipV="1">
            <a:off x="568325" y="1641475"/>
            <a:ext cx="446088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54" name="AutoShape 11"/>
          <p:cNvCxnSpPr>
            <a:cxnSpLocks noChangeShapeType="1"/>
            <a:stCxn id="21510" idx="5"/>
            <a:endCxn id="21511" idx="2"/>
          </p:cNvCxnSpPr>
          <p:nvPr/>
        </p:nvCxnSpPr>
        <p:spPr bwMode="auto">
          <a:xfrm>
            <a:off x="568325" y="2433638"/>
            <a:ext cx="546100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55" name="AutoShape 12"/>
          <p:cNvCxnSpPr>
            <a:cxnSpLocks noChangeShapeType="1"/>
            <a:stCxn id="21510" idx="6"/>
            <a:endCxn id="31748" idx="3"/>
          </p:cNvCxnSpPr>
          <p:nvPr/>
        </p:nvCxnSpPr>
        <p:spPr bwMode="auto">
          <a:xfrm flipV="1">
            <a:off x="611188" y="1641475"/>
            <a:ext cx="2058987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56" name="AutoShape 13"/>
          <p:cNvCxnSpPr>
            <a:cxnSpLocks noChangeShapeType="1"/>
            <a:stCxn id="21508" idx="7"/>
            <a:endCxn id="31748" idx="2"/>
          </p:cNvCxnSpPr>
          <p:nvPr/>
        </p:nvCxnSpPr>
        <p:spPr bwMode="auto">
          <a:xfrm>
            <a:off x="1216025" y="1439863"/>
            <a:ext cx="1411288" cy="10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57" name="AutoShape 14"/>
          <p:cNvCxnSpPr>
            <a:cxnSpLocks noChangeShapeType="1"/>
            <a:stCxn id="21511" idx="6"/>
            <a:endCxn id="31748" idx="4"/>
          </p:cNvCxnSpPr>
          <p:nvPr/>
        </p:nvCxnSpPr>
        <p:spPr bwMode="auto">
          <a:xfrm flipV="1">
            <a:off x="1401763" y="1684338"/>
            <a:ext cx="1370012" cy="1225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58" name="AutoShape 15"/>
          <p:cNvCxnSpPr>
            <a:cxnSpLocks noChangeShapeType="1"/>
            <a:stCxn id="31748" idx="4"/>
            <a:endCxn id="31751" idx="0"/>
          </p:cNvCxnSpPr>
          <p:nvPr/>
        </p:nvCxnSpPr>
        <p:spPr bwMode="auto">
          <a:xfrm>
            <a:off x="2771775" y="1684338"/>
            <a:ext cx="144463" cy="1009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59" name="AutoShape 16"/>
          <p:cNvCxnSpPr>
            <a:cxnSpLocks noChangeShapeType="1"/>
            <a:stCxn id="31748" idx="5"/>
            <a:endCxn id="31752" idx="1"/>
          </p:cNvCxnSpPr>
          <p:nvPr/>
        </p:nvCxnSpPr>
        <p:spPr bwMode="auto">
          <a:xfrm>
            <a:off x="2871788" y="1641475"/>
            <a:ext cx="806450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0" name="AutoShape 17"/>
          <p:cNvCxnSpPr>
            <a:cxnSpLocks noChangeShapeType="1"/>
            <a:stCxn id="31752" idx="3"/>
            <a:endCxn id="31751" idx="6"/>
          </p:cNvCxnSpPr>
          <p:nvPr/>
        </p:nvCxnSpPr>
        <p:spPr bwMode="auto">
          <a:xfrm flipH="1">
            <a:off x="3059113" y="2301875"/>
            <a:ext cx="619125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323850" y="147002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1258888" y="17573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8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1763" name="Text Box 20"/>
          <p:cNvSpPr txBox="1">
            <a:spLocks noChangeArrowheads="1"/>
          </p:cNvSpPr>
          <p:nvPr/>
        </p:nvSpPr>
        <p:spPr bwMode="auto">
          <a:xfrm>
            <a:off x="1690688" y="11811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5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1764" name="Text Box 21"/>
          <p:cNvSpPr txBox="1">
            <a:spLocks noChangeArrowheads="1"/>
          </p:cNvSpPr>
          <p:nvPr/>
        </p:nvSpPr>
        <p:spPr bwMode="auto">
          <a:xfrm>
            <a:off x="1835150" y="24780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466725" y="262255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4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1766" name="Text Box 23"/>
          <p:cNvSpPr txBox="1">
            <a:spLocks noChangeArrowheads="1"/>
          </p:cNvSpPr>
          <p:nvPr/>
        </p:nvSpPr>
        <p:spPr bwMode="auto">
          <a:xfrm>
            <a:off x="2482850" y="21891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7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1767" name="Text Box 24"/>
          <p:cNvSpPr txBox="1">
            <a:spLocks noChangeArrowheads="1"/>
          </p:cNvSpPr>
          <p:nvPr/>
        </p:nvSpPr>
        <p:spPr bwMode="auto">
          <a:xfrm>
            <a:off x="3275013" y="16129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1768" name="Text Box 25"/>
          <p:cNvSpPr txBox="1">
            <a:spLocks noChangeArrowheads="1"/>
          </p:cNvSpPr>
          <p:nvPr/>
        </p:nvSpPr>
        <p:spPr bwMode="auto">
          <a:xfrm>
            <a:off x="3275013" y="261461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2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1769" name="Rectangle 61"/>
          <p:cNvSpPr>
            <a:spLocks noChangeArrowheads="1"/>
          </p:cNvSpPr>
          <p:nvPr/>
        </p:nvSpPr>
        <p:spPr bwMode="auto">
          <a:xfrm>
            <a:off x="4427538" y="1990725"/>
            <a:ext cx="4041775" cy="4333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n-US" sz="1600">
                <a:latin typeface="Tahoma" panose="020B0604030504040204" pitchFamily="34" charset="0"/>
              </a:rPr>
              <a:t> D[] se incializa con matriz de adyacencia</a:t>
            </a:r>
            <a:endParaRPr lang="es-EC" altLang="en-US" sz="1600">
              <a:latin typeface="Tahoma" panose="020B0604030504040204" pitchFamily="34" charset="0"/>
            </a:endParaRPr>
          </a:p>
        </p:txBody>
      </p:sp>
      <p:sp>
        <p:nvSpPr>
          <p:cNvPr id="21566" name="Rectangle 62"/>
          <p:cNvSpPr>
            <a:spLocks noChangeArrowheads="1"/>
          </p:cNvSpPr>
          <p:nvPr/>
        </p:nvSpPr>
        <p:spPr bwMode="auto">
          <a:xfrm>
            <a:off x="4421188" y="2492375"/>
            <a:ext cx="4075112" cy="6477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n-US" sz="1600">
                <a:latin typeface="Tahoma" panose="020B0604030504040204" pitchFamily="34" charset="0"/>
              </a:rPr>
              <a:t> Escoger vértice </a:t>
            </a:r>
            <a:r>
              <a:rPr lang="es-ES" altLang="en-US" sz="1600" b="1">
                <a:latin typeface="Tahoma" panose="020B0604030504040204" pitchFamily="34" charset="0"/>
              </a:rPr>
              <a:t>w</a:t>
            </a:r>
            <a:r>
              <a:rPr lang="es-ES" altLang="en-US" sz="1600">
                <a:latin typeface="Tahoma" panose="020B0604030504040204" pitchFamily="34" charset="0"/>
              </a:rPr>
              <a:t> que no haya sido elegido, de menor distancia en D</a:t>
            </a:r>
            <a:endParaRPr lang="es-EC" altLang="en-US" sz="1600">
              <a:latin typeface="Tahoma" panose="020B0604030504040204" pitchFamily="34" charset="0"/>
            </a:endParaRPr>
          </a:p>
        </p:txBody>
      </p:sp>
      <p:sp>
        <p:nvSpPr>
          <p:cNvPr id="21568" name="Rectangle 64"/>
          <p:cNvSpPr>
            <a:spLocks noChangeArrowheads="1"/>
          </p:cNvSpPr>
          <p:nvPr/>
        </p:nvSpPr>
        <p:spPr bwMode="auto">
          <a:xfrm>
            <a:off x="4427538" y="3213100"/>
            <a:ext cx="4068762" cy="6477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n-US" sz="1600">
                <a:latin typeface="Tahoma" panose="020B0604030504040204" pitchFamily="34" charset="0"/>
              </a:rPr>
              <a:t> Revisar si alguna distancia puede ser mejorada pasando por </a:t>
            </a:r>
            <a:r>
              <a:rPr lang="es-ES" altLang="en-US" sz="1600" b="1">
                <a:latin typeface="Tahoma" panose="020B0604030504040204" pitchFamily="34" charset="0"/>
              </a:rPr>
              <a:t>w</a:t>
            </a:r>
            <a:endParaRPr lang="es-EC" altLang="en-US" sz="1600" b="1">
              <a:latin typeface="Tahoma" panose="020B0604030504040204" pitchFamily="34" charset="0"/>
            </a:endParaRPr>
          </a:p>
        </p:txBody>
      </p:sp>
      <p:sp>
        <p:nvSpPr>
          <p:cNvPr id="317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88913"/>
            <a:ext cx="8229600" cy="1042987"/>
          </a:xfrm>
        </p:spPr>
        <p:txBody>
          <a:bodyPr/>
          <a:lstStyle/>
          <a:p>
            <a:r>
              <a:rPr lang="es-AR" altLang="en-US" sz="3600" smtClean="0"/>
              <a:t>Algoritmo de Dijkstra</a:t>
            </a:r>
          </a:p>
        </p:txBody>
      </p:sp>
      <p:sp>
        <p:nvSpPr>
          <p:cNvPr id="31773" name="Text Box 30"/>
          <p:cNvSpPr txBox="1">
            <a:spLocks noChangeArrowheads="1"/>
          </p:cNvSpPr>
          <p:nvPr/>
        </p:nvSpPr>
        <p:spPr bwMode="auto">
          <a:xfrm>
            <a:off x="5291138" y="847725"/>
            <a:ext cx="3384550" cy="925513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>
                <a:solidFill>
                  <a:srgbClr val="990099"/>
                </a:solidFill>
              </a:rPr>
              <a:t>Calcula el costo del  camino de menor costo desde el vértice 1 a cada vértice del grafo</a:t>
            </a:r>
            <a:endParaRPr lang="es-AR" altLang="en-US" sz="1800">
              <a:solidFill>
                <a:srgbClr val="990099"/>
              </a:solidFill>
            </a:endParaRPr>
          </a:p>
        </p:txBody>
      </p:sp>
      <p:sp>
        <p:nvSpPr>
          <p:cNvPr id="31774" name="Rectangle 31"/>
          <p:cNvSpPr>
            <a:spLocks noChangeArrowheads="1"/>
          </p:cNvSpPr>
          <p:nvPr/>
        </p:nvSpPr>
        <p:spPr bwMode="auto">
          <a:xfrm>
            <a:off x="431800" y="4221163"/>
            <a:ext cx="807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P4</a:t>
            </a:r>
            <a:r>
              <a:rPr lang="en-US" altLang="en-US" sz="1800"/>
              <a:t>  S =  {v1,v2,v3,v5}                    C = {v4, v6}         D = (</a:t>
            </a:r>
            <a:r>
              <a:rPr lang="en-US" altLang="en-US" sz="1800" b="1"/>
              <a:t>0</a:t>
            </a:r>
            <a:r>
              <a:rPr lang="en-US" altLang="en-US" sz="1800"/>
              <a:t>,  </a:t>
            </a:r>
            <a:r>
              <a:rPr lang="en-US" altLang="en-US" sz="1800" b="1"/>
              <a:t>3</a:t>
            </a:r>
            <a:r>
              <a:rPr lang="en-US" altLang="en-US" sz="1800"/>
              <a:t>,   </a:t>
            </a:r>
            <a:r>
              <a:rPr lang="en-US" altLang="en-US" sz="1800" b="1"/>
              <a:t>4</a:t>
            </a:r>
            <a:r>
              <a:rPr lang="en-US" altLang="en-US" sz="1800"/>
              <a:t>,  14,  </a:t>
            </a:r>
            <a:r>
              <a:rPr lang="en-US" altLang="en-US" sz="1800" b="1"/>
              <a:t> 7</a:t>
            </a:r>
            <a:r>
              <a:rPr lang="en-US" altLang="en-US" sz="1800"/>
              <a:t>,  10)</a:t>
            </a:r>
            <a:endParaRPr lang="es-AR" altLang="en-US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					         </a:t>
            </a:r>
            <a:r>
              <a:rPr lang="en-US" altLang="en-US" sz="1800"/>
              <a:t>P = (0, v1, v1, v5, v3, v5)</a:t>
            </a:r>
          </a:p>
        </p:txBody>
      </p:sp>
      <p:sp>
        <p:nvSpPr>
          <p:cNvPr id="31775" name="Rectangle 32"/>
          <p:cNvSpPr>
            <a:spLocks noChangeArrowheads="1"/>
          </p:cNvSpPr>
          <p:nvPr/>
        </p:nvSpPr>
        <p:spPr bwMode="auto">
          <a:xfrm>
            <a:off x="250825" y="3270250"/>
            <a:ext cx="4040188" cy="59055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600">
                <a:solidFill>
                  <a:srgbClr val="FF0000"/>
                </a:solidFill>
              </a:rPr>
              <a:t>Para cada vértice v en C hacer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600">
                <a:solidFill>
                  <a:srgbClr val="FF0000"/>
                </a:solidFill>
              </a:rPr>
              <a:t>	D(v) = Min (D(v), D(w) + A(w,v)) </a:t>
            </a:r>
          </a:p>
        </p:txBody>
      </p:sp>
      <p:sp>
        <p:nvSpPr>
          <p:cNvPr id="87073" name="Rectangle 33"/>
          <p:cNvSpPr>
            <a:spLocks noChangeArrowheads="1"/>
          </p:cNvSpPr>
          <p:nvPr/>
        </p:nvSpPr>
        <p:spPr bwMode="auto">
          <a:xfrm>
            <a:off x="1309688" y="4214813"/>
            <a:ext cx="17970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{v1,v2,v3,v5,v6}</a:t>
            </a:r>
            <a:endParaRPr lang="es-AR" altLang="en-US" sz="1800"/>
          </a:p>
        </p:txBody>
      </p:sp>
      <p:sp>
        <p:nvSpPr>
          <p:cNvPr id="87074" name="Rectangle 34"/>
          <p:cNvSpPr>
            <a:spLocks noChangeArrowheads="1"/>
          </p:cNvSpPr>
          <p:nvPr/>
        </p:nvSpPr>
        <p:spPr bwMode="auto">
          <a:xfrm>
            <a:off x="3924300" y="4214813"/>
            <a:ext cx="15113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 = {v4}        </a:t>
            </a:r>
            <a:endParaRPr lang="es-AR" altLang="en-US" sz="1800"/>
          </a:p>
        </p:txBody>
      </p:sp>
      <p:sp>
        <p:nvSpPr>
          <p:cNvPr id="87075" name="Rectangle 35"/>
          <p:cNvSpPr>
            <a:spLocks noChangeArrowheads="1"/>
          </p:cNvSpPr>
          <p:nvPr/>
        </p:nvSpPr>
        <p:spPr bwMode="auto">
          <a:xfrm>
            <a:off x="900113" y="5013325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D(v4) = Min( D(v4),  D(v6) + A(v6, v4))</a:t>
            </a:r>
          </a:p>
        </p:txBody>
      </p:sp>
      <p:sp>
        <p:nvSpPr>
          <p:cNvPr id="87076" name="Rectangle 36"/>
          <p:cNvSpPr>
            <a:spLocks noChangeArrowheads="1"/>
          </p:cNvSpPr>
          <p:nvPr/>
        </p:nvSpPr>
        <p:spPr bwMode="auto">
          <a:xfrm>
            <a:off x="4860925" y="5032375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= Min(14,   10 + 2) = </a:t>
            </a:r>
            <a:r>
              <a:rPr lang="en-US" altLang="en-US" sz="1800" b="1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87079" name="Rectangle 39"/>
          <p:cNvSpPr>
            <a:spLocks noChangeArrowheads="1"/>
          </p:cNvSpPr>
          <p:nvPr/>
        </p:nvSpPr>
        <p:spPr bwMode="auto">
          <a:xfrm>
            <a:off x="7223125" y="4221163"/>
            <a:ext cx="4445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12</a:t>
            </a:r>
            <a:r>
              <a:rPr lang="en-US" altLang="en-US" sz="1800"/>
              <a:t>,</a:t>
            </a:r>
            <a:endParaRPr lang="es-AR" altLang="en-US" sz="1800"/>
          </a:p>
        </p:txBody>
      </p:sp>
      <p:sp>
        <p:nvSpPr>
          <p:cNvPr id="87080" name="Rectangle 40"/>
          <p:cNvSpPr>
            <a:spLocks noChangeArrowheads="1"/>
          </p:cNvSpPr>
          <p:nvPr/>
        </p:nvSpPr>
        <p:spPr bwMode="auto">
          <a:xfrm>
            <a:off x="7167563" y="4508500"/>
            <a:ext cx="4572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v6</a:t>
            </a:r>
            <a:endParaRPr lang="es-AR" altLang="en-US" sz="1800"/>
          </a:p>
        </p:txBody>
      </p:sp>
      <p:sp>
        <p:nvSpPr>
          <p:cNvPr id="87083" name="Text Box 43"/>
          <p:cNvSpPr txBox="1">
            <a:spLocks noChangeArrowheads="1"/>
          </p:cNvSpPr>
          <p:nvPr/>
        </p:nvSpPr>
        <p:spPr bwMode="auto">
          <a:xfrm>
            <a:off x="2451100" y="5246688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9900"/>
                </a:solidFill>
              </a:rPr>
              <a:t>14</a:t>
            </a:r>
            <a:endParaRPr lang="es-AR" altLang="en-US" sz="1600" b="1">
              <a:solidFill>
                <a:srgbClr val="009900"/>
              </a:solidFill>
            </a:endParaRPr>
          </a:p>
        </p:txBody>
      </p:sp>
      <p:sp>
        <p:nvSpPr>
          <p:cNvPr id="87084" name="Text Box 44"/>
          <p:cNvSpPr txBox="1">
            <a:spLocks noChangeArrowheads="1"/>
          </p:cNvSpPr>
          <p:nvPr/>
        </p:nvSpPr>
        <p:spPr bwMode="auto">
          <a:xfrm>
            <a:off x="3203575" y="5246688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 b="1">
                <a:solidFill>
                  <a:srgbClr val="009900"/>
                </a:solidFill>
              </a:rPr>
              <a:t>10</a:t>
            </a:r>
          </a:p>
        </p:txBody>
      </p:sp>
      <p:sp>
        <p:nvSpPr>
          <p:cNvPr id="87085" name="Text Box 45"/>
          <p:cNvSpPr txBox="1">
            <a:spLocks noChangeArrowheads="1"/>
          </p:cNvSpPr>
          <p:nvPr/>
        </p:nvSpPr>
        <p:spPr bwMode="auto">
          <a:xfrm>
            <a:off x="4284663" y="5246688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9900"/>
                </a:solidFill>
              </a:rPr>
              <a:t>2</a:t>
            </a:r>
            <a:endParaRPr lang="es-AR" altLang="en-US" sz="1600" b="1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5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5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15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5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66" grpId="0" animBg="1"/>
      <p:bldP spid="21568" grpId="0" animBg="1"/>
      <p:bldP spid="87073" grpId="0" animBg="1"/>
      <p:bldP spid="87074" grpId="0" animBg="1"/>
      <p:bldP spid="87075" grpId="0"/>
      <p:bldP spid="87076" grpId="0"/>
      <p:bldP spid="87079" grpId="0" animBg="1"/>
      <p:bldP spid="87080" grpId="0" animBg="1"/>
      <p:bldP spid="87083" grpId="0"/>
      <p:bldP spid="87084" grpId="0"/>
      <p:bldP spid="8708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971550" y="1397000"/>
            <a:ext cx="287338" cy="287338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 dirty="0">
                <a:solidFill>
                  <a:schemeClr val="bg1"/>
                </a:solidFill>
                <a:latin typeface="Tahoma" pitchFamily="34" charset="0"/>
                <a:cs typeface="Arial" charset="0"/>
              </a:rPr>
              <a:t>V2</a:t>
            </a:r>
            <a:endParaRPr lang="es-EC" sz="1200" dirty="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32771" name="Oval 5"/>
          <p:cNvSpPr>
            <a:spLocks noChangeArrowheads="1"/>
          </p:cNvSpPr>
          <p:nvPr/>
        </p:nvSpPr>
        <p:spPr bwMode="auto">
          <a:xfrm>
            <a:off x="2627313" y="1397000"/>
            <a:ext cx="287337" cy="28733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V5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323850" y="2205038"/>
            <a:ext cx="287338" cy="2873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 dirty="0">
                <a:solidFill>
                  <a:schemeClr val="bg1"/>
                </a:solidFill>
                <a:latin typeface="Tahoma" pitchFamily="34" charset="0"/>
                <a:cs typeface="Arial" charset="0"/>
              </a:rPr>
              <a:t>V1</a:t>
            </a:r>
            <a:endParaRPr lang="es-EC" sz="1200" dirty="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1114425" y="2765425"/>
            <a:ext cx="287338" cy="287338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>
                <a:solidFill>
                  <a:schemeClr val="bg1"/>
                </a:solidFill>
                <a:latin typeface="Tahoma" pitchFamily="34" charset="0"/>
                <a:cs typeface="Arial" charset="0"/>
              </a:rPr>
              <a:t>V3</a:t>
            </a:r>
            <a:endParaRPr lang="es-EC" sz="120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32774" name="Oval 8"/>
          <p:cNvSpPr>
            <a:spLocks noChangeArrowheads="1"/>
          </p:cNvSpPr>
          <p:nvPr/>
        </p:nvSpPr>
        <p:spPr bwMode="auto">
          <a:xfrm>
            <a:off x="2771775" y="2693988"/>
            <a:ext cx="287338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V4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32775" name="Oval 9"/>
          <p:cNvSpPr>
            <a:spLocks noChangeArrowheads="1"/>
          </p:cNvSpPr>
          <p:nvPr/>
        </p:nvSpPr>
        <p:spPr bwMode="auto">
          <a:xfrm>
            <a:off x="3635375" y="2057400"/>
            <a:ext cx="287338" cy="2873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V6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cxnSp>
        <p:nvCxnSpPr>
          <p:cNvPr id="32776" name="AutoShape 10"/>
          <p:cNvCxnSpPr>
            <a:cxnSpLocks noChangeShapeType="1"/>
            <a:stCxn id="21510" idx="7"/>
            <a:endCxn id="21508" idx="3"/>
          </p:cNvCxnSpPr>
          <p:nvPr/>
        </p:nvCxnSpPr>
        <p:spPr bwMode="auto">
          <a:xfrm flipV="1">
            <a:off x="568325" y="1641475"/>
            <a:ext cx="446088" cy="606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777" name="AutoShape 11"/>
          <p:cNvCxnSpPr>
            <a:cxnSpLocks noChangeShapeType="1"/>
            <a:stCxn id="21510" idx="5"/>
            <a:endCxn id="21511" idx="2"/>
          </p:cNvCxnSpPr>
          <p:nvPr/>
        </p:nvCxnSpPr>
        <p:spPr bwMode="auto">
          <a:xfrm>
            <a:off x="568325" y="2449513"/>
            <a:ext cx="5461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778" name="AutoShape 12"/>
          <p:cNvCxnSpPr>
            <a:cxnSpLocks noChangeShapeType="1"/>
            <a:stCxn id="21510" idx="6"/>
            <a:endCxn id="32771" idx="3"/>
          </p:cNvCxnSpPr>
          <p:nvPr/>
        </p:nvCxnSpPr>
        <p:spPr bwMode="auto">
          <a:xfrm flipV="1">
            <a:off x="611188" y="1641475"/>
            <a:ext cx="2058987" cy="708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779" name="AutoShape 13"/>
          <p:cNvCxnSpPr>
            <a:cxnSpLocks noChangeShapeType="1"/>
            <a:stCxn id="21508" idx="7"/>
            <a:endCxn id="32771" idx="2"/>
          </p:cNvCxnSpPr>
          <p:nvPr/>
        </p:nvCxnSpPr>
        <p:spPr bwMode="auto">
          <a:xfrm>
            <a:off x="1216025" y="1439863"/>
            <a:ext cx="1411288" cy="10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780" name="AutoShape 14"/>
          <p:cNvCxnSpPr>
            <a:cxnSpLocks noChangeShapeType="1"/>
            <a:stCxn id="21511" idx="6"/>
            <a:endCxn id="32771" idx="4"/>
          </p:cNvCxnSpPr>
          <p:nvPr/>
        </p:nvCxnSpPr>
        <p:spPr bwMode="auto">
          <a:xfrm flipV="1">
            <a:off x="1401763" y="1684338"/>
            <a:ext cx="1370012" cy="1225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781" name="AutoShape 15"/>
          <p:cNvCxnSpPr>
            <a:cxnSpLocks noChangeShapeType="1"/>
            <a:stCxn id="32771" idx="4"/>
            <a:endCxn id="32774" idx="0"/>
          </p:cNvCxnSpPr>
          <p:nvPr/>
        </p:nvCxnSpPr>
        <p:spPr bwMode="auto">
          <a:xfrm>
            <a:off x="2771775" y="1684338"/>
            <a:ext cx="144463" cy="1009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782" name="AutoShape 16"/>
          <p:cNvCxnSpPr>
            <a:cxnSpLocks noChangeShapeType="1"/>
            <a:stCxn id="32771" idx="5"/>
            <a:endCxn id="32775" idx="1"/>
          </p:cNvCxnSpPr>
          <p:nvPr/>
        </p:nvCxnSpPr>
        <p:spPr bwMode="auto">
          <a:xfrm>
            <a:off x="2871788" y="1641475"/>
            <a:ext cx="806450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783" name="AutoShape 17"/>
          <p:cNvCxnSpPr>
            <a:cxnSpLocks noChangeShapeType="1"/>
            <a:stCxn id="32775" idx="3"/>
            <a:endCxn id="32774" idx="6"/>
          </p:cNvCxnSpPr>
          <p:nvPr/>
        </p:nvCxnSpPr>
        <p:spPr bwMode="auto">
          <a:xfrm flipH="1">
            <a:off x="3059113" y="2301875"/>
            <a:ext cx="619125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784" name="Text Box 18"/>
          <p:cNvSpPr txBox="1">
            <a:spLocks noChangeArrowheads="1"/>
          </p:cNvSpPr>
          <p:nvPr/>
        </p:nvSpPr>
        <p:spPr bwMode="auto">
          <a:xfrm>
            <a:off x="323850" y="147002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2785" name="Text Box 19"/>
          <p:cNvSpPr txBox="1">
            <a:spLocks noChangeArrowheads="1"/>
          </p:cNvSpPr>
          <p:nvPr/>
        </p:nvSpPr>
        <p:spPr bwMode="auto">
          <a:xfrm>
            <a:off x="1258888" y="17573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8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2786" name="Text Box 20"/>
          <p:cNvSpPr txBox="1">
            <a:spLocks noChangeArrowheads="1"/>
          </p:cNvSpPr>
          <p:nvPr/>
        </p:nvSpPr>
        <p:spPr bwMode="auto">
          <a:xfrm>
            <a:off x="1690688" y="11811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5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2787" name="Text Box 21"/>
          <p:cNvSpPr txBox="1">
            <a:spLocks noChangeArrowheads="1"/>
          </p:cNvSpPr>
          <p:nvPr/>
        </p:nvSpPr>
        <p:spPr bwMode="auto">
          <a:xfrm>
            <a:off x="1835150" y="24780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2788" name="Text Box 22"/>
          <p:cNvSpPr txBox="1">
            <a:spLocks noChangeArrowheads="1"/>
          </p:cNvSpPr>
          <p:nvPr/>
        </p:nvSpPr>
        <p:spPr bwMode="auto">
          <a:xfrm>
            <a:off x="466725" y="262255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4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2789" name="Text Box 23"/>
          <p:cNvSpPr txBox="1">
            <a:spLocks noChangeArrowheads="1"/>
          </p:cNvSpPr>
          <p:nvPr/>
        </p:nvSpPr>
        <p:spPr bwMode="auto">
          <a:xfrm>
            <a:off x="2482850" y="21891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7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2790" name="Text Box 24"/>
          <p:cNvSpPr txBox="1">
            <a:spLocks noChangeArrowheads="1"/>
          </p:cNvSpPr>
          <p:nvPr/>
        </p:nvSpPr>
        <p:spPr bwMode="auto">
          <a:xfrm>
            <a:off x="3275013" y="16129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2791" name="Text Box 25"/>
          <p:cNvSpPr txBox="1">
            <a:spLocks noChangeArrowheads="1"/>
          </p:cNvSpPr>
          <p:nvPr/>
        </p:nvSpPr>
        <p:spPr bwMode="auto">
          <a:xfrm>
            <a:off x="3275013" y="261461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2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27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88913"/>
            <a:ext cx="8229600" cy="1042987"/>
          </a:xfrm>
        </p:spPr>
        <p:txBody>
          <a:bodyPr/>
          <a:lstStyle/>
          <a:p>
            <a:r>
              <a:rPr lang="es-AR" altLang="en-US" sz="3600" smtClean="0"/>
              <a:t>Algoritmo de Dijkstra</a:t>
            </a:r>
          </a:p>
        </p:txBody>
      </p:sp>
      <p:sp>
        <p:nvSpPr>
          <p:cNvPr id="32793" name="Text Box 29"/>
          <p:cNvSpPr txBox="1">
            <a:spLocks noChangeArrowheads="1"/>
          </p:cNvSpPr>
          <p:nvPr/>
        </p:nvSpPr>
        <p:spPr bwMode="auto">
          <a:xfrm>
            <a:off x="5291138" y="847725"/>
            <a:ext cx="3384550" cy="925513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>
                <a:solidFill>
                  <a:srgbClr val="990099"/>
                </a:solidFill>
              </a:rPr>
              <a:t>Calcula el costo del  camino de menor costo desde el vértice 1 a cada vértice del grafo</a:t>
            </a:r>
            <a:endParaRPr lang="es-AR" altLang="en-US" sz="1800">
              <a:solidFill>
                <a:srgbClr val="990099"/>
              </a:solidFill>
            </a:endParaRPr>
          </a:p>
        </p:txBody>
      </p:sp>
      <p:sp>
        <p:nvSpPr>
          <p:cNvPr id="88094" name="Rectangle 30"/>
          <p:cNvSpPr>
            <a:spLocks noChangeArrowheads="1"/>
          </p:cNvSpPr>
          <p:nvPr/>
        </p:nvSpPr>
        <p:spPr bwMode="auto">
          <a:xfrm>
            <a:off x="5329238" y="2349500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D = (0,  3,   4,  12,   7,  10)</a:t>
            </a:r>
          </a:p>
        </p:txBody>
      </p:sp>
      <p:sp>
        <p:nvSpPr>
          <p:cNvPr id="88105" name="Rectangle 41"/>
          <p:cNvSpPr>
            <a:spLocks noChangeArrowheads="1"/>
          </p:cNvSpPr>
          <p:nvPr/>
        </p:nvSpPr>
        <p:spPr bwMode="auto">
          <a:xfrm>
            <a:off x="5364163" y="2852738"/>
            <a:ext cx="324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P = (0, v1, v1, v6, v3, v5)</a:t>
            </a:r>
          </a:p>
        </p:txBody>
      </p:sp>
      <p:sp>
        <p:nvSpPr>
          <p:cNvPr id="88108" name="Oval 8"/>
          <p:cNvSpPr>
            <a:spLocks noChangeArrowheads="1"/>
          </p:cNvSpPr>
          <p:nvPr/>
        </p:nvSpPr>
        <p:spPr bwMode="auto">
          <a:xfrm>
            <a:off x="6299200" y="4568825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 b="1">
                <a:solidFill>
                  <a:schemeClr val="bg1"/>
                </a:solidFill>
                <a:latin typeface="Tahoma" panose="020B0604030504040204" pitchFamily="34" charset="0"/>
              </a:rPr>
              <a:t>V4</a:t>
            </a:r>
            <a:endParaRPr lang="es-EC" altLang="en-US" sz="1400" b="1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88109" name="Oval 45"/>
          <p:cNvSpPr>
            <a:spLocks noChangeArrowheads="1"/>
          </p:cNvSpPr>
          <p:nvPr/>
        </p:nvSpPr>
        <p:spPr bwMode="auto">
          <a:xfrm>
            <a:off x="7080250" y="2878138"/>
            <a:ext cx="360363" cy="3603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8111" name="Line 47"/>
          <p:cNvSpPr>
            <a:spLocks noChangeShapeType="1"/>
          </p:cNvSpPr>
          <p:nvPr/>
        </p:nvSpPr>
        <p:spPr bwMode="auto">
          <a:xfrm>
            <a:off x="5508625" y="4784725"/>
            <a:ext cx="7588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13" name="Line 49"/>
          <p:cNvSpPr>
            <a:spLocks noChangeShapeType="1"/>
          </p:cNvSpPr>
          <p:nvPr/>
        </p:nvSpPr>
        <p:spPr bwMode="auto">
          <a:xfrm>
            <a:off x="4500563" y="4784725"/>
            <a:ext cx="7588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14" name="Oval 50"/>
          <p:cNvSpPr>
            <a:spLocks noChangeArrowheads="1"/>
          </p:cNvSpPr>
          <p:nvPr/>
        </p:nvSpPr>
        <p:spPr bwMode="auto">
          <a:xfrm>
            <a:off x="7931150" y="2898775"/>
            <a:ext cx="360363" cy="3603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8115" name="Oval 51"/>
          <p:cNvSpPr>
            <a:spLocks noChangeArrowheads="1"/>
          </p:cNvSpPr>
          <p:nvPr/>
        </p:nvSpPr>
        <p:spPr bwMode="auto">
          <a:xfrm>
            <a:off x="7489825" y="2886075"/>
            <a:ext cx="360363" cy="3603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8117" name="Line 53"/>
          <p:cNvSpPr>
            <a:spLocks noChangeShapeType="1"/>
          </p:cNvSpPr>
          <p:nvPr/>
        </p:nvSpPr>
        <p:spPr bwMode="auto">
          <a:xfrm>
            <a:off x="3348038" y="4784725"/>
            <a:ext cx="7588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18" name="Oval 54"/>
          <p:cNvSpPr>
            <a:spLocks noChangeArrowheads="1"/>
          </p:cNvSpPr>
          <p:nvPr/>
        </p:nvSpPr>
        <p:spPr bwMode="auto">
          <a:xfrm>
            <a:off x="6651625" y="2873375"/>
            <a:ext cx="360363" cy="3603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8119" name="Line 55"/>
          <p:cNvSpPr>
            <a:spLocks noChangeShapeType="1"/>
          </p:cNvSpPr>
          <p:nvPr/>
        </p:nvSpPr>
        <p:spPr bwMode="auto">
          <a:xfrm>
            <a:off x="2266950" y="4781550"/>
            <a:ext cx="7588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Oval 6"/>
          <p:cNvSpPr>
            <a:spLocks noChangeArrowheads="1"/>
          </p:cNvSpPr>
          <p:nvPr/>
        </p:nvSpPr>
        <p:spPr bwMode="auto">
          <a:xfrm>
            <a:off x="1984375" y="4546600"/>
            <a:ext cx="504825" cy="50323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s-ES" altLang="en-US" sz="1400" b="1" smtClean="0">
                <a:solidFill>
                  <a:schemeClr val="bg1"/>
                </a:solidFill>
                <a:latin typeface="Tahoma" panose="020B0604030504040204" pitchFamily="34" charset="0"/>
              </a:rPr>
              <a:t>V1</a:t>
            </a:r>
            <a:endParaRPr lang="es-EC" altLang="en-US" sz="1400" b="1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88122" name="Oval 58"/>
          <p:cNvSpPr>
            <a:spLocks noChangeArrowheads="1"/>
          </p:cNvSpPr>
          <p:nvPr/>
        </p:nvSpPr>
        <p:spPr bwMode="auto">
          <a:xfrm>
            <a:off x="5867400" y="2898775"/>
            <a:ext cx="360363" cy="3603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8124" name="Text Box 18"/>
          <p:cNvSpPr txBox="1">
            <a:spLocks noChangeArrowheads="1"/>
          </p:cNvSpPr>
          <p:nvPr/>
        </p:nvSpPr>
        <p:spPr bwMode="auto">
          <a:xfrm>
            <a:off x="2557463" y="43449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4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88125" name="Text Box 18"/>
          <p:cNvSpPr txBox="1">
            <a:spLocks noChangeArrowheads="1"/>
          </p:cNvSpPr>
          <p:nvPr/>
        </p:nvSpPr>
        <p:spPr bwMode="auto">
          <a:xfrm>
            <a:off x="3636963" y="43449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88126" name="Text Box 18"/>
          <p:cNvSpPr txBox="1">
            <a:spLocks noChangeArrowheads="1"/>
          </p:cNvSpPr>
          <p:nvPr/>
        </p:nvSpPr>
        <p:spPr bwMode="auto">
          <a:xfrm>
            <a:off x="4789488" y="436562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88127" name="Text Box 18"/>
          <p:cNvSpPr txBox="1">
            <a:spLocks noChangeArrowheads="1"/>
          </p:cNvSpPr>
          <p:nvPr/>
        </p:nvSpPr>
        <p:spPr bwMode="auto">
          <a:xfrm>
            <a:off x="5724525" y="435292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2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" name="Oval 7"/>
          <p:cNvSpPr>
            <a:spLocks noChangeArrowheads="1"/>
          </p:cNvSpPr>
          <p:nvPr/>
        </p:nvSpPr>
        <p:spPr bwMode="auto">
          <a:xfrm>
            <a:off x="3059113" y="4568825"/>
            <a:ext cx="504825" cy="503238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s-ES" altLang="en-US" sz="1400" b="1" smtClean="0">
                <a:solidFill>
                  <a:schemeClr val="bg1"/>
                </a:solidFill>
                <a:latin typeface="Tahoma" panose="020B0604030504040204" pitchFamily="34" charset="0"/>
              </a:rPr>
              <a:t>V3</a:t>
            </a:r>
            <a:endParaRPr lang="es-EC" altLang="en-US" sz="1400" b="1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40200" y="4581525"/>
            <a:ext cx="504825" cy="50323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 b="1">
                <a:solidFill>
                  <a:schemeClr val="bg1"/>
                </a:solidFill>
                <a:latin typeface="Tahoma" panose="020B0604030504040204" pitchFamily="34" charset="0"/>
              </a:rPr>
              <a:t>V5</a:t>
            </a:r>
            <a:endParaRPr lang="es-EC" altLang="en-US" sz="1400" b="1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5219700" y="4568825"/>
            <a:ext cx="504825" cy="5032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 b="1">
                <a:solidFill>
                  <a:schemeClr val="bg1"/>
                </a:solidFill>
                <a:latin typeface="Tahoma" panose="020B0604030504040204" pitchFamily="34" charset="0"/>
              </a:rPr>
              <a:t>V6</a:t>
            </a:r>
            <a:endParaRPr lang="es-EC" altLang="en-US" sz="1400" b="1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88128" name="Rectangle 64"/>
          <p:cNvSpPr>
            <a:spLocks noChangeArrowheads="1"/>
          </p:cNvSpPr>
          <p:nvPr/>
        </p:nvSpPr>
        <p:spPr bwMode="auto">
          <a:xfrm>
            <a:off x="539750" y="3638550"/>
            <a:ext cx="44005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RECUPERACIÓN DEL CAMINO MINMO</a:t>
            </a:r>
            <a:endParaRPr lang="es-AR" alt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94" grpId="0"/>
      <p:bldP spid="88105" grpId="0"/>
      <p:bldP spid="88108" grpId="0" animBg="1"/>
      <p:bldP spid="2" grpId="0" animBg="1"/>
      <p:bldP spid="88124" grpId="0"/>
      <p:bldP spid="88125" grpId="0"/>
      <p:bldP spid="88126" grpId="0"/>
      <p:bldP spid="88127" grpId="0"/>
      <p:bldP spid="3" grpId="0" animBg="1"/>
      <p:bldP spid="4" grpId="0" animBg="1"/>
      <p:bldP spid="5" grpId="0" animBg="1"/>
      <p:bldP spid="881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635125"/>
            <a:ext cx="8720137" cy="5080000"/>
          </a:xfrm>
        </p:spPr>
        <p:txBody>
          <a:bodyPr/>
          <a:lstStyle/>
          <a:p>
            <a:pPr algn="just">
              <a:spcBef>
                <a:spcPct val="10000"/>
              </a:spcBef>
            </a:pPr>
            <a:r>
              <a:rPr lang="es-ES_tradnl" altLang="en-US" sz="2800" b="1" smtClean="0">
                <a:sym typeface="Symbol" panose="05050102010706020507" pitchFamily="18" charset="2"/>
              </a:rPr>
              <a:t>Problema:</a:t>
            </a:r>
            <a:r>
              <a:rPr lang="es-ES_tradnl" altLang="en-US" sz="2800" smtClean="0">
                <a:sym typeface="Symbol" panose="05050102010706020507" pitchFamily="18" charset="2"/>
              </a:rPr>
              <a:t> </a:t>
            </a:r>
            <a:r>
              <a:rPr lang="es-ES_tradnl" altLang="en-US" sz="2800" i="1" smtClean="0">
                <a:sym typeface="Symbol" panose="05050102010706020507" pitchFamily="18" charset="2"/>
              </a:rPr>
              <a:t>calcular los </a:t>
            </a:r>
            <a:r>
              <a:rPr lang="es-ES_tradnl" altLang="en-US" sz="2800" b="1" i="1" smtClean="0">
                <a:solidFill>
                  <a:srgbClr val="FF0000"/>
                </a:solidFill>
                <a:sym typeface="Symbol" panose="05050102010706020507" pitchFamily="18" charset="2"/>
              </a:rPr>
              <a:t>caminos mínimos entre todos los pares de nodos</a:t>
            </a:r>
            <a:r>
              <a:rPr lang="es-ES_tradnl" altLang="en-US" sz="2800" i="1" smtClean="0">
                <a:sym typeface="Symbol" panose="05050102010706020507" pitchFamily="18" charset="2"/>
              </a:rPr>
              <a:t> del grafo.</a:t>
            </a:r>
            <a:r>
              <a:rPr lang="es-ES_tradnl" altLang="en-US" sz="2800" b="1" smtClean="0">
                <a:sym typeface="Symbol" panose="05050102010706020507" pitchFamily="18" charset="2"/>
              </a:rPr>
              <a:t>	</a:t>
            </a:r>
          </a:p>
          <a:p>
            <a:pPr algn="just">
              <a:spcBef>
                <a:spcPct val="10000"/>
              </a:spcBef>
              <a:buFontTx/>
              <a:buNone/>
            </a:pPr>
            <a:endParaRPr lang="es-ES_tradnl" altLang="en-US" sz="2800" b="1" smtClean="0">
              <a:sym typeface="Symbol" panose="05050102010706020507" pitchFamily="18" charset="2"/>
            </a:endParaRPr>
          </a:p>
          <a:p>
            <a:pPr algn="just">
              <a:spcBef>
                <a:spcPct val="10000"/>
              </a:spcBef>
              <a:buFontTx/>
              <a:buNone/>
            </a:pPr>
            <a:r>
              <a:rPr lang="es-ES_tradnl" altLang="en-US" sz="2800" b="1" smtClean="0">
                <a:sym typeface="Symbol" panose="05050102010706020507" pitchFamily="18" charset="2"/>
              </a:rPr>
              <a:t>	Posibilidades</a:t>
            </a:r>
          </a:p>
          <a:p>
            <a:pPr algn="just">
              <a:spcBef>
                <a:spcPct val="10000"/>
              </a:spcBef>
            </a:pPr>
            <a:r>
              <a:rPr lang="es-ES_tradnl" altLang="en-US" sz="2800" smtClean="0">
                <a:sym typeface="Symbol" panose="05050102010706020507" pitchFamily="18" charset="2"/>
              </a:rPr>
              <a:t>Aplicar el algoritmo de </a:t>
            </a:r>
            <a:r>
              <a:rPr lang="es-ES_tradnl" altLang="en-US" sz="2800" i="1" smtClean="0">
                <a:sym typeface="Symbol" panose="05050102010706020507" pitchFamily="18" charset="2"/>
              </a:rPr>
              <a:t>Dijkstra</a:t>
            </a:r>
            <a:r>
              <a:rPr lang="es-ES_tradnl" altLang="en-US" sz="2800" smtClean="0">
                <a:sym typeface="Symbol" panose="05050102010706020507" pitchFamily="18" charset="2"/>
              </a:rPr>
              <a:t> </a:t>
            </a:r>
            <a:r>
              <a:rPr lang="es-ES_tradnl" altLang="en-US" sz="2800" b="1" smtClean="0">
                <a:sym typeface="Symbol" panose="05050102010706020507" pitchFamily="18" charset="2"/>
              </a:rPr>
              <a:t>n</a:t>
            </a:r>
            <a:r>
              <a:rPr lang="es-ES_tradnl" altLang="en-US" sz="2800" smtClean="0">
                <a:sym typeface="Symbol" panose="05050102010706020507" pitchFamily="18" charset="2"/>
              </a:rPr>
              <a:t> veces, una por cada posible nodo origen</a:t>
            </a:r>
          </a:p>
          <a:p>
            <a:pPr algn="just">
              <a:spcBef>
                <a:spcPct val="10000"/>
              </a:spcBef>
            </a:pPr>
            <a:endParaRPr lang="es-ES_tradnl" altLang="en-US" sz="2800" smtClean="0">
              <a:sym typeface="Symbol" panose="05050102010706020507" pitchFamily="18" charset="2"/>
            </a:endParaRPr>
          </a:p>
          <a:p>
            <a:pPr algn="just">
              <a:spcBef>
                <a:spcPct val="10000"/>
              </a:spcBef>
            </a:pPr>
            <a:r>
              <a:rPr lang="es-ES_tradnl" altLang="en-US" sz="2800" smtClean="0">
                <a:sym typeface="Symbol" panose="05050102010706020507" pitchFamily="18" charset="2"/>
              </a:rPr>
              <a:t>Aplicar el algoritmo de </a:t>
            </a:r>
            <a:r>
              <a:rPr lang="es-ES_tradnl" altLang="en-US" sz="2800" i="1" smtClean="0">
                <a:sym typeface="Symbol" panose="05050102010706020507" pitchFamily="18" charset="2"/>
              </a:rPr>
              <a:t>Floyd</a:t>
            </a:r>
            <a:endParaRPr lang="es-ES_tradnl" altLang="en-US" sz="2800" smtClean="0">
              <a:sym typeface="Symbol" panose="05050102010706020507" pitchFamily="18" charset="2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457200"/>
            <a:ext cx="8572500" cy="1371600"/>
          </a:xfrm>
        </p:spPr>
        <p:txBody>
          <a:bodyPr/>
          <a:lstStyle/>
          <a:p>
            <a:r>
              <a:rPr lang="es-AR" altLang="en-US" sz="3600" smtClean="0"/>
              <a:t>Problema de todos los Caminos Mínimos</a:t>
            </a:r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15313" y="6357938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4B8556-E4ED-4B3A-BB18-211E3960B4E4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354" name="Picture 2" descr="Resultado de imagen para imagenes en 3d de neuron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000500"/>
            <a:ext cx="34290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AutoShape 4" descr="Resultado de imagen para Cable de conexió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18436" name="AutoShape 6" descr="Resultado de imagen para Cable de conexió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18437" name="AutoShape 8" descr="Resultado de imagen para Cable de conexió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pic>
        <p:nvPicPr>
          <p:cNvPr id="228362" name="Picture 10" descr="https://mathigon.org/resources/graphs-and-networks/images/glob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00750" y="500063"/>
            <a:ext cx="24288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AutoShape 12" descr="Imagen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18440" name="AutoShape 14" descr="Imagen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184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88"/>
            <a:ext cx="8229600" cy="1371600"/>
          </a:xfrm>
        </p:spPr>
        <p:txBody>
          <a:bodyPr/>
          <a:lstStyle/>
          <a:p>
            <a:r>
              <a:rPr lang="es-AR" altLang="en-US" smtClean="0"/>
              <a:t>Grafos por todos lados</a:t>
            </a:r>
          </a:p>
        </p:txBody>
      </p:sp>
      <p:pic>
        <p:nvPicPr>
          <p:cNvPr id="11" name="Picture 8" descr="Resultado de imagen para Ciencia de dat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8688" y="2357438"/>
            <a:ext cx="2452687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3" name="11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15313" y="6357938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A5709A-284F-43C4-8A7F-5C2E2D0D9E0F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88" y="1714500"/>
            <a:ext cx="8329612" cy="4152900"/>
          </a:xfrm>
        </p:spPr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s-ES" altLang="en-US" smtClean="0"/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s-ES" altLang="en-US" smtClean="0"/>
              <a:t>Resuelve el problema del camino mínimo entre cualquier par de vértice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s-ES" altLang="en-US" smtClean="0"/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s-ES" altLang="en-US" smtClean="0"/>
              <a:t>Programación Dinámica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s-ES" altLang="en-US" smtClean="0"/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s-ES" altLang="en-US" smtClean="0"/>
              <a:t>Grafos sin ciclo de costo negativo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s-ES" altLang="en-US" smtClean="0"/>
          </a:p>
          <a:p>
            <a:pPr>
              <a:buFont typeface="Wingdings" panose="05000000000000000000" pitchFamily="2" charset="2"/>
              <a:buNone/>
            </a:pPr>
            <a:endParaRPr lang="es-ES" altLang="en-US" sz="28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mtClean="0"/>
              <a:t>Algoritmo de Floyd</a:t>
            </a:r>
          </a:p>
        </p:txBody>
      </p:sp>
      <p:sp>
        <p:nvSpPr>
          <p:cNvPr id="34820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15313" y="6357938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228B54-7BB2-4EA7-B6CB-09C019825A57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sz="4000" smtClean="0">
                <a:solidFill>
                  <a:srgbClr val="040200"/>
                </a:solidFill>
              </a:rPr>
              <a:t>Algoritmo de Floyd</a:t>
            </a:r>
            <a:endParaRPr lang="es-ES" altLang="en-US" sz="3200" smtClean="0">
              <a:solidFill>
                <a:srgbClr val="040200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57738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ES_tradnl" altLang="en-US" sz="2000" smtClean="0">
                <a:solidFill>
                  <a:srgbClr val="040200"/>
                </a:solidFill>
              </a:rPr>
              <a:t>La tabla es una matriz </a:t>
            </a:r>
            <a:r>
              <a:rPr lang="es-ES_tradnl" altLang="en-US" sz="2000" b="1" smtClean="0">
                <a:solidFill>
                  <a:srgbClr val="040200"/>
                </a:solidFill>
              </a:rPr>
              <a:t>A</a:t>
            </a:r>
            <a:r>
              <a:rPr lang="es-ES_tradnl" altLang="en-US" sz="2000" smtClean="0">
                <a:solidFill>
                  <a:srgbClr val="040200"/>
                </a:solidFill>
              </a:rPr>
              <a:t> de nxn en la que iterativamente va calculando y almacenando los caminos más cortos. 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_tradnl" altLang="en-US" sz="2000" smtClean="0">
              <a:solidFill>
                <a:srgbClr val="040200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s-ES_tradnl" altLang="en-US" sz="2000" smtClean="0">
                <a:solidFill>
                  <a:srgbClr val="040200"/>
                </a:solidFill>
              </a:rPr>
              <a:t>Inicialmente: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_tradnl" altLang="en-US" sz="2000" smtClean="0">
              <a:solidFill>
                <a:srgbClr val="040200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s-ES_tradnl" altLang="en-US" sz="2000" smtClean="0">
                <a:solidFill>
                  <a:srgbClr val="040200"/>
                </a:solidFill>
              </a:rPr>
              <a:t>Para k</a:t>
            </a:r>
            <a:r>
              <a:rPr lang="en-US" altLang="en-US" sz="2000" smtClean="0">
                <a:solidFill>
                  <a:srgbClr val="040200"/>
                </a:solidFill>
              </a:rPr>
              <a:t>=1,n Hacer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smtClean="0">
              <a:solidFill>
                <a:srgbClr val="040200"/>
              </a:solidFill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000" smtClean="0"/>
              <a:t>Se define              </a:t>
            </a:r>
            <a:r>
              <a:rPr lang="en-US" altLang="en-US" sz="2000" i="1" smtClean="0"/>
              <a:t> costo del camino mínimo entre el vertice</a:t>
            </a:r>
            <a:r>
              <a:rPr lang="en-US" altLang="en-US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altLang="en-US" sz="2000" i="1" smtClean="0"/>
              <a:t> y el vertice </a:t>
            </a:r>
            <a:r>
              <a:rPr lang="en-US" altLang="en-US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000" i="1" smtClean="0"/>
              <a:t> usando los vertices intermedios del conjunto</a:t>
            </a:r>
            <a:r>
              <a:rPr lang="en-US" altLang="en-US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{1, 2, …, k}.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_tradnl" altLang="en-US" sz="2000" smtClean="0">
              <a:solidFill>
                <a:srgbClr val="040200"/>
              </a:solidFill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_tradnl" altLang="en-US" sz="2000" smtClean="0">
              <a:solidFill>
                <a:srgbClr val="040200"/>
              </a:solidFill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_tradnl" altLang="en-US" sz="2000" smtClean="0">
              <a:solidFill>
                <a:srgbClr val="040200"/>
              </a:solidFill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_tradnl" altLang="en-US" sz="2000" smtClean="0">
              <a:solidFill>
                <a:srgbClr val="040200"/>
              </a:solidFill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_tradnl" altLang="en-US" sz="2000" smtClean="0">
              <a:solidFill>
                <a:srgbClr val="040200"/>
              </a:solidFill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_tradnl" altLang="en-US" sz="2000" b="1" smtClean="0">
              <a:solidFill>
                <a:srgbClr val="040200"/>
              </a:solidFill>
            </a:endParaRPr>
          </a:p>
        </p:txBody>
      </p:sp>
      <p:graphicFrame>
        <p:nvGraphicFramePr>
          <p:cNvPr id="35844" name="Object 2"/>
          <p:cNvGraphicFramePr>
            <a:graphicFrameLocks noChangeAspect="1"/>
          </p:cNvGraphicFramePr>
          <p:nvPr/>
        </p:nvGraphicFramePr>
        <p:xfrm>
          <a:off x="-3132138" y="2349500"/>
          <a:ext cx="13582651" cy="720725"/>
        </p:xfrm>
        <a:graphic>
          <a:graphicData uri="http://schemas.openxmlformats.org/presentationml/2006/ole">
            <p:oleObj spid="_x0000_s1026" name="Documento" r:id="rId3" imgW="5961278" imgH="316397" progId="Word.Document.12">
              <p:embed/>
            </p:oleObj>
          </a:graphicData>
        </a:graphic>
      </p:graphicFrame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-3429000" y="4508500"/>
          <a:ext cx="14062075" cy="1152525"/>
        </p:xfrm>
        <a:graphic>
          <a:graphicData uri="http://schemas.openxmlformats.org/presentationml/2006/ole">
            <p:oleObj spid="_x0000_s1027" name="Documento" r:id="rId4" imgW="5961278" imgH="487209" progId="Word.Document.12">
              <p:embed/>
            </p:oleObj>
          </a:graphicData>
        </a:graphic>
      </p:graphicFrame>
      <p:sp>
        <p:nvSpPr>
          <p:cNvPr id="3584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graphicFrame>
        <p:nvGraphicFramePr>
          <p:cNvPr id="35848" name="Object 4"/>
          <p:cNvGraphicFramePr>
            <a:graphicFrameLocks noChangeAspect="1"/>
          </p:cNvGraphicFramePr>
          <p:nvPr/>
        </p:nvGraphicFramePr>
        <p:xfrm>
          <a:off x="-3205163" y="3690938"/>
          <a:ext cx="11425238" cy="596900"/>
        </p:xfrm>
        <a:graphic>
          <a:graphicData uri="http://schemas.openxmlformats.org/presentationml/2006/ole">
            <p:oleObj spid="_x0000_s1028" name="Documento" r:id="rId5" imgW="5940204" imgH="316558" progId="Word.Document.12">
              <p:embed/>
            </p:oleObj>
          </a:graphicData>
        </a:graphic>
      </p:graphicFrame>
      <p:grpSp>
        <p:nvGrpSpPr>
          <p:cNvPr id="2" name="5 Grupo"/>
          <p:cNvGrpSpPr>
            <a:grpSpLocks/>
          </p:cNvGrpSpPr>
          <p:nvPr/>
        </p:nvGrpSpPr>
        <p:grpSpPr bwMode="auto">
          <a:xfrm>
            <a:off x="6572250" y="5000625"/>
            <a:ext cx="2160588" cy="1143000"/>
            <a:chOff x="5148064" y="4077072"/>
            <a:chExt cx="2304256" cy="1440160"/>
          </a:xfrm>
        </p:grpSpPr>
        <p:cxnSp>
          <p:nvCxnSpPr>
            <p:cNvPr id="11" name="10 Conector curvado"/>
            <p:cNvCxnSpPr>
              <a:endCxn id="14" idx="2"/>
            </p:cNvCxnSpPr>
            <p:nvPr/>
          </p:nvCxnSpPr>
          <p:spPr>
            <a:xfrm flipV="1">
              <a:off x="5148064" y="4257092"/>
              <a:ext cx="1080173" cy="106411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11 Elipse"/>
            <p:cNvSpPr/>
            <p:nvPr/>
          </p:nvSpPr>
          <p:spPr>
            <a:xfrm>
              <a:off x="5148064" y="5157192"/>
              <a:ext cx="360622" cy="36004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AR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3" name="12 Elipse"/>
            <p:cNvSpPr/>
            <p:nvPr/>
          </p:nvSpPr>
          <p:spPr>
            <a:xfrm>
              <a:off x="7091698" y="5085184"/>
              <a:ext cx="360622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AR" b="1" dirty="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14" name="13 Elipse"/>
            <p:cNvSpPr/>
            <p:nvPr/>
          </p:nvSpPr>
          <p:spPr>
            <a:xfrm>
              <a:off x="6228237" y="4077072"/>
              <a:ext cx="360622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AR" b="1" dirty="0">
                  <a:solidFill>
                    <a:schemeClr val="tx1"/>
                  </a:solidFill>
                </a:rPr>
                <a:t>k</a:t>
              </a:r>
            </a:p>
          </p:txBody>
        </p:sp>
        <p:cxnSp>
          <p:nvCxnSpPr>
            <p:cNvPr id="15" name="14 Conector curvado"/>
            <p:cNvCxnSpPr>
              <a:stCxn id="14" idx="5"/>
              <a:endCxn id="13" idx="1"/>
            </p:cNvCxnSpPr>
            <p:nvPr/>
          </p:nvCxnSpPr>
          <p:spPr>
            <a:xfrm rot="16200000" flipH="1">
              <a:off x="6464237" y="4457243"/>
              <a:ext cx="752084" cy="607809"/>
            </a:xfrm>
            <a:prstGeom prst="curvedConnector3">
              <a:avLst>
                <a:gd name="adj1" fmla="val 61376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39 Conector curvado"/>
            <p:cNvCxnSpPr>
              <a:stCxn id="12" idx="5"/>
              <a:endCxn id="13" idx="2"/>
            </p:cNvCxnSpPr>
            <p:nvPr/>
          </p:nvCxnSpPr>
          <p:spPr>
            <a:xfrm rot="5400000" flipH="1" flipV="1">
              <a:off x="6173939" y="4547466"/>
              <a:ext cx="200022" cy="1635497"/>
            </a:xfrm>
            <a:prstGeom prst="curvedConnector4">
              <a:avLst>
                <a:gd name="adj1" fmla="val -114701"/>
                <a:gd name="adj2" fmla="val 51611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850" name="16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15313" y="6357938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830DED-7A30-4D77-8C65-C764A10268F2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29600" cy="452596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s-ES_tradnl" altLang="en-US" sz="2000" b="1" smtClean="0">
                <a:solidFill>
                  <a:srgbClr val="040200"/>
                </a:solidFill>
                <a:cs typeface="Times New Roman" panose="02020603050405020304" pitchFamily="18" charset="0"/>
              </a:rPr>
              <a:t>ALGORITMO FLOYD (C,n,A)</a:t>
            </a:r>
          </a:p>
          <a:p>
            <a:pPr algn="just">
              <a:buFont typeface="Wingdings" panose="05000000000000000000" pitchFamily="2" charset="2"/>
              <a:buNone/>
            </a:pPr>
            <a:endParaRPr lang="es-ES_tradnl" altLang="en-US" sz="2000" b="1" smtClean="0">
              <a:solidFill>
                <a:srgbClr val="040200"/>
              </a:solidFill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s-ES_tradnl" altLang="en-US" sz="2000" b="1" smtClean="0">
              <a:solidFill>
                <a:srgbClr val="040200"/>
              </a:solidFill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s-ES_tradnl" altLang="en-US" sz="2000" b="1" smtClean="0">
                <a:solidFill>
                  <a:srgbClr val="040200"/>
                </a:solidFill>
                <a:cs typeface="Times New Roman" panose="02020603050405020304" pitchFamily="18" charset="0"/>
              </a:rPr>
              <a:t>ENTRADA:	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s-ES_tradnl" altLang="en-US" sz="2000" b="1" smtClean="0">
                <a:solidFill>
                  <a:srgbClr val="040200"/>
                </a:solidFill>
                <a:cs typeface="Times New Roman" panose="02020603050405020304" pitchFamily="18" charset="0"/>
              </a:rPr>
              <a:t>	</a:t>
            </a: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n: número de vértices			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	C: matriz de costos </a:t>
            </a:r>
          </a:p>
          <a:p>
            <a:pPr algn="just">
              <a:buFont typeface="Wingdings" panose="05000000000000000000" pitchFamily="2" charset="2"/>
              <a:buNone/>
            </a:pPr>
            <a:endParaRPr lang="es-ES_tradnl" altLang="en-US" sz="2000" smtClean="0">
              <a:solidFill>
                <a:srgbClr val="040200"/>
              </a:solidFill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s-ES_tradnl" altLang="en-US" sz="2000" b="1" smtClean="0">
                <a:solidFill>
                  <a:srgbClr val="040200"/>
                </a:solidFill>
                <a:cs typeface="Times New Roman" panose="02020603050405020304" pitchFamily="18" charset="0"/>
              </a:rPr>
              <a:t>SALIDA:	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	A: matriz de costos de los caminos mínimos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     </a:t>
            </a:r>
          </a:p>
          <a:p>
            <a:pPr>
              <a:buFont typeface="Wingdings" panose="05000000000000000000" pitchFamily="2" charset="2"/>
              <a:buNone/>
            </a:pPr>
            <a:endParaRPr lang="es-ES_tradnl" altLang="en-US" sz="2000" b="1" smtClean="0">
              <a:solidFill>
                <a:srgbClr val="0402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750" y="18446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000" kern="0" dirty="0">
              <a:latin typeface="+mn-lt"/>
              <a:cs typeface="Arial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42988"/>
          </a:xfrm>
        </p:spPr>
        <p:txBody>
          <a:bodyPr/>
          <a:lstStyle/>
          <a:p>
            <a:r>
              <a:rPr lang="es-AR" altLang="en-US" smtClean="0"/>
              <a:t>Algoritmo de Floyd</a:t>
            </a:r>
          </a:p>
        </p:txBody>
      </p:sp>
      <p:sp>
        <p:nvSpPr>
          <p:cNvPr id="36869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15313" y="6357938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6F9DF8-0CC1-44C0-8EF4-C89245F4702A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643063"/>
            <a:ext cx="8229600" cy="4229100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n-US" sz="2000" b="1" smtClean="0">
                <a:solidFill>
                  <a:srgbClr val="040200"/>
                </a:solidFill>
                <a:cs typeface="Times New Roman" panose="02020603050405020304" pitchFamily="18" charset="0"/>
              </a:rPr>
              <a:t>ALGORITMO FLOYD (C,n,A,P)</a:t>
            </a:r>
          </a:p>
          <a:p>
            <a:pPr>
              <a:buFontTx/>
              <a:buNone/>
            </a:pPr>
            <a:r>
              <a:rPr lang="es-ES_tradnl" altLang="en-US" sz="2000" i="1" smtClean="0">
                <a:cs typeface="Times New Roman" panose="02020603050405020304" pitchFamily="18" charset="0"/>
              </a:rPr>
              <a:t>// Con recuperación de camino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P1. Para i =1 hasta n hacer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		Para j =1 hasta n  hacer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			</a:t>
            </a: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A(i,j) </a:t>
            </a: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C(i,j)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AR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			</a:t>
            </a:r>
            <a:r>
              <a:rPr lang="es-AR" altLang="en-US" sz="2000" smtClean="0">
                <a:solidFill>
                  <a:srgbClr val="0000FF"/>
                </a:solidFill>
                <a:cs typeface="Times New Roman" panose="02020603050405020304" pitchFamily="18" charset="0"/>
              </a:rPr>
              <a:t>P(i,j)</a:t>
            </a:r>
            <a:r>
              <a:rPr lang="es-ES_tradnl" altLang="en-US" sz="2000" smtClean="0">
                <a:solidFill>
                  <a:srgbClr val="0000F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</a:t>
            </a:r>
            <a:r>
              <a:rPr lang="es-ES_tradnl" altLang="en-US" sz="2000" smtClean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000" smtClean="0">
                <a:solidFill>
                  <a:srgbClr val="0000FF"/>
                </a:solidFill>
                <a:cs typeface="Times New Roman" panose="02020603050405020304" pitchFamily="18" charset="0"/>
              </a:rPr>
              <a:t>0</a:t>
            </a:r>
            <a:endParaRPr lang="es-ES_tradnl" altLang="en-US" sz="2000" smtClean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P2. Para i =1 hasta n hacer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		</a:t>
            </a: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A(i,i) </a:t>
            </a: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 0</a:t>
            </a:r>
            <a:endParaRPr lang="es-ES_tradnl" altLang="en-US" sz="2000" smtClean="0">
              <a:solidFill>
                <a:srgbClr val="040200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P3. Para k =1 hasta n hacer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		 Para i =1 hasta n hacer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			 Para j =1 hasta n hacer 						</a:t>
            </a: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Si    (A(i,k) + A(k,j) ) &lt; A(i,j)   entonces</a:t>
            </a:r>
            <a:endParaRPr lang="es-ES_tradnl" altLang="en-US" sz="2000" smtClean="0">
              <a:solidFill>
                <a:srgbClr val="040200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					A(i,j) </a:t>
            </a: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A(i,k) + A(k,j)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AR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					</a:t>
            </a:r>
            <a:r>
              <a:rPr lang="es-AR" altLang="en-US" sz="2000" smtClean="0">
                <a:solidFill>
                  <a:srgbClr val="0000FF"/>
                </a:solidFill>
                <a:cs typeface="Times New Roman" panose="02020603050405020304" pitchFamily="18" charset="0"/>
              </a:rPr>
              <a:t>P(i,j)</a:t>
            </a:r>
            <a:r>
              <a:rPr lang="es-ES_tradnl" altLang="en-US" sz="2000" smtClean="0">
                <a:solidFill>
                  <a:srgbClr val="0000F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</a:t>
            </a:r>
            <a:r>
              <a:rPr lang="es-ES_tradnl" altLang="en-US" sz="2000" smtClean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000" smtClean="0">
                <a:solidFill>
                  <a:srgbClr val="0000FF"/>
                </a:solidFill>
                <a:cs typeface="Times New Roman" panose="02020603050405020304" pitchFamily="18" charset="0"/>
              </a:rPr>
              <a:t>k</a:t>
            </a:r>
            <a:endParaRPr lang="es-ES_tradnl" altLang="en-US" sz="2000" smtClean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P4. Fin.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750" y="18446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000" kern="0" dirty="0">
              <a:latin typeface="+mn-lt"/>
              <a:cs typeface="Arial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42988"/>
          </a:xfrm>
        </p:spPr>
        <p:txBody>
          <a:bodyPr/>
          <a:lstStyle/>
          <a:p>
            <a:r>
              <a:rPr lang="es-AR" altLang="en-US" smtClean="0"/>
              <a:t>Algoritmo de Floyd</a:t>
            </a:r>
          </a:p>
        </p:txBody>
      </p:sp>
      <p:sp>
        <p:nvSpPr>
          <p:cNvPr id="37893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15313" y="6357938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D18970-03D1-42B7-BD0F-28005676DEBA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260350"/>
            <a:ext cx="7772400" cy="1143000"/>
          </a:xfrm>
        </p:spPr>
        <p:txBody>
          <a:bodyPr/>
          <a:lstStyle/>
          <a:p>
            <a:r>
              <a:rPr lang="es-ES_tradnl" altLang="en-US" smtClean="0"/>
              <a:t>Algoritmo de Floyd</a:t>
            </a:r>
          </a:p>
        </p:txBody>
      </p:sp>
      <p:sp>
        <p:nvSpPr>
          <p:cNvPr id="38915" name="Line 27"/>
          <p:cNvSpPr>
            <a:spLocks noChangeShapeType="1"/>
          </p:cNvSpPr>
          <p:nvPr/>
        </p:nvSpPr>
        <p:spPr bwMode="auto">
          <a:xfrm flipV="1">
            <a:off x="6732588" y="1773238"/>
            <a:ext cx="12954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Line 37"/>
          <p:cNvSpPr>
            <a:spLocks noChangeShapeType="1"/>
          </p:cNvSpPr>
          <p:nvPr/>
        </p:nvSpPr>
        <p:spPr bwMode="auto">
          <a:xfrm flipV="1">
            <a:off x="6156325" y="549275"/>
            <a:ext cx="1295400" cy="258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Line 38"/>
          <p:cNvSpPr>
            <a:spLocks noChangeShapeType="1"/>
          </p:cNvSpPr>
          <p:nvPr/>
        </p:nvSpPr>
        <p:spPr bwMode="auto">
          <a:xfrm flipV="1">
            <a:off x="6804025" y="892175"/>
            <a:ext cx="661988" cy="881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lg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Line 39"/>
          <p:cNvSpPr>
            <a:spLocks noChangeShapeType="1"/>
          </p:cNvSpPr>
          <p:nvPr/>
        </p:nvSpPr>
        <p:spPr bwMode="auto">
          <a:xfrm flipH="1" flipV="1">
            <a:off x="7596188" y="908050"/>
            <a:ext cx="579437" cy="739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Text Box 40"/>
          <p:cNvSpPr txBox="1">
            <a:spLocks noChangeArrowheads="1"/>
          </p:cNvSpPr>
          <p:nvPr/>
        </p:nvSpPr>
        <p:spPr bwMode="auto">
          <a:xfrm>
            <a:off x="7164388" y="15906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2</a:t>
            </a:r>
          </a:p>
        </p:txBody>
      </p:sp>
      <p:sp>
        <p:nvSpPr>
          <p:cNvPr id="38920" name="Text Box 41"/>
          <p:cNvSpPr txBox="1">
            <a:spLocks noChangeArrowheads="1"/>
          </p:cNvSpPr>
          <p:nvPr/>
        </p:nvSpPr>
        <p:spPr bwMode="auto">
          <a:xfrm>
            <a:off x="6300788" y="39846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10</a:t>
            </a:r>
          </a:p>
        </p:txBody>
      </p:sp>
      <p:sp>
        <p:nvSpPr>
          <p:cNvPr id="38921" name="Text Box 42"/>
          <p:cNvSpPr txBox="1">
            <a:spLocks noChangeArrowheads="1"/>
          </p:cNvSpPr>
          <p:nvPr/>
        </p:nvSpPr>
        <p:spPr bwMode="auto">
          <a:xfrm>
            <a:off x="6996113" y="9810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3</a:t>
            </a:r>
          </a:p>
        </p:txBody>
      </p:sp>
      <p:sp>
        <p:nvSpPr>
          <p:cNvPr id="38922" name="Text Box 43"/>
          <p:cNvSpPr txBox="1">
            <a:spLocks noChangeArrowheads="1"/>
          </p:cNvSpPr>
          <p:nvPr/>
        </p:nvSpPr>
        <p:spPr bwMode="auto">
          <a:xfrm>
            <a:off x="6732588" y="7651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5</a:t>
            </a:r>
          </a:p>
        </p:txBody>
      </p:sp>
      <p:sp>
        <p:nvSpPr>
          <p:cNvPr id="89104" name="Rectangle 45"/>
          <p:cNvSpPr>
            <a:spLocks noChangeArrowheads="1"/>
          </p:cNvSpPr>
          <p:nvPr/>
        </p:nvSpPr>
        <p:spPr bwMode="auto">
          <a:xfrm>
            <a:off x="1403350" y="3573463"/>
            <a:ext cx="288925" cy="2016125"/>
          </a:xfrm>
          <a:prstGeom prst="rect">
            <a:avLst/>
          </a:prstGeom>
          <a:solidFill>
            <a:srgbClr val="7AA3FE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89105" name="Rectangle 46"/>
          <p:cNvSpPr>
            <a:spLocks noChangeArrowheads="1"/>
          </p:cNvSpPr>
          <p:nvPr/>
        </p:nvSpPr>
        <p:spPr bwMode="auto">
          <a:xfrm>
            <a:off x="369888" y="4076700"/>
            <a:ext cx="4032250" cy="288925"/>
          </a:xfrm>
          <a:prstGeom prst="rect">
            <a:avLst/>
          </a:prstGeom>
          <a:solidFill>
            <a:srgbClr val="7AA3FE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112670" name="Oval 30"/>
          <p:cNvSpPr>
            <a:spLocks noChangeArrowheads="1"/>
          </p:cNvSpPr>
          <p:nvPr/>
        </p:nvSpPr>
        <p:spPr bwMode="auto">
          <a:xfrm>
            <a:off x="6515100" y="1701800"/>
            <a:ext cx="442913" cy="457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s-ES_tradnl" altLang="en-US" sz="2400" smtClean="0"/>
              <a:t>4</a:t>
            </a:r>
          </a:p>
        </p:txBody>
      </p:sp>
      <p:sp>
        <p:nvSpPr>
          <p:cNvPr id="2" name="Oval 30"/>
          <p:cNvSpPr>
            <a:spLocks noChangeArrowheads="1"/>
          </p:cNvSpPr>
          <p:nvPr/>
        </p:nvSpPr>
        <p:spPr bwMode="auto">
          <a:xfrm>
            <a:off x="8027988" y="1557338"/>
            <a:ext cx="442912" cy="457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_tradnl" sz="2400"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8927" name="Line 39"/>
          <p:cNvSpPr>
            <a:spLocks noChangeShapeType="1"/>
          </p:cNvSpPr>
          <p:nvPr/>
        </p:nvSpPr>
        <p:spPr bwMode="auto">
          <a:xfrm>
            <a:off x="6116638" y="1087438"/>
            <a:ext cx="5048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5" name="Oval 25"/>
          <p:cNvSpPr>
            <a:spLocks noChangeArrowheads="1"/>
          </p:cNvSpPr>
          <p:nvPr/>
        </p:nvSpPr>
        <p:spPr bwMode="auto">
          <a:xfrm>
            <a:off x="5795963" y="765175"/>
            <a:ext cx="442912" cy="457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_tradnl" sz="2400"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38929" name="Text Box 41"/>
          <p:cNvSpPr txBox="1">
            <a:spLocks noChangeArrowheads="1"/>
          </p:cNvSpPr>
          <p:nvPr/>
        </p:nvSpPr>
        <p:spPr bwMode="auto">
          <a:xfrm>
            <a:off x="5795963" y="14065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12</a:t>
            </a:r>
          </a:p>
        </p:txBody>
      </p:sp>
      <p:sp>
        <p:nvSpPr>
          <p:cNvPr id="38930" name="Line 42"/>
          <p:cNvSpPr>
            <a:spLocks noChangeShapeType="1"/>
          </p:cNvSpPr>
          <p:nvPr/>
        </p:nvSpPr>
        <p:spPr bwMode="auto">
          <a:xfrm>
            <a:off x="6156325" y="1052513"/>
            <a:ext cx="18732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1" name="Text Box 42"/>
          <p:cNvSpPr txBox="1">
            <a:spLocks noChangeArrowheads="1"/>
          </p:cNvSpPr>
          <p:nvPr/>
        </p:nvSpPr>
        <p:spPr bwMode="auto">
          <a:xfrm>
            <a:off x="6565900" y="9747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8</a:t>
            </a:r>
          </a:p>
        </p:txBody>
      </p:sp>
      <p:sp>
        <p:nvSpPr>
          <p:cNvPr id="38932" name="Text Box 43"/>
          <p:cNvSpPr txBox="1">
            <a:spLocks noChangeArrowheads="1"/>
          </p:cNvSpPr>
          <p:nvPr/>
        </p:nvSpPr>
        <p:spPr bwMode="auto">
          <a:xfrm>
            <a:off x="7596188" y="11255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1</a:t>
            </a:r>
          </a:p>
        </p:txBody>
      </p:sp>
      <p:sp>
        <p:nvSpPr>
          <p:cNvPr id="38933" name="Line 45"/>
          <p:cNvSpPr>
            <a:spLocks noChangeShapeType="1"/>
          </p:cNvSpPr>
          <p:nvPr/>
        </p:nvSpPr>
        <p:spPr bwMode="auto">
          <a:xfrm>
            <a:off x="5981700" y="1220788"/>
            <a:ext cx="5048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4" name="Text Box 41"/>
          <p:cNvSpPr txBox="1">
            <a:spLocks noChangeArrowheads="1"/>
          </p:cNvSpPr>
          <p:nvPr/>
        </p:nvSpPr>
        <p:spPr bwMode="auto">
          <a:xfrm>
            <a:off x="6348413" y="11969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4</a:t>
            </a:r>
          </a:p>
        </p:txBody>
      </p:sp>
      <p:sp>
        <p:nvSpPr>
          <p:cNvPr id="38935" name="Line 37"/>
          <p:cNvSpPr>
            <a:spLocks noChangeShapeType="1"/>
          </p:cNvSpPr>
          <p:nvPr/>
        </p:nvSpPr>
        <p:spPr bwMode="auto">
          <a:xfrm flipV="1">
            <a:off x="6229350" y="692150"/>
            <a:ext cx="1295400" cy="258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6" name="Oval 26"/>
          <p:cNvSpPr>
            <a:spLocks noChangeArrowheads="1"/>
          </p:cNvSpPr>
          <p:nvPr/>
        </p:nvSpPr>
        <p:spPr bwMode="auto">
          <a:xfrm>
            <a:off x="7364413" y="473075"/>
            <a:ext cx="442912" cy="457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_tradnl" sz="2400">
                <a:latin typeface="Arial" charset="0"/>
                <a:cs typeface="Arial" charset="0"/>
              </a:rPr>
              <a:t>2</a:t>
            </a:r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-541338" y="1341438"/>
            <a:ext cx="5148263" cy="1958975"/>
            <a:chOff x="0" y="824"/>
            <a:chExt cx="3243" cy="1234"/>
          </a:xfrm>
        </p:grpSpPr>
        <p:sp>
          <p:nvSpPr>
            <p:cNvPr id="38953" name="Line 4"/>
            <p:cNvSpPr>
              <a:spLocks noChangeShapeType="1"/>
            </p:cNvSpPr>
            <p:nvPr/>
          </p:nvSpPr>
          <p:spPr bwMode="auto">
            <a:xfrm>
              <a:off x="1138" y="872"/>
              <a:ext cx="18" cy="115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4" name="Line 5"/>
            <p:cNvSpPr>
              <a:spLocks noChangeShapeType="1"/>
            </p:cNvSpPr>
            <p:nvPr/>
          </p:nvSpPr>
          <p:spPr bwMode="auto">
            <a:xfrm>
              <a:off x="370" y="1129"/>
              <a:ext cx="2737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5" name="Text Box 6"/>
            <p:cNvSpPr txBox="1">
              <a:spLocks noChangeArrowheads="1"/>
            </p:cNvSpPr>
            <p:nvPr/>
          </p:nvSpPr>
          <p:spPr bwMode="auto">
            <a:xfrm>
              <a:off x="0" y="824"/>
              <a:ext cx="3243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         A</a:t>
              </a:r>
              <a:r>
                <a:rPr lang="es-ES_tradnl" altLang="en-US" sz="2000" baseline="-25000"/>
                <a:t>0</a:t>
              </a:r>
              <a:r>
                <a:rPr lang="es-ES_tradnl" altLang="en-US" sz="2000"/>
                <a:t>[</a:t>
              </a:r>
              <a:r>
                <a:rPr lang="es-ES_tradnl" altLang="en-US" sz="2000" i="1">
                  <a:latin typeface="Times New Roman" panose="02020603050405020304" pitchFamily="18" charset="0"/>
                </a:rPr>
                <a:t>i</a:t>
              </a:r>
              <a:r>
                <a:rPr lang="es-ES_tradnl" altLang="en-US" sz="2000"/>
                <a:t>][</a:t>
              </a:r>
              <a:r>
                <a:rPr lang="es-ES_tradnl" altLang="en-US" sz="2000" i="1">
                  <a:latin typeface="Times New Roman" panose="02020603050405020304" pitchFamily="18" charset="0"/>
                </a:rPr>
                <a:t>j</a:t>
              </a:r>
              <a:r>
                <a:rPr lang="es-ES_tradnl" altLang="en-US" sz="2000"/>
                <a:t>] 	1	2	3	4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1	0	10	8	4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2	5	0	</a:t>
              </a:r>
              <a:r>
                <a:rPr lang="es-ES_tradnl" altLang="en-US" sz="2000">
                  <a:sym typeface="Symbol" panose="05050102010706020507" pitchFamily="18" charset="2"/>
                </a:rPr>
                <a:t> 	</a:t>
              </a:r>
              <a:r>
                <a:rPr lang="es-ES_tradnl" altLang="en-US" sz="1800">
                  <a:sym typeface="Symbol" panose="05050102010706020507" pitchFamily="18" charset="2"/>
                </a:rPr>
                <a:t></a:t>
              </a:r>
              <a:endParaRPr lang="es-ES_tradnl" altLang="en-US" sz="2000"/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3	</a:t>
              </a:r>
              <a:r>
                <a:rPr lang="es-ES_tradnl" altLang="en-US" sz="2000">
                  <a:sym typeface="Symbol" panose="05050102010706020507" pitchFamily="18" charset="2"/>
                </a:rPr>
                <a:t>	1	0	</a:t>
              </a:r>
              <a:r>
                <a:rPr lang="es-ES_tradnl" altLang="en-US" sz="1800">
                  <a:sym typeface="Symbol" panose="05050102010706020507" pitchFamily="18" charset="2"/>
                </a:rPr>
                <a:t>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>
                  <a:sym typeface="Symbol" panose="05050102010706020507" pitchFamily="18" charset="2"/>
                </a:rPr>
                <a:t>	4	12	3	2	0</a:t>
              </a: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-493713" y="3573463"/>
            <a:ext cx="5148263" cy="1958975"/>
            <a:chOff x="0" y="824"/>
            <a:chExt cx="3243" cy="1234"/>
          </a:xfrm>
        </p:grpSpPr>
        <p:sp>
          <p:nvSpPr>
            <p:cNvPr id="38950" name="Line 4"/>
            <p:cNvSpPr>
              <a:spLocks noChangeShapeType="1"/>
            </p:cNvSpPr>
            <p:nvPr/>
          </p:nvSpPr>
          <p:spPr bwMode="auto">
            <a:xfrm>
              <a:off x="1138" y="872"/>
              <a:ext cx="18" cy="115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1" name="Line 5"/>
            <p:cNvSpPr>
              <a:spLocks noChangeShapeType="1"/>
            </p:cNvSpPr>
            <p:nvPr/>
          </p:nvSpPr>
          <p:spPr bwMode="auto">
            <a:xfrm>
              <a:off x="370" y="1129"/>
              <a:ext cx="2737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2" name="Text Box 6"/>
            <p:cNvSpPr txBox="1">
              <a:spLocks noChangeArrowheads="1"/>
            </p:cNvSpPr>
            <p:nvPr/>
          </p:nvSpPr>
          <p:spPr bwMode="auto">
            <a:xfrm>
              <a:off x="0" y="824"/>
              <a:ext cx="3243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         A</a:t>
              </a:r>
              <a:r>
                <a:rPr lang="es-ES_tradnl" altLang="en-US" sz="2000" baseline="-25000"/>
                <a:t>1</a:t>
              </a:r>
              <a:r>
                <a:rPr lang="es-ES_tradnl" altLang="en-US" sz="2000"/>
                <a:t>[</a:t>
              </a:r>
              <a:r>
                <a:rPr lang="es-ES_tradnl" altLang="en-US" sz="2000" i="1">
                  <a:latin typeface="Times New Roman" panose="02020603050405020304" pitchFamily="18" charset="0"/>
                </a:rPr>
                <a:t>i</a:t>
              </a:r>
              <a:r>
                <a:rPr lang="es-ES_tradnl" altLang="en-US" sz="2000"/>
                <a:t>][</a:t>
              </a:r>
              <a:r>
                <a:rPr lang="es-ES_tradnl" altLang="en-US" sz="2000" i="1">
                  <a:latin typeface="Times New Roman" panose="02020603050405020304" pitchFamily="18" charset="0"/>
                </a:rPr>
                <a:t>j</a:t>
              </a:r>
              <a:r>
                <a:rPr lang="es-ES_tradnl" altLang="en-US" sz="2000"/>
                <a:t>] 	1	2	3	4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1	0	10	8	4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2	5	0	</a:t>
              </a:r>
              <a:r>
                <a:rPr lang="es-ES_tradnl" altLang="en-US" sz="2000">
                  <a:sym typeface="Symbol" panose="05050102010706020507" pitchFamily="18" charset="2"/>
                </a:rPr>
                <a:t> 	</a:t>
              </a:r>
              <a:r>
                <a:rPr lang="es-ES_tradnl" altLang="en-US" sz="1800">
                  <a:sym typeface="Symbol" panose="05050102010706020507" pitchFamily="18" charset="2"/>
                </a:rPr>
                <a:t></a:t>
              </a:r>
              <a:endParaRPr lang="es-ES_tradnl" altLang="en-US" sz="2000"/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3	</a:t>
              </a:r>
              <a:r>
                <a:rPr lang="es-ES_tradnl" altLang="en-US" sz="2000">
                  <a:sym typeface="Symbol" panose="05050102010706020507" pitchFamily="18" charset="2"/>
                </a:rPr>
                <a:t>	1	0	</a:t>
              </a:r>
              <a:r>
                <a:rPr lang="es-ES_tradnl" altLang="en-US" sz="1800">
                  <a:sym typeface="Symbol" panose="05050102010706020507" pitchFamily="18" charset="2"/>
                </a:rPr>
                <a:t>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>
                  <a:sym typeface="Symbol" panose="05050102010706020507" pitchFamily="18" charset="2"/>
                </a:rPr>
                <a:t>	4	12	3	2	0</a:t>
              </a:r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3995738" y="3573463"/>
            <a:ext cx="5148262" cy="1958975"/>
            <a:chOff x="0" y="824"/>
            <a:chExt cx="3243" cy="1234"/>
          </a:xfrm>
        </p:grpSpPr>
        <p:sp>
          <p:nvSpPr>
            <p:cNvPr id="38947" name="Line 4"/>
            <p:cNvSpPr>
              <a:spLocks noChangeShapeType="1"/>
            </p:cNvSpPr>
            <p:nvPr/>
          </p:nvSpPr>
          <p:spPr bwMode="auto">
            <a:xfrm>
              <a:off x="1138" y="872"/>
              <a:ext cx="18" cy="115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8" name="Line 5"/>
            <p:cNvSpPr>
              <a:spLocks noChangeShapeType="1"/>
            </p:cNvSpPr>
            <p:nvPr/>
          </p:nvSpPr>
          <p:spPr bwMode="auto">
            <a:xfrm>
              <a:off x="370" y="1129"/>
              <a:ext cx="2737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9" name="Text Box 6"/>
            <p:cNvSpPr txBox="1">
              <a:spLocks noChangeArrowheads="1"/>
            </p:cNvSpPr>
            <p:nvPr/>
          </p:nvSpPr>
          <p:spPr bwMode="auto">
            <a:xfrm>
              <a:off x="0" y="824"/>
              <a:ext cx="3243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         A</a:t>
              </a:r>
              <a:r>
                <a:rPr lang="es-ES_tradnl" altLang="en-US" sz="2000" baseline="-25000"/>
                <a:t>2</a:t>
              </a:r>
              <a:r>
                <a:rPr lang="es-ES_tradnl" altLang="en-US" sz="2000"/>
                <a:t>[</a:t>
              </a:r>
              <a:r>
                <a:rPr lang="es-ES_tradnl" altLang="en-US" sz="2000" i="1">
                  <a:latin typeface="Times New Roman" panose="02020603050405020304" pitchFamily="18" charset="0"/>
                </a:rPr>
                <a:t>i</a:t>
              </a:r>
              <a:r>
                <a:rPr lang="es-ES_tradnl" altLang="en-US" sz="2000"/>
                <a:t>][</a:t>
              </a:r>
              <a:r>
                <a:rPr lang="es-ES_tradnl" altLang="en-US" sz="2000" i="1">
                  <a:latin typeface="Times New Roman" panose="02020603050405020304" pitchFamily="18" charset="0"/>
                </a:rPr>
                <a:t>j</a:t>
              </a:r>
              <a:r>
                <a:rPr lang="es-ES_tradnl" altLang="en-US" sz="2000"/>
                <a:t>] 	1	2	3	4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1	0	10	8	4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2	5	0	13</a:t>
              </a:r>
              <a:r>
                <a:rPr lang="es-ES_tradnl" altLang="en-US" sz="2000">
                  <a:sym typeface="Symbol" panose="05050102010706020507" pitchFamily="18" charset="2"/>
                </a:rPr>
                <a:t> 	9</a:t>
              </a:r>
              <a:endParaRPr lang="es-ES_tradnl" altLang="en-US" sz="2000"/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3	</a:t>
              </a:r>
              <a:r>
                <a:rPr lang="es-ES_tradnl" altLang="en-US" sz="2000">
                  <a:sym typeface="Symbol" panose="05050102010706020507" pitchFamily="18" charset="2"/>
                </a:rPr>
                <a:t>	1	0	</a:t>
              </a:r>
              <a:r>
                <a:rPr lang="es-ES_tradnl" altLang="en-US" sz="1800">
                  <a:sym typeface="Symbol" panose="05050102010706020507" pitchFamily="18" charset="2"/>
                </a:rPr>
                <a:t>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>
                  <a:sym typeface="Symbol" panose="05050102010706020507" pitchFamily="18" charset="2"/>
                </a:rPr>
                <a:t>	4	12	3	2	0</a:t>
              </a:r>
            </a:p>
          </p:txBody>
        </p:sp>
      </p:grpSp>
      <p:sp>
        <p:nvSpPr>
          <p:cNvPr id="89122" name="Text Box 34"/>
          <p:cNvSpPr txBox="1">
            <a:spLocks noChangeArrowheads="1"/>
          </p:cNvSpPr>
          <p:nvPr/>
        </p:nvSpPr>
        <p:spPr bwMode="auto">
          <a:xfrm>
            <a:off x="3067050" y="4365625"/>
            <a:ext cx="46672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89158" name="Text Box 70"/>
          <p:cNvSpPr txBox="1">
            <a:spLocks noChangeArrowheads="1"/>
          </p:cNvSpPr>
          <p:nvPr/>
        </p:nvSpPr>
        <p:spPr bwMode="auto">
          <a:xfrm>
            <a:off x="4032250" y="4365625"/>
            <a:ext cx="39528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solidFill>
                  <a:srgbClr val="FF0000"/>
                </a:solidFill>
              </a:rPr>
              <a:t> 9</a:t>
            </a:r>
          </a:p>
        </p:txBody>
      </p:sp>
      <p:sp>
        <p:nvSpPr>
          <p:cNvPr id="89159" name="Rectangle 45"/>
          <p:cNvSpPr>
            <a:spLocks noChangeArrowheads="1"/>
          </p:cNvSpPr>
          <p:nvPr/>
        </p:nvSpPr>
        <p:spPr bwMode="auto">
          <a:xfrm>
            <a:off x="6805613" y="3644900"/>
            <a:ext cx="288925" cy="2016125"/>
          </a:xfrm>
          <a:prstGeom prst="rect">
            <a:avLst/>
          </a:prstGeom>
          <a:solidFill>
            <a:srgbClr val="7AA3FE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89160" name="Rectangle 46"/>
          <p:cNvSpPr>
            <a:spLocks noChangeArrowheads="1"/>
          </p:cNvSpPr>
          <p:nvPr/>
        </p:nvSpPr>
        <p:spPr bwMode="auto">
          <a:xfrm>
            <a:off x="4859338" y="4483100"/>
            <a:ext cx="4032250" cy="288925"/>
          </a:xfrm>
          <a:prstGeom prst="rect">
            <a:avLst/>
          </a:prstGeom>
          <a:solidFill>
            <a:srgbClr val="7AA3FE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89161" name="Text Box 73"/>
          <p:cNvSpPr txBox="1">
            <a:spLocks noChangeArrowheads="1"/>
          </p:cNvSpPr>
          <p:nvPr/>
        </p:nvSpPr>
        <p:spPr bwMode="auto">
          <a:xfrm>
            <a:off x="5867400" y="4797425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9162" name="Text Box 74"/>
          <p:cNvSpPr txBox="1">
            <a:spLocks noChangeArrowheads="1"/>
          </p:cNvSpPr>
          <p:nvPr/>
        </p:nvSpPr>
        <p:spPr bwMode="auto">
          <a:xfrm>
            <a:off x="5891213" y="5145088"/>
            <a:ext cx="3238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89163" name="Text Box 75"/>
          <p:cNvSpPr txBox="1">
            <a:spLocks noChangeArrowheads="1"/>
          </p:cNvSpPr>
          <p:nvPr/>
        </p:nvSpPr>
        <p:spPr bwMode="auto">
          <a:xfrm>
            <a:off x="8459788" y="4797425"/>
            <a:ext cx="46831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solidFill>
                  <a:srgbClr val="FF0000"/>
                </a:solidFill>
              </a:rPr>
              <a:t>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4" grpId="0" animBg="1"/>
      <p:bldP spid="89105" grpId="0" animBg="1"/>
      <p:bldP spid="89122" grpId="0" animBg="1"/>
      <p:bldP spid="89158" grpId="0" animBg="1"/>
      <p:bldP spid="89159" grpId="0" animBg="1"/>
      <p:bldP spid="89160" grpId="0" animBg="1"/>
      <p:bldP spid="89161" grpId="0" animBg="1"/>
      <p:bldP spid="89162" grpId="0" animBg="1"/>
      <p:bldP spid="8916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260350"/>
            <a:ext cx="7772400" cy="1143000"/>
          </a:xfrm>
        </p:spPr>
        <p:txBody>
          <a:bodyPr/>
          <a:lstStyle/>
          <a:p>
            <a:r>
              <a:rPr lang="es-ES_tradnl" altLang="en-US" smtClean="0"/>
              <a:t>Algoritmo de Floyd</a:t>
            </a:r>
          </a:p>
        </p:txBody>
      </p:sp>
      <p:sp>
        <p:nvSpPr>
          <p:cNvPr id="39939" name="Line 27"/>
          <p:cNvSpPr>
            <a:spLocks noChangeShapeType="1"/>
          </p:cNvSpPr>
          <p:nvPr/>
        </p:nvSpPr>
        <p:spPr bwMode="auto">
          <a:xfrm flipV="1">
            <a:off x="6732588" y="1773238"/>
            <a:ext cx="129540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Line 37"/>
          <p:cNvSpPr>
            <a:spLocks noChangeShapeType="1"/>
          </p:cNvSpPr>
          <p:nvPr/>
        </p:nvSpPr>
        <p:spPr bwMode="auto">
          <a:xfrm flipV="1">
            <a:off x="6156325" y="549275"/>
            <a:ext cx="1295400" cy="258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Line 38"/>
          <p:cNvSpPr>
            <a:spLocks noChangeShapeType="1"/>
          </p:cNvSpPr>
          <p:nvPr/>
        </p:nvSpPr>
        <p:spPr bwMode="auto">
          <a:xfrm flipV="1">
            <a:off x="6875463" y="981075"/>
            <a:ext cx="576262" cy="792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lg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Line 39"/>
          <p:cNvSpPr>
            <a:spLocks noChangeShapeType="1"/>
          </p:cNvSpPr>
          <p:nvPr/>
        </p:nvSpPr>
        <p:spPr bwMode="auto">
          <a:xfrm flipH="1" flipV="1">
            <a:off x="7615238" y="928688"/>
            <a:ext cx="579437" cy="739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Text Box 40"/>
          <p:cNvSpPr txBox="1">
            <a:spLocks noChangeArrowheads="1"/>
          </p:cNvSpPr>
          <p:nvPr/>
        </p:nvSpPr>
        <p:spPr bwMode="auto">
          <a:xfrm>
            <a:off x="7164388" y="15906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2</a:t>
            </a:r>
          </a:p>
        </p:txBody>
      </p:sp>
      <p:sp>
        <p:nvSpPr>
          <p:cNvPr id="39944" name="Text Box 41"/>
          <p:cNvSpPr txBox="1">
            <a:spLocks noChangeArrowheads="1"/>
          </p:cNvSpPr>
          <p:nvPr/>
        </p:nvSpPr>
        <p:spPr bwMode="auto">
          <a:xfrm>
            <a:off x="6300788" y="39846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10</a:t>
            </a:r>
          </a:p>
        </p:txBody>
      </p:sp>
      <p:sp>
        <p:nvSpPr>
          <p:cNvPr id="39945" name="Text Box 42"/>
          <p:cNvSpPr txBox="1">
            <a:spLocks noChangeArrowheads="1"/>
          </p:cNvSpPr>
          <p:nvPr/>
        </p:nvSpPr>
        <p:spPr bwMode="auto">
          <a:xfrm>
            <a:off x="6996113" y="9810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3</a:t>
            </a:r>
          </a:p>
        </p:txBody>
      </p:sp>
      <p:sp>
        <p:nvSpPr>
          <p:cNvPr id="39946" name="Text Box 43"/>
          <p:cNvSpPr txBox="1">
            <a:spLocks noChangeArrowheads="1"/>
          </p:cNvSpPr>
          <p:nvPr/>
        </p:nvSpPr>
        <p:spPr bwMode="auto">
          <a:xfrm>
            <a:off x="6732588" y="7651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5</a:t>
            </a:r>
          </a:p>
        </p:txBody>
      </p:sp>
      <p:sp>
        <p:nvSpPr>
          <p:cNvPr id="90123" name="Rectangle 45"/>
          <p:cNvSpPr>
            <a:spLocks noChangeArrowheads="1"/>
          </p:cNvSpPr>
          <p:nvPr/>
        </p:nvSpPr>
        <p:spPr bwMode="auto">
          <a:xfrm>
            <a:off x="3170238" y="3717925"/>
            <a:ext cx="288925" cy="2016125"/>
          </a:xfrm>
          <a:prstGeom prst="rect">
            <a:avLst/>
          </a:prstGeom>
          <a:solidFill>
            <a:srgbClr val="7AA3FE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90124" name="Rectangle 46"/>
          <p:cNvSpPr>
            <a:spLocks noChangeArrowheads="1"/>
          </p:cNvSpPr>
          <p:nvPr/>
        </p:nvSpPr>
        <p:spPr bwMode="auto">
          <a:xfrm>
            <a:off x="369888" y="4868863"/>
            <a:ext cx="4032250" cy="288925"/>
          </a:xfrm>
          <a:prstGeom prst="rect">
            <a:avLst/>
          </a:prstGeom>
          <a:solidFill>
            <a:srgbClr val="7AA3FE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112670" name="Oval 30"/>
          <p:cNvSpPr>
            <a:spLocks noChangeArrowheads="1"/>
          </p:cNvSpPr>
          <p:nvPr/>
        </p:nvSpPr>
        <p:spPr bwMode="auto">
          <a:xfrm>
            <a:off x="6515100" y="1701800"/>
            <a:ext cx="442913" cy="457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s-ES_tradnl" altLang="en-US" sz="2400" smtClean="0"/>
              <a:t>4</a:t>
            </a:r>
          </a:p>
        </p:txBody>
      </p:sp>
      <p:sp>
        <p:nvSpPr>
          <p:cNvPr id="2" name="Oval 30"/>
          <p:cNvSpPr>
            <a:spLocks noChangeArrowheads="1"/>
          </p:cNvSpPr>
          <p:nvPr/>
        </p:nvSpPr>
        <p:spPr bwMode="auto">
          <a:xfrm>
            <a:off x="8027988" y="1557338"/>
            <a:ext cx="442912" cy="457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_tradnl" sz="2400"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6084888" y="1090613"/>
            <a:ext cx="5048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5" name="Oval 25"/>
          <p:cNvSpPr>
            <a:spLocks noChangeArrowheads="1"/>
          </p:cNvSpPr>
          <p:nvPr/>
        </p:nvSpPr>
        <p:spPr bwMode="auto">
          <a:xfrm>
            <a:off x="5795963" y="765175"/>
            <a:ext cx="442912" cy="457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_tradnl" sz="2400"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39953" name="Text Box 41"/>
          <p:cNvSpPr txBox="1">
            <a:spLocks noChangeArrowheads="1"/>
          </p:cNvSpPr>
          <p:nvPr/>
        </p:nvSpPr>
        <p:spPr bwMode="auto">
          <a:xfrm>
            <a:off x="5795963" y="14065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12</a:t>
            </a:r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6154738" y="1054100"/>
            <a:ext cx="18732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Text Box 42"/>
          <p:cNvSpPr txBox="1">
            <a:spLocks noChangeArrowheads="1"/>
          </p:cNvSpPr>
          <p:nvPr/>
        </p:nvSpPr>
        <p:spPr bwMode="auto">
          <a:xfrm>
            <a:off x="6565900" y="9747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8</a:t>
            </a:r>
          </a:p>
        </p:txBody>
      </p:sp>
      <p:sp>
        <p:nvSpPr>
          <p:cNvPr id="39956" name="Text Box 43"/>
          <p:cNvSpPr txBox="1">
            <a:spLocks noChangeArrowheads="1"/>
          </p:cNvSpPr>
          <p:nvPr/>
        </p:nvSpPr>
        <p:spPr bwMode="auto">
          <a:xfrm>
            <a:off x="7596188" y="1117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1</a:t>
            </a:r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>
            <a:off x="5981700" y="1220788"/>
            <a:ext cx="5048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Text Box 41"/>
          <p:cNvSpPr txBox="1">
            <a:spLocks noChangeArrowheads="1"/>
          </p:cNvSpPr>
          <p:nvPr/>
        </p:nvSpPr>
        <p:spPr bwMode="auto">
          <a:xfrm>
            <a:off x="6348413" y="11969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4</a:t>
            </a:r>
          </a:p>
        </p:txBody>
      </p:sp>
      <p:sp>
        <p:nvSpPr>
          <p:cNvPr id="39959" name="Line 37"/>
          <p:cNvSpPr>
            <a:spLocks noChangeShapeType="1"/>
          </p:cNvSpPr>
          <p:nvPr/>
        </p:nvSpPr>
        <p:spPr bwMode="auto">
          <a:xfrm flipV="1">
            <a:off x="6156325" y="692150"/>
            <a:ext cx="1295400" cy="258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6" name="Oval 26"/>
          <p:cNvSpPr>
            <a:spLocks noChangeArrowheads="1"/>
          </p:cNvSpPr>
          <p:nvPr/>
        </p:nvSpPr>
        <p:spPr bwMode="auto">
          <a:xfrm>
            <a:off x="7364413" y="473075"/>
            <a:ext cx="442912" cy="457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_tradnl" sz="2400">
                <a:latin typeface="Arial" charset="0"/>
                <a:cs typeface="Arial" charset="0"/>
              </a:rPr>
              <a:t>2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-493713" y="3573463"/>
            <a:ext cx="5148263" cy="1997075"/>
            <a:chOff x="0" y="824"/>
            <a:chExt cx="3243" cy="1258"/>
          </a:xfrm>
        </p:grpSpPr>
        <p:sp>
          <p:nvSpPr>
            <p:cNvPr id="39976" name="Line 4"/>
            <p:cNvSpPr>
              <a:spLocks noChangeShapeType="1"/>
            </p:cNvSpPr>
            <p:nvPr/>
          </p:nvSpPr>
          <p:spPr bwMode="auto">
            <a:xfrm>
              <a:off x="1138" y="872"/>
              <a:ext cx="18" cy="115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7" name="Line 5"/>
            <p:cNvSpPr>
              <a:spLocks noChangeShapeType="1"/>
            </p:cNvSpPr>
            <p:nvPr/>
          </p:nvSpPr>
          <p:spPr bwMode="auto">
            <a:xfrm>
              <a:off x="370" y="1129"/>
              <a:ext cx="2737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8" name="Text Box 6"/>
            <p:cNvSpPr txBox="1">
              <a:spLocks noChangeArrowheads="1"/>
            </p:cNvSpPr>
            <p:nvPr/>
          </p:nvSpPr>
          <p:spPr bwMode="auto">
            <a:xfrm>
              <a:off x="0" y="824"/>
              <a:ext cx="3243" cy="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         A</a:t>
              </a:r>
              <a:r>
                <a:rPr lang="es-ES_tradnl" altLang="en-US" sz="2000" baseline="-25000"/>
                <a:t>3</a:t>
              </a:r>
              <a:r>
                <a:rPr lang="es-ES_tradnl" altLang="en-US" sz="2000"/>
                <a:t>[</a:t>
              </a:r>
              <a:r>
                <a:rPr lang="es-ES_tradnl" altLang="en-US" sz="2000" i="1">
                  <a:latin typeface="Times New Roman" panose="02020603050405020304" pitchFamily="18" charset="0"/>
                </a:rPr>
                <a:t>i</a:t>
              </a:r>
              <a:r>
                <a:rPr lang="es-ES_tradnl" altLang="en-US" sz="2000"/>
                <a:t>][</a:t>
              </a:r>
              <a:r>
                <a:rPr lang="es-ES_tradnl" altLang="en-US" sz="2000" i="1">
                  <a:latin typeface="Times New Roman" panose="02020603050405020304" pitchFamily="18" charset="0"/>
                </a:rPr>
                <a:t>j</a:t>
              </a:r>
              <a:r>
                <a:rPr lang="es-ES_tradnl" altLang="en-US" sz="2000"/>
                <a:t>] 	1	2	3	4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1	0	10	8	4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2	5	0          </a:t>
              </a:r>
              <a:r>
                <a:rPr lang="es-ES_tradnl" altLang="en-US" sz="2000">
                  <a:sym typeface="Symbol" panose="05050102010706020507" pitchFamily="18" charset="2"/>
                </a:rPr>
                <a:t>13 	9</a:t>
              </a:r>
              <a:endParaRPr lang="es-ES_tradnl" altLang="en-US" sz="2000"/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3	6</a:t>
              </a:r>
              <a:r>
                <a:rPr lang="es-ES_tradnl" altLang="en-US" sz="2000">
                  <a:sym typeface="Symbol" panose="05050102010706020507" pitchFamily="18" charset="2"/>
                </a:rPr>
                <a:t>	1	0          10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>
                  <a:sym typeface="Symbol" panose="05050102010706020507" pitchFamily="18" charset="2"/>
                </a:rPr>
                <a:t>	4	</a:t>
              </a:r>
              <a:r>
                <a:rPr lang="es-ES_tradnl" altLang="en-US" sz="2000">
                  <a:sym typeface="Symbol" panose="05050102010706020507" pitchFamily="18" charset="2"/>
                </a:rPr>
                <a:t>8</a:t>
              </a:r>
              <a:r>
                <a:rPr lang="es-ES_tradnl" altLang="en-US" sz="1800">
                  <a:sym typeface="Symbol" panose="05050102010706020507" pitchFamily="18" charset="2"/>
                </a:rPr>
                <a:t>	3	2	0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3995738" y="3573463"/>
            <a:ext cx="5148262" cy="1997075"/>
            <a:chOff x="0" y="824"/>
            <a:chExt cx="3243" cy="1258"/>
          </a:xfrm>
        </p:grpSpPr>
        <p:sp>
          <p:nvSpPr>
            <p:cNvPr id="39973" name="Line 4"/>
            <p:cNvSpPr>
              <a:spLocks noChangeShapeType="1"/>
            </p:cNvSpPr>
            <p:nvPr/>
          </p:nvSpPr>
          <p:spPr bwMode="auto">
            <a:xfrm>
              <a:off x="1138" y="872"/>
              <a:ext cx="18" cy="115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4" name="Line 5"/>
            <p:cNvSpPr>
              <a:spLocks noChangeShapeType="1"/>
            </p:cNvSpPr>
            <p:nvPr/>
          </p:nvSpPr>
          <p:spPr bwMode="auto">
            <a:xfrm>
              <a:off x="370" y="1129"/>
              <a:ext cx="2737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5" name="Text Box 6"/>
            <p:cNvSpPr txBox="1">
              <a:spLocks noChangeArrowheads="1"/>
            </p:cNvSpPr>
            <p:nvPr/>
          </p:nvSpPr>
          <p:spPr bwMode="auto">
            <a:xfrm>
              <a:off x="0" y="824"/>
              <a:ext cx="3243" cy="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         A</a:t>
              </a:r>
              <a:r>
                <a:rPr lang="es-ES_tradnl" altLang="en-US" sz="2000" baseline="-25000"/>
                <a:t>4</a:t>
              </a:r>
              <a:r>
                <a:rPr lang="es-ES_tradnl" altLang="en-US" sz="2000"/>
                <a:t>[</a:t>
              </a:r>
              <a:r>
                <a:rPr lang="es-ES_tradnl" altLang="en-US" sz="2000" i="1">
                  <a:latin typeface="Times New Roman" panose="02020603050405020304" pitchFamily="18" charset="0"/>
                </a:rPr>
                <a:t>i</a:t>
              </a:r>
              <a:r>
                <a:rPr lang="es-ES_tradnl" altLang="en-US" sz="2000"/>
                <a:t>][</a:t>
              </a:r>
              <a:r>
                <a:rPr lang="es-ES_tradnl" altLang="en-US" sz="2000" i="1">
                  <a:latin typeface="Times New Roman" panose="02020603050405020304" pitchFamily="18" charset="0"/>
                </a:rPr>
                <a:t>j</a:t>
              </a:r>
              <a:r>
                <a:rPr lang="es-ES_tradnl" altLang="en-US" sz="2000"/>
                <a:t>] 	1	2	3	4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1	0	9	8	4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2	5	0	13</a:t>
              </a:r>
              <a:r>
                <a:rPr lang="es-ES_tradnl" altLang="en-US" sz="2000">
                  <a:sym typeface="Symbol" panose="05050102010706020507" pitchFamily="18" charset="2"/>
                </a:rPr>
                <a:t> 	9</a:t>
              </a:r>
              <a:endParaRPr lang="es-ES_tradnl" altLang="en-US" sz="2000"/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3	6</a:t>
              </a:r>
              <a:r>
                <a:rPr lang="es-ES_tradnl" altLang="en-US" sz="1800">
                  <a:sym typeface="Symbol" panose="05050102010706020507" pitchFamily="18" charset="2"/>
                </a:rPr>
                <a:t> </a:t>
              </a:r>
              <a:r>
                <a:rPr lang="es-ES_tradnl" altLang="en-US" sz="2000">
                  <a:sym typeface="Symbol" panose="05050102010706020507" pitchFamily="18" charset="2"/>
                </a:rPr>
                <a:t>	1	0          10</a:t>
              </a:r>
              <a:r>
                <a:rPr lang="es-ES_tradnl" altLang="en-US" sz="1800">
                  <a:sym typeface="Symbol" panose="05050102010706020507" pitchFamily="18" charset="2"/>
                </a:rPr>
                <a:t>	4	</a:t>
              </a:r>
              <a:r>
                <a:rPr lang="es-ES_tradnl" altLang="en-US" sz="2000">
                  <a:sym typeface="Symbol" panose="05050102010706020507" pitchFamily="18" charset="2"/>
                </a:rPr>
                <a:t>8</a:t>
              </a:r>
              <a:r>
                <a:rPr lang="es-ES_tradnl" altLang="en-US" sz="1800">
                  <a:sym typeface="Symbol" panose="05050102010706020507" pitchFamily="18" charset="2"/>
                </a:rPr>
                <a:t>	3	2	0</a:t>
              </a:r>
            </a:p>
          </p:txBody>
        </p:sp>
      </p:grpSp>
      <p:sp>
        <p:nvSpPr>
          <p:cNvPr id="90149" name="Text Box 37"/>
          <p:cNvSpPr txBox="1">
            <a:spLocks noChangeArrowheads="1"/>
          </p:cNvSpPr>
          <p:nvPr/>
        </p:nvSpPr>
        <p:spPr bwMode="auto">
          <a:xfrm>
            <a:off x="2251075" y="4076700"/>
            <a:ext cx="37623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0151" name="Rectangle 45"/>
          <p:cNvSpPr>
            <a:spLocks noChangeArrowheads="1"/>
          </p:cNvSpPr>
          <p:nvPr/>
        </p:nvSpPr>
        <p:spPr bwMode="auto">
          <a:xfrm>
            <a:off x="8558213" y="3581400"/>
            <a:ext cx="288925" cy="2016125"/>
          </a:xfrm>
          <a:prstGeom prst="rect">
            <a:avLst/>
          </a:prstGeom>
          <a:solidFill>
            <a:srgbClr val="7AA3FE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90152" name="Rectangle 46"/>
          <p:cNvSpPr>
            <a:spLocks noChangeArrowheads="1"/>
          </p:cNvSpPr>
          <p:nvPr/>
        </p:nvSpPr>
        <p:spPr bwMode="auto">
          <a:xfrm>
            <a:off x="4859338" y="5183188"/>
            <a:ext cx="4032250" cy="288925"/>
          </a:xfrm>
          <a:prstGeom prst="rect">
            <a:avLst/>
          </a:prstGeom>
          <a:solidFill>
            <a:srgbClr val="7AA3FE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90153" name="Text Box 41"/>
          <p:cNvSpPr txBox="1">
            <a:spLocks noChangeArrowheads="1"/>
          </p:cNvSpPr>
          <p:nvPr/>
        </p:nvSpPr>
        <p:spPr bwMode="auto">
          <a:xfrm>
            <a:off x="7667625" y="40767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154" name="Text Box 42"/>
          <p:cNvSpPr txBox="1">
            <a:spLocks noChangeArrowheads="1"/>
          </p:cNvSpPr>
          <p:nvPr/>
        </p:nvSpPr>
        <p:spPr bwMode="auto">
          <a:xfrm>
            <a:off x="6732588" y="4086225"/>
            <a:ext cx="3238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solidFill>
                  <a:srgbClr val="FF0000"/>
                </a:solidFill>
              </a:rPr>
              <a:t>7</a:t>
            </a: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-576263" y="1366838"/>
            <a:ext cx="5148263" cy="1997075"/>
            <a:chOff x="0" y="824"/>
            <a:chExt cx="3243" cy="1258"/>
          </a:xfrm>
        </p:grpSpPr>
        <p:sp>
          <p:nvSpPr>
            <p:cNvPr id="39970" name="Line 4"/>
            <p:cNvSpPr>
              <a:spLocks noChangeShapeType="1"/>
            </p:cNvSpPr>
            <p:nvPr/>
          </p:nvSpPr>
          <p:spPr bwMode="auto">
            <a:xfrm>
              <a:off x="1138" y="872"/>
              <a:ext cx="18" cy="115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Line 5"/>
            <p:cNvSpPr>
              <a:spLocks noChangeShapeType="1"/>
            </p:cNvSpPr>
            <p:nvPr/>
          </p:nvSpPr>
          <p:spPr bwMode="auto">
            <a:xfrm>
              <a:off x="370" y="1129"/>
              <a:ext cx="2737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2" name="Text Box 6"/>
            <p:cNvSpPr txBox="1">
              <a:spLocks noChangeArrowheads="1"/>
            </p:cNvSpPr>
            <p:nvPr/>
          </p:nvSpPr>
          <p:spPr bwMode="auto">
            <a:xfrm>
              <a:off x="0" y="824"/>
              <a:ext cx="3243" cy="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         A</a:t>
              </a:r>
              <a:r>
                <a:rPr lang="es-ES_tradnl" altLang="en-US" sz="2000" baseline="-25000"/>
                <a:t>2</a:t>
              </a:r>
              <a:r>
                <a:rPr lang="es-ES_tradnl" altLang="en-US" sz="2000"/>
                <a:t>[</a:t>
              </a:r>
              <a:r>
                <a:rPr lang="es-ES_tradnl" altLang="en-US" sz="2000" i="1">
                  <a:latin typeface="Times New Roman" panose="02020603050405020304" pitchFamily="18" charset="0"/>
                </a:rPr>
                <a:t>i</a:t>
              </a:r>
              <a:r>
                <a:rPr lang="es-ES_tradnl" altLang="en-US" sz="2000"/>
                <a:t>][</a:t>
              </a:r>
              <a:r>
                <a:rPr lang="es-ES_tradnl" altLang="en-US" sz="2000" i="1">
                  <a:latin typeface="Times New Roman" panose="02020603050405020304" pitchFamily="18" charset="0"/>
                </a:rPr>
                <a:t>j</a:t>
              </a:r>
              <a:r>
                <a:rPr lang="es-ES_tradnl" altLang="en-US" sz="2000"/>
                <a:t>] 	1	2	3	4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1	0	10	8	4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2	5	0	13</a:t>
              </a:r>
              <a:r>
                <a:rPr lang="es-ES_tradnl" altLang="en-US" sz="2000">
                  <a:sym typeface="Symbol" panose="05050102010706020507" pitchFamily="18" charset="2"/>
                </a:rPr>
                <a:t> 	9</a:t>
              </a:r>
              <a:endParaRPr lang="es-ES_tradnl" altLang="en-US" sz="2000"/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3	6</a:t>
              </a:r>
              <a:r>
                <a:rPr lang="es-ES_tradnl" altLang="en-US" sz="2000">
                  <a:sym typeface="Symbol" panose="05050102010706020507" pitchFamily="18" charset="2"/>
                </a:rPr>
                <a:t>	1	0          10</a:t>
              </a:r>
              <a:endParaRPr lang="es-ES_tradnl" altLang="en-US" sz="1800">
                <a:sym typeface="Symbol" panose="05050102010706020507" pitchFamily="18" charset="2"/>
              </a:endParaRP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>
                  <a:sym typeface="Symbol" panose="05050102010706020507" pitchFamily="18" charset="2"/>
                </a:rPr>
                <a:t>	4	</a:t>
              </a:r>
              <a:r>
                <a:rPr lang="es-ES_tradnl" altLang="en-US" sz="2000">
                  <a:sym typeface="Symbol" panose="05050102010706020507" pitchFamily="18" charset="2"/>
                </a:rPr>
                <a:t>8</a:t>
              </a:r>
              <a:r>
                <a:rPr lang="es-ES_tradnl" altLang="en-US" sz="1800">
                  <a:sym typeface="Symbol" panose="05050102010706020507" pitchFamily="18" charset="2"/>
                </a:rPr>
                <a:t>	3	2	0</a:t>
              </a:r>
            </a:p>
          </p:txBody>
        </p:sp>
      </p:grpSp>
      <p:sp>
        <p:nvSpPr>
          <p:cNvPr id="90165" name="Text Box 53"/>
          <p:cNvSpPr txBox="1">
            <a:spLocks noChangeArrowheads="1"/>
          </p:cNvSpPr>
          <p:nvPr/>
        </p:nvSpPr>
        <p:spPr bwMode="auto">
          <a:xfrm>
            <a:off x="7596188" y="4437063"/>
            <a:ext cx="46672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solidFill>
                  <a:srgbClr val="FF0000"/>
                </a:solidFill>
              </a:rPr>
              <a:t>11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3" grpId="0" animBg="1"/>
      <p:bldP spid="90124" grpId="0" animBg="1"/>
      <p:bldP spid="90149" grpId="0" animBg="1"/>
      <p:bldP spid="90151" grpId="0" animBg="1"/>
      <p:bldP spid="90152" grpId="0" animBg="1"/>
      <p:bldP spid="90153" grpId="0" animBg="1"/>
      <p:bldP spid="90154" grpId="0" animBg="1"/>
      <p:bldP spid="9016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11560" y="1196752"/>
            <a:ext cx="780613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+mn-cs"/>
              </a:rPr>
              <a:t>Preguntas</a:t>
            </a:r>
          </a:p>
        </p:txBody>
      </p:sp>
      <p:pic>
        <p:nvPicPr>
          <p:cNvPr id="40963" name="Picture 4" descr="http://y.e-static.net/file-pic/interrogacion-roja-hombre-blanco-ordenador/interrogacion-roja-hombre-blanco-ordenad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716338"/>
            <a:ext cx="38100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635000" y="1363663"/>
            <a:ext cx="8509000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Ø"/>
              <a:defRPr/>
            </a:pPr>
            <a:r>
              <a:rPr lang="es-ES_tradnl" sz="2800" kern="0" dirty="0">
                <a:latin typeface="+mn-lt"/>
                <a:cs typeface="+mn-cs"/>
              </a:rPr>
              <a:t>Un grafo G = (V, E) está compuesto de: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s-ES_tradnl" sz="2800" kern="0" dirty="0">
                <a:latin typeface="+mn-lt"/>
                <a:cs typeface="Arial" charset="0"/>
              </a:rPr>
              <a:t>	</a:t>
            </a:r>
            <a:r>
              <a:rPr lang="es-ES_tradnl" sz="2800" b="1" kern="0" dirty="0">
                <a:latin typeface="+mn-lt"/>
                <a:cs typeface="+mn-cs"/>
              </a:rPr>
              <a:t>V</a:t>
            </a:r>
            <a:r>
              <a:rPr lang="es-ES_tradnl" sz="2800" kern="0" dirty="0">
                <a:latin typeface="+mn-lt"/>
                <a:cs typeface="+mn-cs"/>
              </a:rPr>
              <a:t> : conjunto de </a:t>
            </a:r>
            <a:r>
              <a:rPr lang="es-ES_tradnl" sz="2800" i="1" kern="0" dirty="0">
                <a:latin typeface="+mn-lt"/>
                <a:cs typeface="+mn-cs"/>
              </a:rPr>
              <a:t>vértices o nodos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s-ES_tradnl" sz="2800" kern="0" dirty="0">
                <a:latin typeface="+mn-lt"/>
                <a:cs typeface="+mn-cs"/>
              </a:rPr>
              <a:t>	</a:t>
            </a:r>
            <a:r>
              <a:rPr lang="es-ES_tradnl" sz="2800" b="1" kern="0" dirty="0">
                <a:latin typeface="+mn-lt"/>
                <a:cs typeface="+mn-cs"/>
              </a:rPr>
              <a:t>E</a:t>
            </a:r>
            <a:r>
              <a:rPr lang="es-ES_tradnl" sz="2800" kern="0" dirty="0">
                <a:latin typeface="+mn-lt"/>
                <a:cs typeface="+mn-cs"/>
              </a:rPr>
              <a:t> : conjunto de </a:t>
            </a:r>
            <a:r>
              <a:rPr lang="es-ES_tradnl" sz="2800" i="1" kern="0" dirty="0">
                <a:latin typeface="+mn-lt"/>
                <a:cs typeface="+mn-cs"/>
              </a:rPr>
              <a:t>aristas o arcos </a:t>
            </a:r>
            <a:r>
              <a:rPr lang="es-ES_tradnl" sz="2800" kern="0" dirty="0">
                <a:latin typeface="+mn-lt"/>
                <a:cs typeface="+mn-cs"/>
              </a:rPr>
              <a:t>que conectan los vértices en V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s-ES_tradnl" dirty="0">
                <a:latin typeface="Arial" charset="0"/>
                <a:cs typeface="Arial" charset="0"/>
              </a:rPr>
              <a:t>     Arista e = (</a:t>
            </a:r>
            <a:r>
              <a:rPr lang="es-ES_tradnl" i="1" dirty="0">
                <a:latin typeface="Arial" charset="0"/>
                <a:cs typeface="Arial" charset="0"/>
              </a:rPr>
              <a:t>v</a:t>
            </a:r>
            <a:r>
              <a:rPr lang="es-ES_tradnl" dirty="0">
                <a:latin typeface="Arial" charset="0"/>
                <a:cs typeface="Arial" charset="0"/>
              </a:rPr>
              <a:t>, </a:t>
            </a:r>
            <a:r>
              <a:rPr lang="es-ES_tradnl" i="1" dirty="0">
                <a:latin typeface="Arial" charset="0"/>
                <a:cs typeface="Arial" charset="0"/>
              </a:rPr>
              <a:t>w</a:t>
            </a:r>
            <a:r>
              <a:rPr lang="es-ES_tradnl" dirty="0">
                <a:latin typeface="Arial" charset="0"/>
                <a:cs typeface="Arial" charset="0"/>
              </a:rPr>
              <a:t>) es un par de vértices, donde v y w pertenecen a V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s-ES_tradnl" sz="2800" i="1" kern="0" dirty="0">
              <a:latin typeface="+mn-lt"/>
              <a:cs typeface="+mn-cs"/>
            </a:endParaRPr>
          </a:p>
        </p:txBody>
      </p:sp>
      <p:grpSp>
        <p:nvGrpSpPr>
          <p:cNvPr id="2" name="Group 1041"/>
          <p:cNvGrpSpPr>
            <a:grpSpLocks/>
          </p:cNvGrpSpPr>
          <p:nvPr/>
        </p:nvGrpSpPr>
        <p:grpSpPr bwMode="auto">
          <a:xfrm>
            <a:off x="900113" y="4005263"/>
            <a:ext cx="2943225" cy="2284412"/>
            <a:chOff x="704" y="2670"/>
            <a:chExt cx="1854" cy="1439"/>
          </a:xfrm>
        </p:grpSpPr>
        <p:sp>
          <p:nvSpPr>
            <p:cNvPr id="19463" name="Oval 1028"/>
            <p:cNvSpPr>
              <a:spLocks noChangeArrowheads="1"/>
            </p:cNvSpPr>
            <p:nvPr/>
          </p:nvSpPr>
          <p:spPr bwMode="auto">
            <a:xfrm>
              <a:off x="704" y="2670"/>
              <a:ext cx="279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" name="Oval 1029"/>
            <p:cNvSpPr>
              <a:spLocks noChangeArrowheads="1"/>
            </p:cNvSpPr>
            <p:nvPr/>
          </p:nvSpPr>
          <p:spPr bwMode="auto">
            <a:xfrm>
              <a:off x="2279" y="2670"/>
              <a:ext cx="279" cy="288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sz="2400">
                  <a:solidFill>
                    <a:schemeClr val="bg1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9465" name="Line 1033"/>
            <p:cNvSpPr>
              <a:spLocks noChangeShapeType="1"/>
            </p:cNvSpPr>
            <p:nvPr/>
          </p:nvSpPr>
          <p:spPr bwMode="auto">
            <a:xfrm>
              <a:off x="934" y="2927"/>
              <a:ext cx="1381" cy="9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031"/>
            <p:cNvSpPr>
              <a:spLocks noChangeArrowheads="1"/>
            </p:cNvSpPr>
            <p:nvPr/>
          </p:nvSpPr>
          <p:spPr bwMode="auto">
            <a:xfrm>
              <a:off x="704" y="3821"/>
              <a:ext cx="279" cy="288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sz="2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19467" name="Oval 1032"/>
            <p:cNvSpPr>
              <a:spLocks noChangeArrowheads="1"/>
            </p:cNvSpPr>
            <p:nvPr/>
          </p:nvSpPr>
          <p:spPr bwMode="auto">
            <a:xfrm>
              <a:off x="2279" y="3821"/>
              <a:ext cx="279" cy="288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4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19468" name="Oval 1030"/>
            <p:cNvSpPr>
              <a:spLocks noChangeArrowheads="1"/>
            </p:cNvSpPr>
            <p:nvPr/>
          </p:nvSpPr>
          <p:spPr bwMode="auto">
            <a:xfrm>
              <a:off x="1474" y="3246"/>
              <a:ext cx="279" cy="288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4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9469" name="Line 1034"/>
            <p:cNvSpPr>
              <a:spLocks noChangeShapeType="1"/>
            </p:cNvSpPr>
            <p:nvPr/>
          </p:nvSpPr>
          <p:spPr bwMode="auto">
            <a:xfrm>
              <a:off x="837" y="2965"/>
              <a:ext cx="4" cy="8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Line 1035"/>
            <p:cNvSpPr>
              <a:spLocks noChangeShapeType="1"/>
            </p:cNvSpPr>
            <p:nvPr/>
          </p:nvSpPr>
          <p:spPr bwMode="auto">
            <a:xfrm>
              <a:off x="2432" y="2959"/>
              <a:ext cx="0" cy="8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Line 1036"/>
            <p:cNvSpPr>
              <a:spLocks noChangeShapeType="1"/>
            </p:cNvSpPr>
            <p:nvPr/>
          </p:nvSpPr>
          <p:spPr bwMode="auto">
            <a:xfrm flipV="1">
              <a:off x="988" y="3975"/>
              <a:ext cx="128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Line 1037"/>
            <p:cNvSpPr>
              <a:spLocks noChangeShapeType="1"/>
            </p:cNvSpPr>
            <p:nvPr/>
          </p:nvSpPr>
          <p:spPr bwMode="auto">
            <a:xfrm flipV="1">
              <a:off x="990" y="2814"/>
              <a:ext cx="1296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Line 1038"/>
            <p:cNvSpPr>
              <a:spLocks noChangeShapeType="1"/>
            </p:cNvSpPr>
            <p:nvPr/>
          </p:nvSpPr>
          <p:spPr bwMode="auto">
            <a:xfrm flipH="1">
              <a:off x="961" y="3480"/>
              <a:ext cx="534" cy="3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Text Box 1039"/>
          <p:cNvSpPr txBox="1">
            <a:spLocks noChangeArrowheads="1"/>
          </p:cNvSpPr>
          <p:nvPr/>
        </p:nvSpPr>
        <p:spPr bwMode="auto">
          <a:xfrm>
            <a:off x="4445000" y="4048125"/>
            <a:ext cx="404495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800"/>
              <a:t>V = { a, b, c, d, e}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2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800"/>
              <a:t>E = { (a, b), (a, c), (a,d),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800"/>
              <a:t>	(b, e), (c, d), (c, e),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800"/>
              <a:t>	(d, e) }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85750"/>
            <a:ext cx="8229600" cy="1114425"/>
          </a:xfrm>
        </p:spPr>
        <p:txBody>
          <a:bodyPr/>
          <a:lstStyle/>
          <a:p>
            <a:r>
              <a:rPr lang="es-AR" altLang="en-US" smtClean="0"/>
              <a:t>Definición</a:t>
            </a:r>
          </a:p>
        </p:txBody>
      </p:sp>
      <p:sp>
        <p:nvSpPr>
          <p:cNvPr id="19462" name="17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997825" y="6061075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6ED595-7D06-46D0-9601-FE9CB6E770CA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utoUpdateAnimBg="0"/>
      <p:bldP spid="1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2 Grupo"/>
          <p:cNvGrpSpPr>
            <a:grpSpLocks/>
          </p:cNvGrpSpPr>
          <p:nvPr/>
        </p:nvGrpSpPr>
        <p:grpSpPr bwMode="auto">
          <a:xfrm>
            <a:off x="714375" y="2073275"/>
            <a:ext cx="2736850" cy="2303463"/>
            <a:chOff x="714348" y="2073264"/>
            <a:chExt cx="2736851" cy="2303462"/>
          </a:xfrm>
        </p:grpSpPr>
        <p:sp>
          <p:nvSpPr>
            <p:cNvPr id="20498" name="Oval 5"/>
            <p:cNvSpPr>
              <a:spLocks noChangeArrowheads="1"/>
            </p:cNvSpPr>
            <p:nvPr/>
          </p:nvSpPr>
          <p:spPr bwMode="auto">
            <a:xfrm>
              <a:off x="1074711" y="2073264"/>
              <a:ext cx="719138" cy="719137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chemeClr val="bg1"/>
                  </a:solidFill>
                </a:rPr>
                <a:t>A</a:t>
              </a:r>
              <a:endParaRPr lang="en-US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293894" name="Oval 6"/>
            <p:cNvSpPr>
              <a:spLocks noChangeArrowheads="1"/>
            </p:cNvSpPr>
            <p:nvPr/>
          </p:nvSpPr>
          <p:spPr bwMode="auto">
            <a:xfrm>
              <a:off x="2732062" y="2289164"/>
              <a:ext cx="719137" cy="71913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s-ES" b="1">
                  <a:solidFill>
                    <a:schemeClr val="bg2"/>
                  </a:solidFill>
                  <a:latin typeface="Arial" charset="0"/>
                  <a:cs typeface="Arial" charset="0"/>
                </a:rPr>
                <a:t>B</a:t>
              </a:r>
              <a:endParaRPr lang="en-US" b="1">
                <a:solidFill>
                  <a:schemeClr val="bg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00" name="Oval 7"/>
            <p:cNvSpPr>
              <a:spLocks noChangeArrowheads="1"/>
            </p:cNvSpPr>
            <p:nvPr/>
          </p:nvSpPr>
          <p:spPr bwMode="auto">
            <a:xfrm>
              <a:off x="2587598" y="3368664"/>
              <a:ext cx="719138" cy="719137"/>
            </a:xfrm>
            <a:prstGeom prst="ellipse">
              <a:avLst/>
            </a:prstGeom>
            <a:solidFill>
              <a:srgbClr val="7030A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chemeClr val="bg1"/>
                  </a:solidFill>
                </a:rPr>
                <a:t>D</a:t>
              </a:r>
              <a:endParaRPr lang="en-US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20501" name="Oval 8"/>
            <p:cNvSpPr>
              <a:spLocks noChangeArrowheads="1"/>
            </p:cNvSpPr>
            <p:nvPr/>
          </p:nvSpPr>
          <p:spPr bwMode="auto">
            <a:xfrm>
              <a:off x="714348" y="3081326"/>
              <a:ext cx="719138" cy="719137"/>
            </a:xfrm>
            <a:prstGeom prst="ellipse">
              <a:avLst/>
            </a:prstGeom>
            <a:solidFill>
              <a:srgbClr val="0000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chemeClr val="bg1"/>
                  </a:solidFill>
                </a:rPr>
                <a:t>C</a:t>
              </a:r>
              <a:endParaRPr lang="en-US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293897" name="Oval 9"/>
            <p:cNvSpPr>
              <a:spLocks noChangeArrowheads="1"/>
            </p:cNvSpPr>
            <p:nvPr/>
          </p:nvSpPr>
          <p:spPr bwMode="auto">
            <a:xfrm>
              <a:off x="1577948" y="3657588"/>
              <a:ext cx="719138" cy="719138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s-ES" b="1">
                  <a:solidFill>
                    <a:schemeClr val="bg1"/>
                  </a:solidFill>
                  <a:latin typeface="Arial" charset="0"/>
                  <a:cs typeface="Arial" charset="0"/>
                </a:rPr>
                <a:t>E</a:t>
              </a:r>
              <a:endParaRPr lang="en-US" b="1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03" name="Line 10"/>
            <p:cNvSpPr>
              <a:spLocks noChangeShapeType="1"/>
            </p:cNvSpPr>
            <p:nvPr/>
          </p:nvSpPr>
          <p:spPr bwMode="auto">
            <a:xfrm>
              <a:off x="1795436" y="2432039"/>
              <a:ext cx="935038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04" name="Line 11"/>
            <p:cNvSpPr>
              <a:spLocks noChangeShapeType="1"/>
            </p:cNvSpPr>
            <p:nvPr/>
          </p:nvSpPr>
          <p:spPr bwMode="auto">
            <a:xfrm>
              <a:off x="1722411" y="2576501"/>
              <a:ext cx="10080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05" name="Line 12"/>
            <p:cNvSpPr>
              <a:spLocks noChangeShapeType="1"/>
            </p:cNvSpPr>
            <p:nvPr/>
          </p:nvSpPr>
          <p:spPr bwMode="auto">
            <a:xfrm flipH="1">
              <a:off x="1146148" y="2720964"/>
              <a:ext cx="144463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06" name="Line 13"/>
            <p:cNvSpPr>
              <a:spLocks noChangeShapeType="1"/>
            </p:cNvSpPr>
            <p:nvPr/>
          </p:nvSpPr>
          <p:spPr bwMode="auto">
            <a:xfrm>
              <a:off x="1362048" y="3657589"/>
              <a:ext cx="288925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07" name="Line 14"/>
            <p:cNvSpPr>
              <a:spLocks noChangeShapeType="1"/>
            </p:cNvSpPr>
            <p:nvPr/>
          </p:nvSpPr>
          <p:spPr bwMode="auto">
            <a:xfrm flipH="1" flipV="1">
              <a:off x="1435073" y="3440101"/>
              <a:ext cx="1223963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93904" name="Text Box 16"/>
          <p:cNvSpPr txBox="1">
            <a:spLocks noChangeArrowheads="1"/>
          </p:cNvSpPr>
          <p:nvPr/>
        </p:nvSpPr>
        <p:spPr bwMode="auto">
          <a:xfrm>
            <a:off x="323850" y="4781550"/>
            <a:ext cx="3743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 b="1"/>
              <a:t>Grafo No Dirigido</a:t>
            </a:r>
            <a:endParaRPr lang="en-US" altLang="en-US" sz="1800"/>
          </a:p>
        </p:txBody>
      </p:sp>
      <p:grpSp>
        <p:nvGrpSpPr>
          <p:cNvPr id="3" name="33 Grupo"/>
          <p:cNvGrpSpPr>
            <a:grpSpLocks/>
          </p:cNvGrpSpPr>
          <p:nvPr/>
        </p:nvGrpSpPr>
        <p:grpSpPr bwMode="auto">
          <a:xfrm>
            <a:off x="5508625" y="2205038"/>
            <a:ext cx="2736850" cy="2303462"/>
            <a:chOff x="5507038" y="2190750"/>
            <a:chExt cx="2736851" cy="2303463"/>
          </a:xfrm>
        </p:grpSpPr>
        <p:sp>
          <p:nvSpPr>
            <p:cNvPr id="20488" name="Oval 21"/>
            <p:cNvSpPr>
              <a:spLocks noChangeArrowheads="1"/>
            </p:cNvSpPr>
            <p:nvPr/>
          </p:nvSpPr>
          <p:spPr bwMode="auto">
            <a:xfrm>
              <a:off x="5867401" y="2190750"/>
              <a:ext cx="719138" cy="71913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chemeClr val="bg1"/>
                  </a:solidFill>
                </a:rPr>
                <a:t>A</a:t>
              </a:r>
              <a:endParaRPr lang="en-US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293910" name="Oval 22"/>
            <p:cNvSpPr>
              <a:spLocks noChangeArrowheads="1"/>
            </p:cNvSpPr>
            <p:nvPr/>
          </p:nvSpPr>
          <p:spPr bwMode="auto">
            <a:xfrm>
              <a:off x="7524752" y="2406650"/>
              <a:ext cx="719137" cy="719137"/>
            </a:xfrm>
            <a:prstGeom prst="ellipse">
              <a:avLst/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s-ES" b="1">
                  <a:solidFill>
                    <a:schemeClr val="bg1"/>
                  </a:solidFill>
                  <a:latin typeface="Arial" charset="0"/>
                  <a:cs typeface="Arial" charset="0"/>
                </a:rPr>
                <a:t>B</a:t>
              </a:r>
              <a:endParaRPr lang="en-US" b="1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90" name="Oval 23"/>
            <p:cNvSpPr>
              <a:spLocks noChangeArrowheads="1"/>
            </p:cNvSpPr>
            <p:nvPr/>
          </p:nvSpPr>
          <p:spPr bwMode="auto">
            <a:xfrm>
              <a:off x="7380288" y="3486150"/>
              <a:ext cx="719138" cy="719138"/>
            </a:xfrm>
            <a:prstGeom prst="ellipse">
              <a:avLst/>
            </a:prstGeom>
            <a:solidFill>
              <a:srgbClr val="7030A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chemeClr val="bg1"/>
                  </a:solidFill>
                </a:rPr>
                <a:t>D</a:t>
              </a:r>
              <a:endParaRPr lang="en-US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20491" name="Oval 24"/>
            <p:cNvSpPr>
              <a:spLocks noChangeArrowheads="1"/>
            </p:cNvSpPr>
            <p:nvPr/>
          </p:nvSpPr>
          <p:spPr bwMode="auto">
            <a:xfrm>
              <a:off x="5507038" y="3198813"/>
              <a:ext cx="719138" cy="719138"/>
            </a:xfrm>
            <a:prstGeom prst="ellipse">
              <a:avLst/>
            </a:prstGeom>
            <a:solidFill>
              <a:srgbClr val="0000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chemeClr val="bg1"/>
                  </a:solidFill>
                </a:rPr>
                <a:t>C</a:t>
              </a:r>
              <a:endParaRPr lang="en-US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293913" name="Oval 25"/>
            <p:cNvSpPr>
              <a:spLocks noChangeArrowheads="1"/>
            </p:cNvSpPr>
            <p:nvPr/>
          </p:nvSpPr>
          <p:spPr bwMode="auto">
            <a:xfrm>
              <a:off x="6370638" y="3775076"/>
              <a:ext cx="719138" cy="719137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s-ES" b="1">
                  <a:solidFill>
                    <a:schemeClr val="bg1"/>
                  </a:solidFill>
                  <a:latin typeface="Arial" charset="0"/>
                  <a:cs typeface="Arial" charset="0"/>
                </a:rPr>
                <a:t>E</a:t>
              </a:r>
              <a:endParaRPr lang="en-US" b="1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93" name="Line 26"/>
            <p:cNvSpPr>
              <a:spLocks noChangeShapeType="1"/>
            </p:cNvSpPr>
            <p:nvPr/>
          </p:nvSpPr>
          <p:spPr bwMode="auto">
            <a:xfrm>
              <a:off x="6588126" y="2549525"/>
              <a:ext cx="935038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494" name="Line 27"/>
            <p:cNvSpPr>
              <a:spLocks noChangeShapeType="1"/>
            </p:cNvSpPr>
            <p:nvPr/>
          </p:nvSpPr>
          <p:spPr bwMode="auto">
            <a:xfrm>
              <a:off x="6515101" y="2693988"/>
              <a:ext cx="10080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495" name="Line 28"/>
            <p:cNvSpPr>
              <a:spLocks noChangeShapeType="1"/>
            </p:cNvSpPr>
            <p:nvPr/>
          </p:nvSpPr>
          <p:spPr bwMode="auto">
            <a:xfrm flipH="1">
              <a:off x="5938838" y="2838450"/>
              <a:ext cx="144463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496" name="Line 29"/>
            <p:cNvSpPr>
              <a:spLocks noChangeShapeType="1"/>
            </p:cNvSpPr>
            <p:nvPr/>
          </p:nvSpPr>
          <p:spPr bwMode="auto">
            <a:xfrm>
              <a:off x="6154738" y="3775075"/>
              <a:ext cx="288925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497" name="Line 30"/>
            <p:cNvSpPr>
              <a:spLocks noChangeShapeType="1"/>
            </p:cNvSpPr>
            <p:nvPr/>
          </p:nvSpPr>
          <p:spPr bwMode="auto">
            <a:xfrm flipH="1" flipV="1">
              <a:off x="6227763" y="3557588"/>
              <a:ext cx="1223963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93920" name="Text Box 32"/>
          <p:cNvSpPr txBox="1">
            <a:spLocks noChangeArrowheads="1"/>
          </p:cNvSpPr>
          <p:nvPr/>
        </p:nvSpPr>
        <p:spPr bwMode="auto">
          <a:xfrm>
            <a:off x="5075238" y="4735513"/>
            <a:ext cx="3744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 b="1"/>
              <a:t>Grafo Dirigido o Digrafo</a:t>
            </a:r>
            <a:endParaRPr lang="en-US" altLang="en-US" sz="1800"/>
          </a:p>
        </p:txBody>
      </p:sp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85750"/>
            <a:ext cx="8229600" cy="1114425"/>
          </a:xfrm>
        </p:spPr>
        <p:txBody>
          <a:bodyPr/>
          <a:lstStyle/>
          <a:p>
            <a:r>
              <a:rPr lang="es-AR" altLang="en-US" smtClean="0"/>
              <a:t>Clasificación</a:t>
            </a:r>
          </a:p>
        </p:txBody>
      </p:sp>
      <p:sp>
        <p:nvSpPr>
          <p:cNvPr id="20487" name="26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15313" y="6357938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2CBB38-A529-46B9-B6FE-245B4B0019AC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04" grpId="0"/>
      <p:bldP spid="2939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5"/>
          <p:cNvSpPr>
            <a:spLocks noGrp="1" noChangeArrowheads="1"/>
          </p:cNvSpPr>
          <p:nvPr>
            <p:ph type="title"/>
          </p:nvPr>
        </p:nvSpPr>
        <p:spPr>
          <a:xfrm>
            <a:off x="285750" y="500063"/>
            <a:ext cx="8534400" cy="533400"/>
          </a:xfrm>
        </p:spPr>
        <p:txBody>
          <a:bodyPr/>
          <a:lstStyle/>
          <a:p>
            <a:r>
              <a:rPr lang="es-ES_tradnl" altLang="en-US" smtClean="0"/>
              <a:t>Representación de grafos</a:t>
            </a:r>
          </a:p>
        </p:txBody>
      </p:sp>
      <p:sp>
        <p:nvSpPr>
          <p:cNvPr id="1946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5651500" y="1412875"/>
            <a:ext cx="3214688" cy="1214438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s-ES_tradnl" altLang="en-US" sz="2800" smtClean="0"/>
              <a:t>   Matriz de    adyacencia</a:t>
            </a:r>
          </a:p>
          <a:p>
            <a:pPr marL="819150" lvl="1" algn="ctr">
              <a:buFont typeface="Wingdings" panose="05000000000000000000" pitchFamily="2" charset="2"/>
              <a:buNone/>
            </a:pPr>
            <a:endParaRPr lang="es-ES_tradnl" altLang="en-US" sz="2400" smtClean="0"/>
          </a:p>
        </p:txBody>
      </p:sp>
      <p:graphicFrame>
        <p:nvGraphicFramePr>
          <p:cNvPr id="68885" name="Group 277"/>
          <p:cNvGraphicFramePr>
            <a:graphicFrameLocks noGrp="1"/>
          </p:cNvGraphicFramePr>
          <p:nvPr/>
        </p:nvGraphicFramePr>
        <p:xfrm>
          <a:off x="6000750" y="2500313"/>
          <a:ext cx="2646362" cy="201148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1403350" y="1468438"/>
            <a:ext cx="2571750" cy="1857375"/>
            <a:chOff x="1776" y="1511"/>
            <a:chExt cx="1855" cy="1487"/>
          </a:xfrm>
        </p:grpSpPr>
        <p:sp>
          <p:nvSpPr>
            <p:cNvPr id="21674" name="Freeform 74"/>
            <p:cNvSpPr>
              <a:spLocks/>
            </p:cNvSpPr>
            <p:nvPr/>
          </p:nvSpPr>
          <p:spPr bwMode="auto">
            <a:xfrm>
              <a:off x="2135" y="1524"/>
              <a:ext cx="1140" cy="117"/>
            </a:xfrm>
            <a:custGeom>
              <a:avLst/>
              <a:gdLst>
                <a:gd name="T0" fmla="*/ 0 w 1140"/>
                <a:gd name="T1" fmla="*/ 117 h 117"/>
                <a:gd name="T2" fmla="*/ 515 w 1140"/>
                <a:gd name="T3" fmla="*/ 0 h 117"/>
                <a:gd name="T4" fmla="*/ 1140 w 1140"/>
                <a:gd name="T5" fmla="*/ 117 h 117"/>
                <a:gd name="T6" fmla="*/ 0 60000 65536"/>
                <a:gd name="T7" fmla="*/ 0 60000 65536"/>
                <a:gd name="T8" fmla="*/ 0 60000 65536"/>
                <a:gd name="T9" fmla="*/ 0 w 1140"/>
                <a:gd name="T10" fmla="*/ 0 h 117"/>
                <a:gd name="T11" fmla="*/ 1140 w 1140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0" h="117">
                  <a:moveTo>
                    <a:pt x="0" y="117"/>
                  </a:moveTo>
                  <a:cubicBezTo>
                    <a:pt x="86" y="98"/>
                    <a:pt x="325" y="0"/>
                    <a:pt x="515" y="0"/>
                  </a:cubicBezTo>
                  <a:cubicBezTo>
                    <a:pt x="705" y="0"/>
                    <a:pt x="1010" y="93"/>
                    <a:pt x="1140" y="1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75" name="Freeform 75"/>
            <p:cNvSpPr>
              <a:spLocks/>
            </p:cNvSpPr>
            <p:nvPr/>
          </p:nvSpPr>
          <p:spPr bwMode="auto">
            <a:xfrm>
              <a:off x="2160" y="1780"/>
              <a:ext cx="490" cy="326"/>
            </a:xfrm>
            <a:custGeom>
              <a:avLst/>
              <a:gdLst>
                <a:gd name="T0" fmla="*/ 0 w 490"/>
                <a:gd name="T1" fmla="*/ 0 h 326"/>
                <a:gd name="T2" fmla="*/ 321 w 490"/>
                <a:gd name="T3" fmla="*/ 99 h 326"/>
                <a:gd name="T4" fmla="*/ 490 w 490"/>
                <a:gd name="T5" fmla="*/ 326 h 326"/>
                <a:gd name="T6" fmla="*/ 0 60000 65536"/>
                <a:gd name="T7" fmla="*/ 0 60000 65536"/>
                <a:gd name="T8" fmla="*/ 0 60000 65536"/>
                <a:gd name="T9" fmla="*/ 0 w 490"/>
                <a:gd name="T10" fmla="*/ 0 h 326"/>
                <a:gd name="T11" fmla="*/ 490 w 490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0" h="326">
                  <a:moveTo>
                    <a:pt x="0" y="0"/>
                  </a:moveTo>
                  <a:cubicBezTo>
                    <a:pt x="53" y="16"/>
                    <a:pt x="239" y="45"/>
                    <a:pt x="321" y="99"/>
                  </a:cubicBezTo>
                  <a:cubicBezTo>
                    <a:pt x="403" y="153"/>
                    <a:pt x="455" y="279"/>
                    <a:pt x="490" y="32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76" name="Oval 76"/>
            <p:cNvSpPr>
              <a:spLocks noChangeArrowheads="1"/>
            </p:cNvSpPr>
            <p:nvPr/>
          </p:nvSpPr>
          <p:spPr bwMode="auto">
            <a:xfrm>
              <a:off x="1838" y="1549"/>
              <a:ext cx="370" cy="377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8685" name="Oval 77"/>
            <p:cNvSpPr>
              <a:spLocks noChangeArrowheads="1"/>
            </p:cNvSpPr>
            <p:nvPr/>
          </p:nvSpPr>
          <p:spPr bwMode="auto">
            <a:xfrm>
              <a:off x="3261" y="1511"/>
              <a:ext cx="370" cy="37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sz="2000">
                  <a:solidFill>
                    <a:schemeClr val="bg1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21678" name="Oval 78"/>
            <p:cNvSpPr>
              <a:spLocks noChangeArrowheads="1"/>
            </p:cNvSpPr>
            <p:nvPr/>
          </p:nvSpPr>
          <p:spPr bwMode="auto">
            <a:xfrm>
              <a:off x="3254" y="2609"/>
              <a:ext cx="372" cy="376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68687" name="Oval 79"/>
            <p:cNvSpPr>
              <a:spLocks noChangeArrowheads="1"/>
            </p:cNvSpPr>
            <p:nvPr/>
          </p:nvSpPr>
          <p:spPr bwMode="auto">
            <a:xfrm>
              <a:off x="1776" y="2621"/>
              <a:ext cx="370" cy="377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sz="2000">
                  <a:solidFill>
                    <a:schemeClr val="bg1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8688" name="Oval 80"/>
            <p:cNvSpPr>
              <a:spLocks noChangeArrowheads="1"/>
            </p:cNvSpPr>
            <p:nvPr/>
          </p:nvSpPr>
          <p:spPr bwMode="auto">
            <a:xfrm>
              <a:off x="2563" y="2080"/>
              <a:ext cx="372" cy="376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sz="2000">
                  <a:solidFill>
                    <a:schemeClr val="bg1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21681" name="Line 81"/>
            <p:cNvSpPr>
              <a:spLocks noChangeShapeType="1"/>
            </p:cNvSpPr>
            <p:nvPr/>
          </p:nvSpPr>
          <p:spPr bwMode="auto">
            <a:xfrm flipH="1">
              <a:off x="2893" y="1849"/>
              <a:ext cx="422" cy="2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82" name="Freeform 82"/>
            <p:cNvSpPr>
              <a:spLocks/>
            </p:cNvSpPr>
            <p:nvPr/>
          </p:nvSpPr>
          <p:spPr bwMode="auto">
            <a:xfrm>
              <a:off x="3456" y="1886"/>
              <a:ext cx="135" cy="729"/>
            </a:xfrm>
            <a:custGeom>
              <a:avLst/>
              <a:gdLst>
                <a:gd name="T0" fmla="*/ 14 w 135"/>
                <a:gd name="T1" fmla="*/ 0 h 729"/>
                <a:gd name="T2" fmla="*/ 133 w 135"/>
                <a:gd name="T3" fmla="*/ 356 h 729"/>
                <a:gd name="T4" fmla="*/ 0 w 135"/>
                <a:gd name="T5" fmla="*/ 729 h 729"/>
                <a:gd name="T6" fmla="*/ 0 60000 65536"/>
                <a:gd name="T7" fmla="*/ 0 60000 65536"/>
                <a:gd name="T8" fmla="*/ 0 60000 65536"/>
                <a:gd name="T9" fmla="*/ 0 w 135"/>
                <a:gd name="T10" fmla="*/ 0 h 729"/>
                <a:gd name="T11" fmla="*/ 135 w 135"/>
                <a:gd name="T12" fmla="*/ 729 h 7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5" h="729">
                  <a:moveTo>
                    <a:pt x="14" y="0"/>
                  </a:moveTo>
                  <a:cubicBezTo>
                    <a:pt x="34" y="59"/>
                    <a:pt x="135" y="235"/>
                    <a:pt x="133" y="356"/>
                  </a:cubicBezTo>
                  <a:cubicBezTo>
                    <a:pt x="131" y="477"/>
                    <a:pt x="28" y="651"/>
                    <a:pt x="0" y="7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83" name="Freeform 83"/>
            <p:cNvSpPr>
              <a:spLocks/>
            </p:cNvSpPr>
            <p:nvPr/>
          </p:nvSpPr>
          <p:spPr bwMode="auto">
            <a:xfrm>
              <a:off x="2125" y="2874"/>
              <a:ext cx="1153" cy="97"/>
            </a:xfrm>
            <a:custGeom>
              <a:avLst/>
              <a:gdLst>
                <a:gd name="T0" fmla="*/ 1153 w 1153"/>
                <a:gd name="T1" fmla="*/ 14 h 97"/>
                <a:gd name="T2" fmla="*/ 595 w 1153"/>
                <a:gd name="T3" fmla="*/ 95 h 97"/>
                <a:gd name="T4" fmla="*/ 0 w 1153"/>
                <a:gd name="T5" fmla="*/ 0 h 97"/>
                <a:gd name="T6" fmla="*/ 0 60000 65536"/>
                <a:gd name="T7" fmla="*/ 0 60000 65536"/>
                <a:gd name="T8" fmla="*/ 0 60000 65536"/>
                <a:gd name="T9" fmla="*/ 0 w 1153"/>
                <a:gd name="T10" fmla="*/ 0 h 97"/>
                <a:gd name="T11" fmla="*/ 1153 w 1153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3" h="97">
                  <a:moveTo>
                    <a:pt x="1153" y="14"/>
                  </a:moveTo>
                  <a:cubicBezTo>
                    <a:pt x="1060" y="28"/>
                    <a:pt x="787" y="97"/>
                    <a:pt x="595" y="95"/>
                  </a:cubicBezTo>
                  <a:cubicBezTo>
                    <a:pt x="403" y="93"/>
                    <a:pt x="124" y="2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84" name="Freeform 84"/>
            <p:cNvSpPr>
              <a:spLocks/>
            </p:cNvSpPr>
            <p:nvPr/>
          </p:nvSpPr>
          <p:spPr bwMode="auto">
            <a:xfrm>
              <a:off x="2059" y="1928"/>
              <a:ext cx="515" cy="363"/>
            </a:xfrm>
            <a:custGeom>
              <a:avLst/>
              <a:gdLst>
                <a:gd name="T0" fmla="*/ 515 w 515"/>
                <a:gd name="T1" fmla="*/ 363 h 363"/>
                <a:gd name="T2" fmla="*/ 210 w 515"/>
                <a:gd name="T3" fmla="*/ 252 h 363"/>
                <a:gd name="T4" fmla="*/ 0 w 515"/>
                <a:gd name="T5" fmla="*/ 0 h 363"/>
                <a:gd name="T6" fmla="*/ 0 60000 65536"/>
                <a:gd name="T7" fmla="*/ 0 60000 65536"/>
                <a:gd name="T8" fmla="*/ 0 60000 65536"/>
                <a:gd name="T9" fmla="*/ 0 w 515"/>
                <a:gd name="T10" fmla="*/ 0 h 363"/>
                <a:gd name="T11" fmla="*/ 515 w 515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5" h="363">
                  <a:moveTo>
                    <a:pt x="515" y="363"/>
                  </a:moveTo>
                  <a:cubicBezTo>
                    <a:pt x="464" y="345"/>
                    <a:pt x="296" y="312"/>
                    <a:pt x="210" y="252"/>
                  </a:cubicBezTo>
                  <a:cubicBezTo>
                    <a:pt x="124" y="192"/>
                    <a:pt x="44" y="52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85" name="Line 85"/>
            <p:cNvSpPr>
              <a:spLocks noChangeShapeType="1"/>
            </p:cNvSpPr>
            <p:nvPr/>
          </p:nvSpPr>
          <p:spPr bwMode="auto">
            <a:xfrm flipH="1">
              <a:off x="2062" y="2406"/>
              <a:ext cx="562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86" name="Line 86"/>
            <p:cNvSpPr>
              <a:spLocks noChangeShapeType="1"/>
            </p:cNvSpPr>
            <p:nvPr/>
          </p:nvSpPr>
          <p:spPr bwMode="auto">
            <a:xfrm>
              <a:off x="2898" y="2371"/>
              <a:ext cx="408" cy="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8804" name="Group 196"/>
          <p:cNvGraphicFramePr>
            <a:graphicFrameLocks noGrp="1"/>
          </p:cNvGraphicFramePr>
          <p:nvPr/>
        </p:nvGraphicFramePr>
        <p:xfrm>
          <a:off x="752475" y="4657725"/>
          <a:ext cx="1306513" cy="1963739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8828" name="Group 220"/>
          <p:cNvGraphicFramePr>
            <a:graphicFrameLocks noGrp="1"/>
          </p:cNvGraphicFramePr>
          <p:nvPr/>
        </p:nvGraphicFramePr>
        <p:xfrm>
          <a:off x="2709863" y="4651375"/>
          <a:ext cx="776287" cy="365392"/>
        </p:xfrm>
        <a:graphic>
          <a:graphicData uri="http://schemas.openxmlformats.org/drawingml/2006/table">
            <a:tbl>
              <a:tblPr/>
              <a:tblGrid>
                <a:gridCol w="500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827" name="Group 219"/>
          <p:cNvGraphicFramePr>
            <a:graphicFrameLocks noGrp="1"/>
          </p:cNvGraphicFramePr>
          <p:nvPr/>
        </p:nvGraphicFramePr>
        <p:xfrm>
          <a:off x="4071938" y="4643438"/>
          <a:ext cx="776287" cy="365392"/>
        </p:xfrm>
        <a:graphic>
          <a:graphicData uri="http://schemas.openxmlformats.org/drawingml/2006/table">
            <a:tbl>
              <a:tblPr/>
              <a:tblGrid>
                <a:gridCol w="500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549" name="Line 217"/>
          <p:cNvSpPr>
            <a:spLocks noChangeShapeType="1"/>
          </p:cNvSpPr>
          <p:nvPr/>
        </p:nvSpPr>
        <p:spPr bwMode="auto">
          <a:xfrm>
            <a:off x="1744663" y="4830763"/>
            <a:ext cx="957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0" name="Line 218"/>
          <p:cNvSpPr>
            <a:spLocks noChangeShapeType="1"/>
          </p:cNvSpPr>
          <p:nvPr/>
        </p:nvSpPr>
        <p:spPr bwMode="auto">
          <a:xfrm>
            <a:off x="3367088" y="4821238"/>
            <a:ext cx="71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8829" name="Group 221"/>
          <p:cNvGraphicFramePr>
            <a:graphicFrameLocks noGrp="1"/>
          </p:cNvGraphicFramePr>
          <p:nvPr/>
        </p:nvGraphicFramePr>
        <p:xfrm>
          <a:off x="2714625" y="5092700"/>
          <a:ext cx="776288" cy="365392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837" name="Group 229"/>
          <p:cNvGraphicFramePr>
            <a:graphicFrameLocks noGrp="1"/>
          </p:cNvGraphicFramePr>
          <p:nvPr/>
        </p:nvGraphicFramePr>
        <p:xfrm>
          <a:off x="4076700" y="5084763"/>
          <a:ext cx="776288" cy="365392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567" name="Line 237"/>
          <p:cNvSpPr>
            <a:spLocks noChangeShapeType="1"/>
          </p:cNvSpPr>
          <p:nvPr/>
        </p:nvSpPr>
        <p:spPr bwMode="auto">
          <a:xfrm>
            <a:off x="1749425" y="5272088"/>
            <a:ext cx="957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8" name="Line 238"/>
          <p:cNvSpPr>
            <a:spLocks noChangeShapeType="1"/>
          </p:cNvSpPr>
          <p:nvPr/>
        </p:nvSpPr>
        <p:spPr bwMode="auto">
          <a:xfrm>
            <a:off x="3371850" y="5262563"/>
            <a:ext cx="71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8847" name="Group 239"/>
          <p:cNvGraphicFramePr>
            <a:graphicFrameLocks noGrp="1"/>
          </p:cNvGraphicFramePr>
          <p:nvPr/>
        </p:nvGraphicFramePr>
        <p:xfrm>
          <a:off x="2706688" y="5521325"/>
          <a:ext cx="776287" cy="365392"/>
        </p:xfrm>
        <a:graphic>
          <a:graphicData uri="http://schemas.openxmlformats.org/drawingml/2006/table">
            <a:tbl>
              <a:tblPr/>
              <a:tblGrid>
                <a:gridCol w="500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855" name="Group 247"/>
          <p:cNvGraphicFramePr>
            <a:graphicFrameLocks noGrp="1"/>
          </p:cNvGraphicFramePr>
          <p:nvPr/>
        </p:nvGraphicFramePr>
        <p:xfrm>
          <a:off x="4068763" y="5513388"/>
          <a:ext cx="776287" cy="365392"/>
        </p:xfrm>
        <a:graphic>
          <a:graphicData uri="http://schemas.openxmlformats.org/drawingml/2006/table">
            <a:tbl>
              <a:tblPr/>
              <a:tblGrid>
                <a:gridCol w="500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585" name="Line 255"/>
          <p:cNvSpPr>
            <a:spLocks noChangeShapeType="1"/>
          </p:cNvSpPr>
          <p:nvPr/>
        </p:nvSpPr>
        <p:spPr bwMode="auto">
          <a:xfrm>
            <a:off x="1741488" y="5700713"/>
            <a:ext cx="957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6" name="Line 256"/>
          <p:cNvSpPr>
            <a:spLocks noChangeShapeType="1"/>
          </p:cNvSpPr>
          <p:nvPr/>
        </p:nvSpPr>
        <p:spPr bwMode="auto">
          <a:xfrm>
            <a:off x="3363913" y="5691188"/>
            <a:ext cx="71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8865" name="Group 257"/>
          <p:cNvGraphicFramePr>
            <a:graphicFrameLocks noGrp="1"/>
          </p:cNvGraphicFramePr>
          <p:nvPr/>
        </p:nvGraphicFramePr>
        <p:xfrm>
          <a:off x="2705100" y="6307138"/>
          <a:ext cx="776288" cy="365392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873" name="Group 265"/>
          <p:cNvGraphicFramePr>
            <a:graphicFrameLocks noGrp="1"/>
          </p:cNvGraphicFramePr>
          <p:nvPr/>
        </p:nvGraphicFramePr>
        <p:xfrm>
          <a:off x="5430838" y="5510213"/>
          <a:ext cx="776287" cy="365392"/>
        </p:xfrm>
        <a:graphic>
          <a:graphicData uri="http://schemas.openxmlformats.org/drawingml/2006/table">
            <a:tbl>
              <a:tblPr/>
              <a:tblGrid>
                <a:gridCol w="500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603" name="Line 273"/>
          <p:cNvSpPr>
            <a:spLocks noChangeShapeType="1"/>
          </p:cNvSpPr>
          <p:nvPr/>
        </p:nvSpPr>
        <p:spPr bwMode="auto">
          <a:xfrm>
            <a:off x="1739900" y="6486525"/>
            <a:ext cx="957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04" name="Line 274"/>
          <p:cNvSpPr>
            <a:spLocks noChangeShapeType="1"/>
          </p:cNvSpPr>
          <p:nvPr/>
        </p:nvSpPr>
        <p:spPr bwMode="auto">
          <a:xfrm>
            <a:off x="4725988" y="5688013"/>
            <a:ext cx="71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Rectangle 16"/>
          <p:cNvSpPr txBox="1">
            <a:spLocks noChangeArrowheads="1"/>
          </p:cNvSpPr>
          <p:nvPr/>
        </p:nvSpPr>
        <p:spPr bwMode="auto">
          <a:xfrm>
            <a:off x="857250" y="3571875"/>
            <a:ext cx="2428875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s-ES_tradnl" altLang="en-US" sz="2800"/>
              <a:t>Lista de adyacencia</a:t>
            </a:r>
          </a:p>
        </p:txBody>
      </p:sp>
      <p:sp>
        <p:nvSpPr>
          <p:cNvPr id="21653" name="36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15313" y="6357938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210AB1-42AD-4694-8656-CF2A82E4FFC3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  <p:grpSp>
        <p:nvGrpSpPr>
          <p:cNvPr id="3" name="60 Grupo"/>
          <p:cNvGrpSpPr>
            <a:grpSpLocks/>
          </p:cNvGrpSpPr>
          <p:nvPr/>
        </p:nvGrpSpPr>
        <p:grpSpPr bwMode="auto">
          <a:xfrm>
            <a:off x="4714875" y="4786313"/>
            <a:ext cx="857250" cy="273050"/>
            <a:chOff x="4714876" y="4786322"/>
            <a:chExt cx="857256" cy="273692"/>
          </a:xfrm>
        </p:grpSpPr>
        <p:cxnSp>
          <p:nvCxnSpPr>
            <p:cNvPr id="42" name="41 Conector angular"/>
            <p:cNvCxnSpPr/>
            <p:nvPr/>
          </p:nvCxnSpPr>
          <p:spPr>
            <a:xfrm>
              <a:off x="4714876" y="4786322"/>
              <a:ext cx="714380" cy="1591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43 Conector angular"/>
            <p:cNvCxnSpPr/>
            <p:nvPr/>
          </p:nvCxnSpPr>
          <p:spPr>
            <a:xfrm rot="5400000">
              <a:off x="5321849" y="4892142"/>
              <a:ext cx="214816" cy="317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46 Conector recto"/>
            <p:cNvCxnSpPr/>
            <p:nvPr/>
          </p:nvCxnSpPr>
          <p:spPr>
            <a:xfrm>
              <a:off x="5286380" y="5001138"/>
              <a:ext cx="285752" cy="159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>
              <a:off x="5275268" y="5058422"/>
              <a:ext cx="285752" cy="159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61 Grupo"/>
          <p:cNvGrpSpPr>
            <a:grpSpLocks/>
          </p:cNvGrpSpPr>
          <p:nvPr/>
        </p:nvGrpSpPr>
        <p:grpSpPr bwMode="auto">
          <a:xfrm>
            <a:off x="4714875" y="5213350"/>
            <a:ext cx="857250" cy="273050"/>
            <a:chOff x="4714876" y="5213362"/>
            <a:chExt cx="857256" cy="273692"/>
          </a:xfrm>
        </p:grpSpPr>
        <p:cxnSp>
          <p:nvCxnSpPr>
            <p:cNvPr id="49" name="48 Conector angular"/>
            <p:cNvCxnSpPr/>
            <p:nvPr/>
          </p:nvCxnSpPr>
          <p:spPr>
            <a:xfrm>
              <a:off x="4714876" y="5213362"/>
              <a:ext cx="714380" cy="1592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49 Conector angular"/>
            <p:cNvCxnSpPr/>
            <p:nvPr/>
          </p:nvCxnSpPr>
          <p:spPr>
            <a:xfrm rot="5400000">
              <a:off x="5321848" y="5319183"/>
              <a:ext cx="214817" cy="317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/>
            <p:nvPr/>
          </p:nvCxnSpPr>
          <p:spPr>
            <a:xfrm>
              <a:off x="5286380" y="5428179"/>
              <a:ext cx="285752" cy="159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>
              <a:off x="5275268" y="5485463"/>
              <a:ext cx="285752" cy="159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62 Grupo"/>
          <p:cNvGrpSpPr>
            <a:grpSpLocks/>
          </p:cNvGrpSpPr>
          <p:nvPr/>
        </p:nvGrpSpPr>
        <p:grpSpPr bwMode="auto">
          <a:xfrm>
            <a:off x="6072188" y="5686425"/>
            <a:ext cx="857250" cy="273050"/>
            <a:chOff x="6072198" y="5686132"/>
            <a:chExt cx="857256" cy="273692"/>
          </a:xfrm>
        </p:grpSpPr>
        <p:cxnSp>
          <p:nvCxnSpPr>
            <p:cNvPr id="53" name="52 Conector angular"/>
            <p:cNvCxnSpPr/>
            <p:nvPr/>
          </p:nvCxnSpPr>
          <p:spPr>
            <a:xfrm>
              <a:off x="6072198" y="5686132"/>
              <a:ext cx="714380" cy="1592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53 Conector angular"/>
            <p:cNvCxnSpPr/>
            <p:nvPr/>
          </p:nvCxnSpPr>
          <p:spPr>
            <a:xfrm rot="5400000">
              <a:off x="6679169" y="5791953"/>
              <a:ext cx="214817" cy="317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/>
            <p:nvPr/>
          </p:nvCxnSpPr>
          <p:spPr>
            <a:xfrm>
              <a:off x="6643702" y="5900949"/>
              <a:ext cx="285752" cy="159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55 Conector recto"/>
            <p:cNvCxnSpPr/>
            <p:nvPr/>
          </p:nvCxnSpPr>
          <p:spPr>
            <a:xfrm>
              <a:off x="6632589" y="5958233"/>
              <a:ext cx="285752" cy="159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63 Grupo"/>
          <p:cNvGrpSpPr>
            <a:grpSpLocks/>
          </p:cNvGrpSpPr>
          <p:nvPr/>
        </p:nvGrpSpPr>
        <p:grpSpPr bwMode="auto">
          <a:xfrm>
            <a:off x="3357563" y="6454775"/>
            <a:ext cx="857250" cy="274638"/>
            <a:chOff x="3357554" y="6455104"/>
            <a:chExt cx="857256" cy="273692"/>
          </a:xfrm>
        </p:grpSpPr>
        <p:cxnSp>
          <p:nvCxnSpPr>
            <p:cNvPr id="57" name="56 Conector angular"/>
            <p:cNvCxnSpPr/>
            <p:nvPr/>
          </p:nvCxnSpPr>
          <p:spPr>
            <a:xfrm>
              <a:off x="3357554" y="6455104"/>
              <a:ext cx="714380" cy="1583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57 Conector angular"/>
            <p:cNvCxnSpPr/>
            <p:nvPr/>
          </p:nvCxnSpPr>
          <p:spPr>
            <a:xfrm rot="5400000">
              <a:off x="3965147" y="6561885"/>
              <a:ext cx="213574" cy="317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/>
            <p:nvPr/>
          </p:nvCxnSpPr>
          <p:spPr>
            <a:xfrm>
              <a:off x="3929058" y="6668679"/>
              <a:ext cx="285752" cy="158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/>
            <p:nvPr/>
          </p:nvCxnSpPr>
          <p:spPr>
            <a:xfrm>
              <a:off x="3917945" y="6727213"/>
              <a:ext cx="285752" cy="158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85" name="Group 81"/>
          <p:cNvGraphicFramePr>
            <a:graphicFrameLocks noGrp="1"/>
          </p:cNvGraphicFramePr>
          <p:nvPr/>
        </p:nvGraphicFramePr>
        <p:xfrm>
          <a:off x="5429250" y="3143250"/>
          <a:ext cx="2865438" cy="2343152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3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22568" name="Group 78"/>
          <p:cNvGrpSpPr>
            <a:grpSpLocks/>
          </p:cNvGrpSpPr>
          <p:nvPr/>
        </p:nvGrpSpPr>
        <p:grpSpPr bwMode="auto">
          <a:xfrm>
            <a:off x="928688" y="3143250"/>
            <a:ext cx="2863850" cy="2398713"/>
            <a:chOff x="363" y="2107"/>
            <a:chExt cx="1842" cy="1725"/>
          </a:xfrm>
        </p:grpSpPr>
        <p:sp>
          <p:nvSpPr>
            <p:cNvPr id="22572" name="Freeform 68"/>
            <p:cNvSpPr>
              <a:spLocks/>
            </p:cNvSpPr>
            <p:nvPr/>
          </p:nvSpPr>
          <p:spPr bwMode="auto">
            <a:xfrm>
              <a:off x="1473" y="2389"/>
              <a:ext cx="492" cy="1191"/>
            </a:xfrm>
            <a:custGeom>
              <a:avLst/>
              <a:gdLst>
                <a:gd name="T0" fmla="*/ 758 w 426"/>
                <a:gd name="T1" fmla="*/ 1804 h 1037"/>
                <a:gd name="T2" fmla="*/ 629 w 426"/>
                <a:gd name="T3" fmla="*/ 616 h 1037"/>
                <a:gd name="T4" fmla="*/ 0 w 426"/>
                <a:gd name="T5" fmla="*/ 0 h 1037"/>
                <a:gd name="T6" fmla="*/ 0 60000 65536"/>
                <a:gd name="T7" fmla="*/ 0 60000 65536"/>
                <a:gd name="T8" fmla="*/ 0 60000 65536"/>
                <a:gd name="T9" fmla="*/ 0 w 426"/>
                <a:gd name="T10" fmla="*/ 0 h 1037"/>
                <a:gd name="T11" fmla="*/ 426 w 426"/>
                <a:gd name="T12" fmla="*/ 1037 h 10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6" h="1037">
                  <a:moveTo>
                    <a:pt x="426" y="1037"/>
                  </a:moveTo>
                  <a:cubicBezTo>
                    <a:pt x="414" y="923"/>
                    <a:pt x="425" y="527"/>
                    <a:pt x="354" y="354"/>
                  </a:cubicBezTo>
                  <a:cubicBezTo>
                    <a:pt x="283" y="181"/>
                    <a:pt x="74" y="74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3" name="Freeform 67"/>
            <p:cNvSpPr>
              <a:spLocks/>
            </p:cNvSpPr>
            <p:nvPr/>
          </p:nvSpPr>
          <p:spPr bwMode="auto">
            <a:xfrm>
              <a:off x="773" y="3702"/>
              <a:ext cx="1102" cy="73"/>
            </a:xfrm>
            <a:custGeom>
              <a:avLst/>
              <a:gdLst>
                <a:gd name="T0" fmla="*/ 962 w 1153"/>
                <a:gd name="T1" fmla="*/ 5 h 97"/>
                <a:gd name="T2" fmla="*/ 497 w 1153"/>
                <a:gd name="T3" fmla="*/ 30 h 97"/>
                <a:gd name="T4" fmla="*/ 0 w 1153"/>
                <a:gd name="T5" fmla="*/ 0 h 97"/>
                <a:gd name="T6" fmla="*/ 0 60000 65536"/>
                <a:gd name="T7" fmla="*/ 0 60000 65536"/>
                <a:gd name="T8" fmla="*/ 0 60000 65536"/>
                <a:gd name="T9" fmla="*/ 0 w 1153"/>
                <a:gd name="T10" fmla="*/ 0 h 97"/>
                <a:gd name="T11" fmla="*/ 1153 w 1153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3" h="97">
                  <a:moveTo>
                    <a:pt x="1153" y="14"/>
                  </a:moveTo>
                  <a:cubicBezTo>
                    <a:pt x="1060" y="28"/>
                    <a:pt x="787" y="97"/>
                    <a:pt x="595" y="95"/>
                  </a:cubicBezTo>
                  <a:cubicBezTo>
                    <a:pt x="403" y="93"/>
                    <a:pt x="124" y="2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4" name="Line 65"/>
            <p:cNvSpPr>
              <a:spLocks noChangeShapeType="1"/>
            </p:cNvSpPr>
            <p:nvPr/>
          </p:nvSpPr>
          <p:spPr bwMode="auto">
            <a:xfrm flipH="1" flipV="1">
              <a:off x="1444" y="3239"/>
              <a:ext cx="548" cy="3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5" name="Line 2"/>
            <p:cNvSpPr>
              <a:spLocks noChangeShapeType="1"/>
            </p:cNvSpPr>
            <p:nvPr/>
          </p:nvSpPr>
          <p:spPr bwMode="auto">
            <a:xfrm flipH="1">
              <a:off x="729" y="3089"/>
              <a:ext cx="561" cy="4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6" name="Line 4"/>
            <p:cNvSpPr>
              <a:spLocks noChangeShapeType="1"/>
            </p:cNvSpPr>
            <p:nvPr/>
          </p:nvSpPr>
          <p:spPr bwMode="auto">
            <a:xfrm>
              <a:off x="1260" y="2295"/>
              <a:ext cx="7" cy="5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4" name="Oval 60"/>
            <p:cNvSpPr>
              <a:spLocks noChangeArrowheads="1"/>
            </p:cNvSpPr>
            <p:nvPr/>
          </p:nvSpPr>
          <p:spPr bwMode="auto">
            <a:xfrm>
              <a:off x="1056" y="2107"/>
              <a:ext cx="397" cy="39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dirty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2765" name="Oval 61"/>
            <p:cNvSpPr>
              <a:spLocks noChangeArrowheads="1"/>
            </p:cNvSpPr>
            <p:nvPr/>
          </p:nvSpPr>
          <p:spPr bwMode="auto">
            <a:xfrm>
              <a:off x="1060" y="2907"/>
              <a:ext cx="393" cy="395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dirty="0"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2766" name="Oval 62"/>
            <p:cNvSpPr>
              <a:spLocks noChangeArrowheads="1"/>
            </p:cNvSpPr>
            <p:nvPr/>
          </p:nvSpPr>
          <p:spPr bwMode="auto">
            <a:xfrm>
              <a:off x="1755" y="3423"/>
              <a:ext cx="397" cy="394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22580" name="Oval 63"/>
            <p:cNvSpPr>
              <a:spLocks noChangeArrowheads="1"/>
            </p:cNvSpPr>
            <p:nvPr/>
          </p:nvSpPr>
          <p:spPr bwMode="auto">
            <a:xfrm>
              <a:off x="363" y="3437"/>
              <a:ext cx="397" cy="395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4</a:t>
              </a:r>
            </a:p>
          </p:txBody>
        </p:sp>
        <p:sp>
          <p:nvSpPr>
            <p:cNvPr id="22581" name="Text Box 69"/>
            <p:cNvSpPr txBox="1">
              <a:spLocks noChangeArrowheads="1"/>
            </p:cNvSpPr>
            <p:nvPr/>
          </p:nvSpPr>
          <p:spPr bwMode="auto">
            <a:xfrm>
              <a:off x="1042" y="2489"/>
              <a:ext cx="35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3</a:t>
              </a:r>
              <a:endParaRPr lang="es-ES" altLang="en-US" sz="1800"/>
            </a:p>
          </p:txBody>
        </p:sp>
        <p:sp>
          <p:nvSpPr>
            <p:cNvPr id="22582" name="Text Box 70"/>
            <p:cNvSpPr txBox="1">
              <a:spLocks noChangeArrowheads="1"/>
            </p:cNvSpPr>
            <p:nvPr/>
          </p:nvSpPr>
          <p:spPr bwMode="auto">
            <a:xfrm>
              <a:off x="1609" y="3079"/>
              <a:ext cx="351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4</a:t>
              </a:r>
              <a:endParaRPr lang="es-ES" altLang="en-US" sz="1800"/>
            </a:p>
          </p:txBody>
        </p:sp>
        <p:sp>
          <p:nvSpPr>
            <p:cNvPr id="22583" name="Text Box 72"/>
            <p:cNvSpPr txBox="1">
              <a:spLocks noChangeArrowheads="1"/>
            </p:cNvSpPr>
            <p:nvPr/>
          </p:nvSpPr>
          <p:spPr bwMode="auto">
            <a:xfrm>
              <a:off x="1901" y="2657"/>
              <a:ext cx="30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0</a:t>
              </a:r>
              <a:endParaRPr lang="es-ES" altLang="en-US" sz="1800"/>
            </a:p>
          </p:txBody>
        </p:sp>
        <p:sp>
          <p:nvSpPr>
            <p:cNvPr id="22584" name="Text Box 73"/>
            <p:cNvSpPr txBox="1">
              <a:spLocks noChangeArrowheads="1"/>
            </p:cNvSpPr>
            <p:nvPr/>
          </p:nvSpPr>
          <p:spPr bwMode="auto">
            <a:xfrm>
              <a:off x="741" y="3126"/>
              <a:ext cx="30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2</a:t>
              </a:r>
              <a:endParaRPr lang="es-ES" altLang="en-US" sz="1800"/>
            </a:p>
          </p:txBody>
        </p:sp>
        <p:sp>
          <p:nvSpPr>
            <p:cNvPr id="22585" name="Text Box 74"/>
            <p:cNvSpPr txBox="1">
              <a:spLocks noChangeArrowheads="1"/>
            </p:cNvSpPr>
            <p:nvPr/>
          </p:nvSpPr>
          <p:spPr bwMode="auto">
            <a:xfrm>
              <a:off x="1217" y="3498"/>
              <a:ext cx="30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2</a:t>
              </a:r>
              <a:endParaRPr lang="es-ES" altLang="en-US" sz="1800"/>
            </a:p>
          </p:txBody>
        </p:sp>
      </p:grpSp>
      <p:sp>
        <p:nvSpPr>
          <p:cNvPr id="24" name="Rectangle 15"/>
          <p:cNvSpPr txBox="1">
            <a:spLocks noChangeArrowheads="1"/>
          </p:cNvSpPr>
          <p:nvPr/>
        </p:nvSpPr>
        <p:spPr bwMode="auto">
          <a:xfrm>
            <a:off x="285750" y="681038"/>
            <a:ext cx="853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s-ES_tradnl" sz="4400" kern="0" dirty="0">
                <a:latin typeface="+mj-lt"/>
                <a:ea typeface="+mj-ea"/>
                <a:cs typeface="+mj-cs"/>
              </a:rPr>
              <a:t>Representación de grafos</a:t>
            </a:r>
          </a:p>
        </p:txBody>
      </p:sp>
      <p:sp>
        <p:nvSpPr>
          <p:cNvPr id="25" name="Rectangle 16"/>
          <p:cNvSpPr txBox="1">
            <a:spLocks noChangeArrowheads="1"/>
          </p:cNvSpPr>
          <p:nvPr/>
        </p:nvSpPr>
        <p:spPr bwMode="auto">
          <a:xfrm>
            <a:off x="785813" y="1785938"/>
            <a:ext cx="428625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s-ES_tradnl" sz="2800" kern="0" dirty="0">
                <a:latin typeface="+mn-lt"/>
                <a:cs typeface="Arial" charset="0"/>
              </a:rPr>
              <a:t>Matriz de adyacencia 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s-ES_tradnl" sz="2800" kern="0" dirty="0">
                <a:latin typeface="+mn-lt"/>
                <a:cs typeface="+mn-cs"/>
              </a:rPr>
              <a:t>con rótulo</a:t>
            </a:r>
          </a:p>
          <a:p>
            <a:pPr marL="819150" lvl="1" indent="-285750"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s-ES_tradnl" sz="2400" kern="0" dirty="0">
              <a:latin typeface="+mn-lt"/>
              <a:cs typeface="Arial" charset="0"/>
            </a:endParaRPr>
          </a:p>
        </p:txBody>
      </p:sp>
      <p:sp>
        <p:nvSpPr>
          <p:cNvPr id="22571" name="19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15313" y="6357938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2511DD-13DA-44A9-B72F-456E38A0ECB8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5"/>
          <p:cNvSpPr txBox="1">
            <a:spLocks noChangeArrowheads="1"/>
          </p:cNvSpPr>
          <p:nvPr/>
        </p:nvSpPr>
        <p:spPr bwMode="auto">
          <a:xfrm>
            <a:off x="285750" y="681038"/>
            <a:ext cx="8534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4400"/>
              <a:t>Clausura Transitiva</a:t>
            </a:r>
          </a:p>
        </p:txBody>
      </p:sp>
      <p:sp>
        <p:nvSpPr>
          <p:cNvPr id="23555" name="19 Marcador de número de diapositiva"/>
          <p:cNvSpPr txBox="1">
            <a:spLocks noGrp="1"/>
          </p:cNvSpPr>
          <p:nvPr/>
        </p:nvSpPr>
        <p:spPr bwMode="auto">
          <a:xfrm>
            <a:off x="8215313" y="5853113"/>
            <a:ext cx="5715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52008C1-68B7-4B01-9D23-E1F797874747}" type="slidenum">
              <a:rPr lang="es-AR" alt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s-AR" altLang="en-US" sz="1200">
              <a:latin typeface="Arial Black" panose="020B0A04020102020204" pitchFamily="34" charset="0"/>
            </a:endParaRPr>
          </a:p>
        </p:txBody>
      </p:sp>
      <p:sp>
        <p:nvSpPr>
          <p:cNvPr id="19460" name="Rectangle 16"/>
          <p:cNvSpPr>
            <a:spLocks noChangeArrowheads="1"/>
          </p:cNvSpPr>
          <p:nvPr/>
        </p:nvSpPr>
        <p:spPr bwMode="auto">
          <a:xfrm>
            <a:off x="4932363" y="2852738"/>
            <a:ext cx="32146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91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s-ES_tradnl" altLang="en-US" sz="2800"/>
              <a:t>   Matriz A</a:t>
            </a:r>
            <a:r>
              <a:rPr lang="es-ES_tradnl" altLang="en-US" sz="2800" baseline="30000"/>
              <a:t>+</a:t>
            </a:r>
          </a:p>
        </p:txBody>
      </p:sp>
      <p:graphicFrame>
        <p:nvGraphicFramePr>
          <p:cNvPr id="68800" name="Group 192"/>
          <p:cNvGraphicFramePr>
            <a:graphicFrameLocks noGrp="1"/>
          </p:cNvGraphicFramePr>
          <p:nvPr/>
        </p:nvGraphicFramePr>
        <p:xfrm>
          <a:off x="5003800" y="3355975"/>
          <a:ext cx="3086100" cy="2346666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xmlns="" val="11023201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xmlns="" val="3281727614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xmlns="" val="759867249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xmlns="" val="3724405034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xmlns="" val="26591649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xmlns="" val="2142794018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xmlns="" val="933735065"/>
                    </a:ext>
                  </a:extLst>
                </a:gridCol>
              </a:tblGrid>
              <a:tr h="3351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5701139"/>
                  </a:ext>
                </a:extLst>
              </a:tr>
              <a:tr h="3351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9571460"/>
                  </a:ext>
                </a:extLst>
              </a:tr>
              <a:tr h="3351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0674814"/>
                  </a:ext>
                </a:extLst>
              </a:tr>
              <a:tr h="3351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58115631"/>
                  </a:ext>
                </a:extLst>
              </a:tr>
              <a:tr h="3351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14415881"/>
                  </a:ext>
                </a:extLst>
              </a:tr>
              <a:tr h="3351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76872864"/>
                  </a:ext>
                </a:extLst>
              </a:tr>
              <a:tr h="3351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83722047"/>
                  </a:ext>
                </a:extLst>
              </a:tr>
            </a:tbl>
          </a:graphicData>
        </a:graphic>
      </p:graphicFrame>
      <p:grpSp>
        <p:nvGrpSpPr>
          <p:cNvPr id="68802" name="Group 194"/>
          <p:cNvGrpSpPr>
            <a:grpSpLocks/>
          </p:cNvGrpSpPr>
          <p:nvPr/>
        </p:nvGrpSpPr>
        <p:grpSpPr bwMode="auto">
          <a:xfrm>
            <a:off x="1258888" y="3429000"/>
            <a:ext cx="2586037" cy="2559050"/>
            <a:chOff x="875" y="935"/>
            <a:chExt cx="1629" cy="1612"/>
          </a:xfrm>
        </p:grpSpPr>
        <p:sp>
          <p:nvSpPr>
            <p:cNvPr id="23627" name="Freeform 74"/>
            <p:cNvSpPr>
              <a:spLocks/>
            </p:cNvSpPr>
            <p:nvPr/>
          </p:nvSpPr>
          <p:spPr bwMode="auto">
            <a:xfrm>
              <a:off x="1198" y="945"/>
              <a:ext cx="995" cy="92"/>
            </a:xfrm>
            <a:custGeom>
              <a:avLst/>
              <a:gdLst>
                <a:gd name="T0" fmla="*/ 0 w 1140"/>
                <a:gd name="T1" fmla="*/ 72 h 117"/>
                <a:gd name="T2" fmla="*/ 392 w 1140"/>
                <a:gd name="T3" fmla="*/ 0 h 117"/>
                <a:gd name="T4" fmla="*/ 868 w 1140"/>
                <a:gd name="T5" fmla="*/ 72 h 117"/>
                <a:gd name="T6" fmla="*/ 0 60000 65536"/>
                <a:gd name="T7" fmla="*/ 0 60000 65536"/>
                <a:gd name="T8" fmla="*/ 0 60000 65536"/>
                <a:gd name="T9" fmla="*/ 0 w 1140"/>
                <a:gd name="T10" fmla="*/ 0 h 117"/>
                <a:gd name="T11" fmla="*/ 1140 w 1140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0" h="117">
                  <a:moveTo>
                    <a:pt x="0" y="117"/>
                  </a:moveTo>
                  <a:cubicBezTo>
                    <a:pt x="86" y="98"/>
                    <a:pt x="325" y="0"/>
                    <a:pt x="515" y="0"/>
                  </a:cubicBezTo>
                  <a:cubicBezTo>
                    <a:pt x="705" y="0"/>
                    <a:pt x="1010" y="93"/>
                    <a:pt x="1140" y="1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8" name="Freeform 75"/>
            <p:cNvSpPr>
              <a:spLocks/>
            </p:cNvSpPr>
            <p:nvPr/>
          </p:nvSpPr>
          <p:spPr bwMode="auto">
            <a:xfrm>
              <a:off x="1202" y="1162"/>
              <a:ext cx="428" cy="256"/>
            </a:xfrm>
            <a:custGeom>
              <a:avLst/>
              <a:gdLst>
                <a:gd name="T0" fmla="*/ 0 w 490"/>
                <a:gd name="T1" fmla="*/ 0 h 326"/>
                <a:gd name="T2" fmla="*/ 245 w 490"/>
                <a:gd name="T3" fmla="*/ 61 h 326"/>
                <a:gd name="T4" fmla="*/ 374 w 490"/>
                <a:gd name="T5" fmla="*/ 201 h 326"/>
                <a:gd name="T6" fmla="*/ 0 60000 65536"/>
                <a:gd name="T7" fmla="*/ 0 60000 65536"/>
                <a:gd name="T8" fmla="*/ 0 60000 65536"/>
                <a:gd name="T9" fmla="*/ 0 w 490"/>
                <a:gd name="T10" fmla="*/ 0 h 326"/>
                <a:gd name="T11" fmla="*/ 490 w 490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0" h="326">
                  <a:moveTo>
                    <a:pt x="0" y="0"/>
                  </a:moveTo>
                  <a:cubicBezTo>
                    <a:pt x="53" y="16"/>
                    <a:pt x="239" y="45"/>
                    <a:pt x="321" y="99"/>
                  </a:cubicBezTo>
                  <a:cubicBezTo>
                    <a:pt x="403" y="153"/>
                    <a:pt x="455" y="279"/>
                    <a:pt x="490" y="32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9" name="Oval 76"/>
            <p:cNvSpPr>
              <a:spLocks noChangeArrowheads="1"/>
            </p:cNvSpPr>
            <p:nvPr/>
          </p:nvSpPr>
          <p:spPr bwMode="auto">
            <a:xfrm>
              <a:off x="938" y="965"/>
              <a:ext cx="323" cy="297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8685" name="Oval 77"/>
            <p:cNvSpPr>
              <a:spLocks noChangeArrowheads="1"/>
            </p:cNvSpPr>
            <p:nvPr/>
          </p:nvSpPr>
          <p:spPr bwMode="auto">
            <a:xfrm>
              <a:off x="2181" y="935"/>
              <a:ext cx="323" cy="29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sz="2000">
                  <a:solidFill>
                    <a:schemeClr val="bg1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23631" name="Oval 78"/>
            <p:cNvSpPr>
              <a:spLocks noChangeArrowheads="1"/>
            </p:cNvSpPr>
            <p:nvPr/>
          </p:nvSpPr>
          <p:spPr bwMode="auto">
            <a:xfrm>
              <a:off x="2154" y="1797"/>
              <a:ext cx="325" cy="296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632" name="Oval 79"/>
            <p:cNvSpPr>
              <a:spLocks noChangeArrowheads="1"/>
            </p:cNvSpPr>
            <p:nvPr/>
          </p:nvSpPr>
          <p:spPr bwMode="auto">
            <a:xfrm>
              <a:off x="875" y="1779"/>
              <a:ext cx="323" cy="297"/>
            </a:xfrm>
            <a:prstGeom prst="ellipse">
              <a:avLst/>
            </a:prstGeom>
            <a:solidFill>
              <a:srgbClr val="8F8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68688" name="Oval 80"/>
            <p:cNvSpPr>
              <a:spLocks noChangeArrowheads="1"/>
            </p:cNvSpPr>
            <p:nvPr/>
          </p:nvSpPr>
          <p:spPr bwMode="auto">
            <a:xfrm>
              <a:off x="1571" y="1383"/>
              <a:ext cx="325" cy="296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sz="2000">
                  <a:solidFill>
                    <a:schemeClr val="bg1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23634" name="Line 81"/>
            <p:cNvSpPr>
              <a:spLocks noChangeShapeType="1"/>
            </p:cNvSpPr>
            <p:nvPr/>
          </p:nvSpPr>
          <p:spPr bwMode="auto">
            <a:xfrm flipH="1">
              <a:off x="1859" y="1201"/>
              <a:ext cx="369" cy="2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5" name="Freeform 82"/>
            <p:cNvSpPr>
              <a:spLocks/>
            </p:cNvSpPr>
            <p:nvPr/>
          </p:nvSpPr>
          <p:spPr bwMode="auto">
            <a:xfrm>
              <a:off x="2351" y="1230"/>
              <a:ext cx="118" cy="574"/>
            </a:xfrm>
            <a:custGeom>
              <a:avLst/>
              <a:gdLst>
                <a:gd name="T0" fmla="*/ 10 w 135"/>
                <a:gd name="T1" fmla="*/ 0 h 729"/>
                <a:gd name="T2" fmla="*/ 101 w 135"/>
                <a:gd name="T3" fmla="*/ 220 h 729"/>
                <a:gd name="T4" fmla="*/ 0 w 135"/>
                <a:gd name="T5" fmla="*/ 452 h 729"/>
                <a:gd name="T6" fmla="*/ 0 60000 65536"/>
                <a:gd name="T7" fmla="*/ 0 60000 65536"/>
                <a:gd name="T8" fmla="*/ 0 60000 65536"/>
                <a:gd name="T9" fmla="*/ 0 w 135"/>
                <a:gd name="T10" fmla="*/ 0 h 729"/>
                <a:gd name="T11" fmla="*/ 135 w 135"/>
                <a:gd name="T12" fmla="*/ 729 h 7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5" h="729">
                  <a:moveTo>
                    <a:pt x="14" y="0"/>
                  </a:moveTo>
                  <a:cubicBezTo>
                    <a:pt x="34" y="59"/>
                    <a:pt x="135" y="235"/>
                    <a:pt x="133" y="356"/>
                  </a:cubicBezTo>
                  <a:cubicBezTo>
                    <a:pt x="131" y="477"/>
                    <a:pt x="28" y="651"/>
                    <a:pt x="0" y="7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6" name="Freeform 83"/>
            <p:cNvSpPr>
              <a:spLocks/>
            </p:cNvSpPr>
            <p:nvPr/>
          </p:nvSpPr>
          <p:spPr bwMode="auto">
            <a:xfrm>
              <a:off x="1189" y="2007"/>
              <a:ext cx="1007" cy="77"/>
            </a:xfrm>
            <a:custGeom>
              <a:avLst/>
              <a:gdLst>
                <a:gd name="T0" fmla="*/ 879 w 1153"/>
                <a:gd name="T1" fmla="*/ 9 h 97"/>
                <a:gd name="T2" fmla="*/ 454 w 1153"/>
                <a:gd name="T3" fmla="*/ 60 h 97"/>
                <a:gd name="T4" fmla="*/ 0 w 1153"/>
                <a:gd name="T5" fmla="*/ 0 h 97"/>
                <a:gd name="T6" fmla="*/ 0 60000 65536"/>
                <a:gd name="T7" fmla="*/ 0 60000 65536"/>
                <a:gd name="T8" fmla="*/ 0 60000 65536"/>
                <a:gd name="T9" fmla="*/ 0 w 1153"/>
                <a:gd name="T10" fmla="*/ 0 h 97"/>
                <a:gd name="T11" fmla="*/ 1153 w 1153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3" h="97">
                  <a:moveTo>
                    <a:pt x="1153" y="14"/>
                  </a:moveTo>
                  <a:cubicBezTo>
                    <a:pt x="1060" y="28"/>
                    <a:pt x="787" y="97"/>
                    <a:pt x="595" y="95"/>
                  </a:cubicBezTo>
                  <a:cubicBezTo>
                    <a:pt x="403" y="93"/>
                    <a:pt x="124" y="2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7" name="Freeform 84"/>
            <p:cNvSpPr>
              <a:spLocks/>
            </p:cNvSpPr>
            <p:nvPr/>
          </p:nvSpPr>
          <p:spPr bwMode="auto">
            <a:xfrm>
              <a:off x="1131" y="1263"/>
              <a:ext cx="450" cy="286"/>
            </a:xfrm>
            <a:custGeom>
              <a:avLst/>
              <a:gdLst>
                <a:gd name="T0" fmla="*/ 393 w 515"/>
                <a:gd name="T1" fmla="*/ 225 h 363"/>
                <a:gd name="T2" fmla="*/ 160 w 515"/>
                <a:gd name="T3" fmla="*/ 157 h 363"/>
                <a:gd name="T4" fmla="*/ 0 w 515"/>
                <a:gd name="T5" fmla="*/ 0 h 363"/>
                <a:gd name="T6" fmla="*/ 0 60000 65536"/>
                <a:gd name="T7" fmla="*/ 0 60000 65536"/>
                <a:gd name="T8" fmla="*/ 0 60000 65536"/>
                <a:gd name="T9" fmla="*/ 0 w 515"/>
                <a:gd name="T10" fmla="*/ 0 h 363"/>
                <a:gd name="T11" fmla="*/ 515 w 515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5" h="363">
                  <a:moveTo>
                    <a:pt x="515" y="363"/>
                  </a:moveTo>
                  <a:cubicBezTo>
                    <a:pt x="464" y="345"/>
                    <a:pt x="296" y="312"/>
                    <a:pt x="210" y="252"/>
                  </a:cubicBezTo>
                  <a:cubicBezTo>
                    <a:pt x="124" y="192"/>
                    <a:pt x="44" y="52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8" name="Line 85"/>
            <p:cNvSpPr>
              <a:spLocks noChangeShapeType="1"/>
            </p:cNvSpPr>
            <p:nvPr/>
          </p:nvSpPr>
          <p:spPr bwMode="auto">
            <a:xfrm flipH="1">
              <a:off x="1134" y="1639"/>
              <a:ext cx="491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9" name="Line 86"/>
            <p:cNvSpPr>
              <a:spLocks noChangeShapeType="1"/>
            </p:cNvSpPr>
            <p:nvPr/>
          </p:nvSpPr>
          <p:spPr bwMode="auto">
            <a:xfrm>
              <a:off x="1864" y="1612"/>
              <a:ext cx="356" cy="2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0" name="Oval 78"/>
            <p:cNvSpPr>
              <a:spLocks noChangeArrowheads="1"/>
            </p:cNvSpPr>
            <p:nvPr/>
          </p:nvSpPr>
          <p:spPr bwMode="auto">
            <a:xfrm>
              <a:off x="1429" y="2251"/>
              <a:ext cx="325" cy="296"/>
            </a:xfrm>
            <a:prstGeom prst="ellipse">
              <a:avLst/>
            </a:prstGeom>
            <a:solidFill>
              <a:srgbClr val="C1C1FF">
                <a:alpha val="50195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641" name="Freeform 75"/>
            <p:cNvSpPr>
              <a:spLocks/>
            </p:cNvSpPr>
            <p:nvPr/>
          </p:nvSpPr>
          <p:spPr bwMode="auto">
            <a:xfrm>
              <a:off x="1020" y="2069"/>
              <a:ext cx="428" cy="256"/>
            </a:xfrm>
            <a:custGeom>
              <a:avLst/>
              <a:gdLst>
                <a:gd name="T0" fmla="*/ 0 w 490"/>
                <a:gd name="T1" fmla="*/ 0 h 326"/>
                <a:gd name="T2" fmla="*/ 245 w 490"/>
                <a:gd name="T3" fmla="*/ 61 h 326"/>
                <a:gd name="T4" fmla="*/ 374 w 490"/>
                <a:gd name="T5" fmla="*/ 201 h 326"/>
                <a:gd name="T6" fmla="*/ 0 60000 65536"/>
                <a:gd name="T7" fmla="*/ 0 60000 65536"/>
                <a:gd name="T8" fmla="*/ 0 60000 65536"/>
                <a:gd name="T9" fmla="*/ 0 w 490"/>
                <a:gd name="T10" fmla="*/ 0 h 326"/>
                <a:gd name="T11" fmla="*/ 490 w 490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0" h="326">
                  <a:moveTo>
                    <a:pt x="0" y="0"/>
                  </a:moveTo>
                  <a:cubicBezTo>
                    <a:pt x="53" y="16"/>
                    <a:pt x="239" y="45"/>
                    <a:pt x="321" y="99"/>
                  </a:cubicBezTo>
                  <a:cubicBezTo>
                    <a:pt x="403" y="153"/>
                    <a:pt x="455" y="279"/>
                    <a:pt x="490" y="32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801" name="Text Box 193"/>
          <p:cNvSpPr txBox="1">
            <a:spLocks noChangeArrowheads="1"/>
          </p:cNvSpPr>
          <p:nvPr/>
        </p:nvSpPr>
        <p:spPr bwMode="auto">
          <a:xfrm>
            <a:off x="4787900" y="1412875"/>
            <a:ext cx="3836988" cy="3206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ClrTx/>
              <a:buSzTx/>
              <a:buFont typeface="Monotype Sorts" pitchFamily="2" charset="2"/>
              <a:buNone/>
            </a:pPr>
            <a:r>
              <a:rPr lang="es-ES_tradnl" altLang="en-US" sz="1800" b="1">
                <a:solidFill>
                  <a:schemeClr val="bg2"/>
                </a:solidFill>
              </a:rPr>
              <a:t>ALGORITMO DE WARSHALL</a:t>
            </a:r>
            <a:endParaRPr lang="es-AR" altLang="en-US" sz="1800" b="1">
              <a:solidFill>
                <a:schemeClr val="bg2"/>
              </a:solidFill>
            </a:endParaRPr>
          </a:p>
        </p:txBody>
      </p:sp>
      <p:sp>
        <p:nvSpPr>
          <p:cNvPr id="68803" name="Text Box 195"/>
          <p:cNvSpPr txBox="1">
            <a:spLocks noChangeArrowheads="1"/>
          </p:cNvSpPr>
          <p:nvPr/>
        </p:nvSpPr>
        <p:spPr bwMode="auto">
          <a:xfrm>
            <a:off x="395288" y="1966913"/>
            <a:ext cx="4392612" cy="103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Tx/>
              <a:buFont typeface="Monotype Sorts" pitchFamily="2" charset="2"/>
              <a:buNone/>
            </a:pPr>
            <a:r>
              <a:rPr lang="es-ES_tradnl" altLang="en-US" sz="2200"/>
              <a:t>	      0, </a:t>
            </a:r>
            <a:r>
              <a:rPr lang="es-AR" altLang="en-US" sz="2200" b="1"/>
              <a:t>∄</a:t>
            </a:r>
            <a:r>
              <a:rPr lang="es-AR" altLang="en-US" sz="2200"/>
              <a:t>   </a:t>
            </a:r>
            <a:r>
              <a:rPr lang="es-ES_tradnl" altLang="en-US" sz="2200"/>
              <a:t>camino de i a j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Monotype Sorts" pitchFamily="2" charset="2"/>
              <a:buNone/>
            </a:pPr>
            <a:r>
              <a:rPr lang="es-ES_tradnl" altLang="en-US" sz="2200"/>
              <a:t>A</a:t>
            </a:r>
            <a:r>
              <a:rPr lang="es-ES_tradnl" altLang="en-US" sz="2200" baseline="30000"/>
              <a:t>+</a:t>
            </a:r>
            <a:r>
              <a:rPr lang="es-ES_tradnl" altLang="en-US" sz="2200"/>
              <a:t>(i,j) =   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Monotype Sorts" pitchFamily="2" charset="2"/>
              <a:buNone/>
            </a:pPr>
            <a:r>
              <a:rPr lang="es-AR" altLang="en-US" sz="2200"/>
              <a:t>	      1, ∃ camino de i a j</a:t>
            </a:r>
          </a:p>
        </p:txBody>
      </p:sp>
      <p:sp>
        <p:nvSpPr>
          <p:cNvPr id="68804" name="AutoShape 196"/>
          <p:cNvSpPr>
            <a:spLocks/>
          </p:cNvSpPr>
          <p:nvPr/>
        </p:nvSpPr>
        <p:spPr bwMode="auto">
          <a:xfrm>
            <a:off x="1619250" y="2038350"/>
            <a:ext cx="71438" cy="863600"/>
          </a:xfrm>
          <a:prstGeom prst="leftBrace">
            <a:avLst>
              <a:gd name="adj1" fmla="val 1007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  <p:bldP spid="68801" grpId="0" animBg="1"/>
      <p:bldP spid="688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>
          <a:xfrm>
            <a:off x="611188" y="153988"/>
            <a:ext cx="8229600" cy="1371600"/>
          </a:xfrm>
        </p:spPr>
        <p:txBody>
          <a:bodyPr/>
          <a:lstStyle/>
          <a:p>
            <a:r>
              <a:rPr lang="es-ES" altLang="en-US" smtClean="0"/>
              <a:t>Recorrido en Amplitud (BFS)</a:t>
            </a:r>
            <a:endParaRPr lang="en-US" altLang="en-US" smtClean="0"/>
          </a:p>
        </p:txBody>
      </p:sp>
      <p:grpSp>
        <p:nvGrpSpPr>
          <p:cNvPr id="24579" name="Group 73"/>
          <p:cNvGrpSpPr>
            <a:grpSpLocks/>
          </p:cNvGrpSpPr>
          <p:nvPr/>
        </p:nvGrpSpPr>
        <p:grpSpPr bwMode="auto">
          <a:xfrm>
            <a:off x="1154113" y="1368425"/>
            <a:ext cx="1952625" cy="1701800"/>
            <a:chOff x="1776" y="1511"/>
            <a:chExt cx="1855" cy="1487"/>
          </a:xfrm>
        </p:grpSpPr>
        <p:sp>
          <p:nvSpPr>
            <p:cNvPr id="24736" name="Freeform 74"/>
            <p:cNvSpPr>
              <a:spLocks/>
            </p:cNvSpPr>
            <p:nvPr/>
          </p:nvSpPr>
          <p:spPr bwMode="auto">
            <a:xfrm>
              <a:off x="2135" y="1524"/>
              <a:ext cx="1140" cy="117"/>
            </a:xfrm>
            <a:custGeom>
              <a:avLst/>
              <a:gdLst>
                <a:gd name="T0" fmla="*/ 0 w 1140"/>
                <a:gd name="T1" fmla="*/ 117 h 117"/>
                <a:gd name="T2" fmla="*/ 515 w 1140"/>
                <a:gd name="T3" fmla="*/ 0 h 117"/>
                <a:gd name="T4" fmla="*/ 1140 w 1140"/>
                <a:gd name="T5" fmla="*/ 117 h 117"/>
                <a:gd name="T6" fmla="*/ 0 60000 65536"/>
                <a:gd name="T7" fmla="*/ 0 60000 65536"/>
                <a:gd name="T8" fmla="*/ 0 60000 65536"/>
                <a:gd name="T9" fmla="*/ 0 w 1140"/>
                <a:gd name="T10" fmla="*/ 0 h 117"/>
                <a:gd name="T11" fmla="*/ 1140 w 1140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0" h="117">
                  <a:moveTo>
                    <a:pt x="0" y="117"/>
                  </a:moveTo>
                  <a:cubicBezTo>
                    <a:pt x="86" y="98"/>
                    <a:pt x="325" y="0"/>
                    <a:pt x="515" y="0"/>
                  </a:cubicBezTo>
                  <a:cubicBezTo>
                    <a:pt x="705" y="0"/>
                    <a:pt x="1010" y="93"/>
                    <a:pt x="1140" y="1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37" name="Freeform 75"/>
            <p:cNvSpPr>
              <a:spLocks/>
            </p:cNvSpPr>
            <p:nvPr/>
          </p:nvSpPr>
          <p:spPr bwMode="auto">
            <a:xfrm>
              <a:off x="2160" y="1780"/>
              <a:ext cx="490" cy="326"/>
            </a:xfrm>
            <a:custGeom>
              <a:avLst/>
              <a:gdLst>
                <a:gd name="T0" fmla="*/ 0 w 490"/>
                <a:gd name="T1" fmla="*/ 0 h 326"/>
                <a:gd name="T2" fmla="*/ 321 w 490"/>
                <a:gd name="T3" fmla="*/ 99 h 326"/>
                <a:gd name="T4" fmla="*/ 490 w 490"/>
                <a:gd name="T5" fmla="*/ 326 h 326"/>
                <a:gd name="T6" fmla="*/ 0 60000 65536"/>
                <a:gd name="T7" fmla="*/ 0 60000 65536"/>
                <a:gd name="T8" fmla="*/ 0 60000 65536"/>
                <a:gd name="T9" fmla="*/ 0 w 490"/>
                <a:gd name="T10" fmla="*/ 0 h 326"/>
                <a:gd name="T11" fmla="*/ 490 w 490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0" h="326">
                  <a:moveTo>
                    <a:pt x="0" y="0"/>
                  </a:moveTo>
                  <a:cubicBezTo>
                    <a:pt x="53" y="16"/>
                    <a:pt x="239" y="45"/>
                    <a:pt x="321" y="99"/>
                  </a:cubicBezTo>
                  <a:cubicBezTo>
                    <a:pt x="403" y="153"/>
                    <a:pt x="455" y="279"/>
                    <a:pt x="490" y="32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38" name="Oval 76"/>
            <p:cNvSpPr>
              <a:spLocks noChangeArrowheads="1"/>
            </p:cNvSpPr>
            <p:nvPr/>
          </p:nvSpPr>
          <p:spPr bwMode="auto">
            <a:xfrm>
              <a:off x="1838" y="1549"/>
              <a:ext cx="370" cy="377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" name="Oval 77"/>
            <p:cNvSpPr>
              <a:spLocks noChangeArrowheads="1"/>
            </p:cNvSpPr>
            <p:nvPr/>
          </p:nvSpPr>
          <p:spPr bwMode="auto">
            <a:xfrm>
              <a:off x="3262" y="1511"/>
              <a:ext cx="369" cy="37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sz="2000">
                  <a:solidFill>
                    <a:schemeClr val="bg1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24740" name="Oval 78"/>
            <p:cNvSpPr>
              <a:spLocks noChangeArrowheads="1"/>
            </p:cNvSpPr>
            <p:nvPr/>
          </p:nvSpPr>
          <p:spPr bwMode="auto">
            <a:xfrm>
              <a:off x="3254" y="2609"/>
              <a:ext cx="372" cy="376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" name="Oval 79"/>
            <p:cNvSpPr>
              <a:spLocks noChangeArrowheads="1"/>
            </p:cNvSpPr>
            <p:nvPr/>
          </p:nvSpPr>
          <p:spPr bwMode="auto">
            <a:xfrm>
              <a:off x="1776" y="2621"/>
              <a:ext cx="369" cy="377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sz="2000">
                  <a:solidFill>
                    <a:schemeClr val="bg1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11" name="Oval 80"/>
            <p:cNvSpPr>
              <a:spLocks noChangeArrowheads="1"/>
            </p:cNvSpPr>
            <p:nvPr/>
          </p:nvSpPr>
          <p:spPr bwMode="auto">
            <a:xfrm>
              <a:off x="2563" y="2080"/>
              <a:ext cx="373" cy="376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sz="2000">
                  <a:solidFill>
                    <a:schemeClr val="bg1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24743" name="Line 81"/>
            <p:cNvSpPr>
              <a:spLocks noChangeShapeType="1"/>
            </p:cNvSpPr>
            <p:nvPr/>
          </p:nvSpPr>
          <p:spPr bwMode="auto">
            <a:xfrm flipH="1">
              <a:off x="2893" y="1849"/>
              <a:ext cx="422" cy="2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44" name="Freeform 82"/>
            <p:cNvSpPr>
              <a:spLocks/>
            </p:cNvSpPr>
            <p:nvPr/>
          </p:nvSpPr>
          <p:spPr bwMode="auto">
            <a:xfrm>
              <a:off x="3456" y="1886"/>
              <a:ext cx="135" cy="729"/>
            </a:xfrm>
            <a:custGeom>
              <a:avLst/>
              <a:gdLst>
                <a:gd name="T0" fmla="*/ 14 w 135"/>
                <a:gd name="T1" fmla="*/ 0 h 729"/>
                <a:gd name="T2" fmla="*/ 133 w 135"/>
                <a:gd name="T3" fmla="*/ 356 h 729"/>
                <a:gd name="T4" fmla="*/ 0 w 135"/>
                <a:gd name="T5" fmla="*/ 729 h 729"/>
                <a:gd name="T6" fmla="*/ 0 60000 65536"/>
                <a:gd name="T7" fmla="*/ 0 60000 65536"/>
                <a:gd name="T8" fmla="*/ 0 60000 65536"/>
                <a:gd name="T9" fmla="*/ 0 w 135"/>
                <a:gd name="T10" fmla="*/ 0 h 729"/>
                <a:gd name="T11" fmla="*/ 135 w 135"/>
                <a:gd name="T12" fmla="*/ 729 h 7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5" h="729">
                  <a:moveTo>
                    <a:pt x="14" y="0"/>
                  </a:moveTo>
                  <a:cubicBezTo>
                    <a:pt x="34" y="59"/>
                    <a:pt x="135" y="235"/>
                    <a:pt x="133" y="356"/>
                  </a:cubicBezTo>
                  <a:cubicBezTo>
                    <a:pt x="131" y="477"/>
                    <a:pt x="28" y="651"/>
                    <a:pt x="0" y="7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45" name="Freeform 83"/>
            <p:cNvSpPr>
              <a:spLocks/>
            </p:cNvSpPr>
            <p:nvPr/>
          </p:nvSpPr>
          <p:spPr bwMode="auto">
            <a:xfrm>
              <a:off x="2125" y="2874"/>
              <a:ext cx="1153" cy="97"/>
            </a:xfrm>
            <a:custGeom>
              <a:avLst/>
              <a:gdLst>
                <a:gd name="T0" fmla="*/ 1153 w 1153"/>
                <a:gd name="T1" fmla="*/ 14 h 97"/>
                <a:gd name="T2" fmla="*/ 595 w 1153"/>
                <a:gd name="T3" fmla="*/ 95 h 97"/>
                <a:gd name="T4" fmla="*/ 0 w 1153"/>
                <a:gd name="T5" fmla="*/ 0 h 97"/>
                <a:gd name="T6" fmla="*/ 0 60000 65536"/>
                <a:gd name="T7" fmla="*/ 0 60000 65536"/>
                <a:gd name="T8" fmla="*/ 0 60000 65536"/>
                <a:gd name="T9" fmla="*/ 0 w 1153"/>
                <a:gd name="T10" fmla="*/ 0 h 97"/>
                <a:gd name="T11" fmla="*/ 1153 w 1153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3" h="97">
                  <a:moveTo>
                    <a:pt x="1153" y="14"/>
                  </a:moveTo>
                  <a:cubicBezTo>
                    <a:pt x="1060" y="28"/>
                    <a:pt x="787" y="97"/>
                    <a:pt x="595" y="95"/>
                  </a:cubicBezTo>
                  <a:cubicBezTo>
                    <a:pt x="403" y="93"/>
                    <a:pt x="124" y="2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46" name="Freeform 84"/>
            <p:cNvSpPr>
              <a:spLocks/>
            </p:cNvSpPr>
            <p:nvPr/>
          </p:nvSpPr>
          <p:spPr bwMode="auto">
            <a:xfrm>
              <a:off x="2059" y="1928"/>
              <a:ext cx="515" cy="363"/>
            </a:xfrm>
            <a:custGeom>
              <a:avLst/>
              <a:gdLst>
                <a:gd name="T0" fmla="*/ 515 w 515"/>
                <a:gd name="T1" fmla="*/ 363 h 363"/>
                <a:gd name="T2" fmla="*/ 210 w 515"/>
                <a:gd name="T3" fmla="*/ 252 h 363"/>
                <a:gd name="T4" fmla="*/ 0 w 515"/>
                <a:gd name="T5" fmla="*/ 0 h 363"/>
                <a:gd name="T6" fmla="*/ 0 60000 65536"/>
                <a:gd name="T7" fmla="*/ 0 60000 65536"/>
                <a:gd name="T8" fmla="*/ 0 60000 65536"/>
                <a:gd name="T9" fmla="*/ 0 w 515"/>
                <a:gd name="T10" fmla="*/ 0 h 363"/>
                <a:gd name="T11" fmla="*/ 515 w 515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5" h="363">
                  <a:moveTo>
                    <a:pt x="515" y="363"/>
                  </a:moveTo>
                  <a:cubicBezTo>
                    <a:pt x="464" y="345"/>
                    <a:pt x="296" y="312"/>
                    <a:pt x="210" y="252"/>
                  </a:cubicBezTo>
                  <a:cubicBezTo>
                    <a:pt x="124" y="192"/>
                    <a:pt x="44" y="52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47" name="Line 85"/>
            <p:cNvSpPr>
              <a:spLocks noChangeShapeType="1"/>
            </p:cNvSpPr>
            <p:nvPr/>
          </p:nvSpPr>
          <p:spPr bwMode="auto">
            <a:xfrm flipH="1">
              <a:off x="2062" y="2406"/>
              <a:ext cx="562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48" name="Line 86"/>
            <p:cNvSpPr>
              <a:spLocks noChangeShapeType="1"/>
            </p:cNvSpPr>
            <p:nvPr/>
          </p:nvSpPr>
          <p:spPr bwMode="auto">
            <a:xfrm>
              <a:off x="2898" y="2371"/>
              <a:ext cx="408" cy="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8" name="Group 196"/>
          <p:cNvGraphicFramePr>
            <a:graphicFrameLocks noGrp="1"/>
          </p:cNvGraphicFramePr>
          <p:nvPr/>
        </p:nvGraphicFramePr>
        <p:xfrm>
          <a:off x="4973638" y="1368425"/>
          <a:ext cx="889000" cy="1828280"/>
        </p:xfrm>
        <a:graphic>
          <a:graphicData uri="http://schemas.openxmlformats.org/drawingml/2006/table">
            <a:tbl>
              <a:tblPr/>
              <a:tblGrid>
                <a:gridCol w="4450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39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4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8" marB="456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8" marB="456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4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8" marB="456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8" marB="456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4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8" marB="456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8" marB="456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4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8" marB="456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8" marB="456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4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8" marB="456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8" marB="456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9" name="Group 220"/>
          <p:cNvGraphicFramePr>
            <a:graphicFrameLocks noGrp="1"/>
          </p:cNvGraphicFramePr>
          <p:nvPr/>
        </p:nvGraphicFramePr>
        <p:xfrm>
          <a:off x="6116638" y="1298575"/>
          <a:ext cx="460407" cy="365392"/>
        </p:xfrm>
        <a:graphic>
          <a:graphicData uri="http://schemas.openxmlformats.org/drawingml/2006/table">
            <a:tbl>
              <a:tblPr/>
              <a:tblGrid>
                <a:gridCol w="2523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0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21" marR="91321"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21" marR="91321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Group 219"/>
          <p:cNvGraphicFramePr>
            <a:graphicFrameLocks noGrp="1"/>
          </p:cNvGraphicFramePr>
          <p:nvPr/>
        </p:nvGraphicFramePr>
        <p:xfrm>
          <a:off x="6888163" y="1274763"/>
          <a:ext cx="460407" cy="365392"/>
        </p:xfrm>
        <a:graphic>
          <a:graphicData uri="http://schemas.openxmlformats.org/drawingml/2006/table">
            <a:tbl>
              <a:tblPr/>
              <a:tblGrid>
                <a:gridCol w="2523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0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21" marR="91321"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21" marR="91321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616" name="Line 217"/>
          <p:cNvSpPr>
            <a:spLocks noChangeShapeType="1"/>
          </p:cNvSpPr>
          <p:nvPr/>
        </p:nvSpPr>
        <p:spPr bwMode="auto">
          <a:xfrm>
            <a:off x="5543550" y="1500188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7" name="Line 218"/>
          <p:cNvSpPr>
            <a:spLocks noChangeShapeType="1"/>
          </p:cNvSpPr>
          <p:nvPr/>
        </p:nvSpPr>
        <p:spPr bwMode="auto">
          <a:xfrm>
            <a:off x="6480175" y="1498600"/>
            <a:ext cx="363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3" name="Group 221"/>
          <p:cNvGraphicFramePr>
            <a:graphicFrameLocks noGrp="1"/>
          </p:cNvGraphicFramePr>
          <p:nvPr/>
        </p:nvGraphicFramePr>
        <p:xfrm>
          <a:off x="6113463" y="1703388"/>
          <a:ext cx="461962" cy="365392"/>
        </p:xfrm>
        <a:graphic>
          <a:graphicData uri="http://schemas.openxmlformats.org/drawingml/2006/table">
            <a:tbl>
              <a:tblPr/>
              <a:tblGrid>
                <a:gridCol w="2532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7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636" marR="91636"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636" marR="91636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Group 229"/>
          <p:cNvGraphicFramePr>
            <a:graphicFrameLocks noGrp="1"/>
          </p:cNvGraphicFramePr>
          <p:nvPr/>
        </p:nvGraphicFramePr>
        <p:xfrm>
          <a:off x="6892925" y="1689100"/>
          <a:ext cx="460408" cy="365392"/>
        </p:xfrm>
        <a:graphic>
          <a:graphicData uri="http://schemas.openxmlformats.org/drawingml/2006/table">
            <a:tbl>
              <a:tblPr/>
              <a:tblGrid>
                <a:gridCol w="2523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0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21" marR="91321"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21" marR="91321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634" name="Line 237"/>
          <p:cNvSpPr>
            <a:spLocks noChangeShapeType="1"/>
          </p:cNvSpPr>
          <p:nvPr/>
        </p:nvSpPr>
        <p:spPr bwMode="auto">
          <a:xfrm>
            <a:off x="5553075" y="1846263"/>
            <a:ext cx="48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5" name="Line 238"/>
          <p:cNvSpPr>
            <a:spLocks noChangeShapeType="1"/>
          </p:cNvSpPr>
          <p:nvPr/>
        </p:nvSpPr>
        <p:spPr bwMode="auto">
          <a:xfrm>
            <a:off x="6480175" y="1903413"/>
            <a:ext cx="363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7" name="Group 239"/>
          <p:cNvGraphicFramePr>
            <a:graphicFrameLocks noGrp="1"/>
          </p:cNvGraphicFramePr>
          <p:nvPr/>
        </p:nvGraphicFramePr>
        <p:xfrm>
          <a:off x="6113463" y="2109788"/>
          <a:ext cx="460407" cy="365392"/>
        </p:xfrm>
        <a:graphic>
          <a:graphicData uri="http://schemas.openxmlformats.org/drawingml/2006/table">
            <a:tbl>
              <a:tblPr/>
              <a:tblGrid>
                <a:gridCol w="2523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0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21" marR="91321"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21" marR="91321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8" name="Group 247"/>
          <p:cNvGraphicFramePr>
            <a:graphicFrameLocks noGrp="1"/>
          </p:cNvGraphicFramePr>
          <p:nvPr/>
        </p:nvGraphicFramePr>
        <p:xfrm>
          <a:off x="6894513" y="2097088"/>
          <a:ext cx="460407" cy="365392"/>
        </p:xfrm>
        <a:graphic>
          <a:graphicData uri="http://schemas.openxmlformats.org/drawingml/2006/table">
            <a:tbl>
              <a:tblPr/>
              <a:tblGrid>
                <a:gridCol w="2523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0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21" marR="91321"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21" marR="91321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652" name="Line 255"/>
          <p:cNvSpPr>
            <a:spLocks noChangeShapeType="1"/>
          </p:cNvSpPr>
          <p:nvPr/>
        </p:nvSpPr>
        <p:spPr bwMode="auto">
          <a:xfrm>
            <a:off x="5545138" y="2274888"/>
            <a:ext cx="484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3" name="Line 256"/>
          <p:cNvSpPr>
            <a:spLocks noChangeShapeType="1"/>
          </p:cNvSpPr>
          <p:nvPr/>
        </p:nvSpPr>
        <p:spPr bwMode="auto">
          <a:xfrm>
            <a:off x="6480175" y="2268538"/>
            <a:ext cx="363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" name="Group 257"/>
          <p:cNvGraphicFramePr>
            <a:graphicFrameLocks noGrp="1"/>
          </p:cNvGraphicFramePr>
          <p:nvPr/>
        </p:nvGraphicFramePr>
        <p:xfrm>
          <a:off x="6043613" y="2895600"/>
          <a:ext cx="461962" cy="365392"/>
        </p:xfrm>
        <a:graphic>
          <a:graphicData uri="http://schemas.openxmlformats.org/drawingml/2006/table">
            <a:tbl>
              <a:tblPr/>
              <a:tblGrid>
                <a:gridCol w="2532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7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636" marR="91636"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636" marR="91636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2" name="Group 265"/>
          <p:cNvGraphicFramePr>
            <a:graphicFrameLocks noGrp="1"/>
          </p:cNvGraphicFramePr>
          <p:nvPr/>
        </p:nvGraphicFramePr>
        <p:xfrm>
          <a:off x="7615238" y="2125663"/>
          <a:ext cx="460407" cy="365392"/>
        </p:xfrm>
        <a:graphic>
          <a:graphicData uri="http://schemas.openxmlformats.org/drawingml/2006/table">
            <a:tbl>
              <a:tblPr/>
              <a:tblGrid>
                <a:gridCol w="2523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0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21" marR="91321"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21" marR="91321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670" name="Line 273"/>
          <p:cNvSpPr>
            <a:spLocks noChangeShapeType="1"/>
          </p:cNvSpPr>
          <p:nvPr/>
        </p:nvSpPr>
        <p:spPr bwMode="auto">
          <a:xfrm>
            <a:off x="5543550" y="3060700"/>
            <a:ext cx="48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1" name="Line 274"/>
          <p:cNvSpPr>
            <a:spLocks noChangeShapeType="1"/>
          </p:cNvSpPr>
          <p:nvPr/>
        </p:nvSpPr>
        <p:spPr bwMode="auto">
          <a:xfrm>
            <a:off x="7239000" y="2268538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672" name="60 Grupo"/>
          <p:cNvGrpSpPr>
            <a:grpSpLocks/>
          </p:cNvGrpSpPr>
          <p:nvPr/>
        </p:nvGrpSpPr>
        <p:grpSpPr bwMode="auto">
          <a:xfrm>
            <a:off x="7239000" y="1422400"/>
            <a:ext cx="433388" cy="265113"/>
            <a:chOff x="4714876" y="4786322"/>
            <a:chExt cx="857256" cy="273692"/>
          </a:xfrm>
        </p:grpSpPr>
        <p:cxnSp>
          <p:nvCxnSpPr>
            <p:cNvPr id="36" name="41 Conector angular"/>
            <p:cNvCxnSpPr/>
            <p:nvPr/>
          </p:nvCxnSpPr>
          <p:spPr>
            <a:xfrm>
              <a:off x="4714876" y="4786322"/>
              <a:ext cx="715949" cy="163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43 Conector angular"/>
            <p:cNvCxnSpPr/>
            <p:nvPr/>
          </p:nvCxnSpPr>
          <p:spPr>
            <a:xfrm rot="5400000">
              <a:off x="5321909" y="4892099"/>
              <a:ext cx="214693" cy="313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46 Conector recto"/>
            <p:cNvCxnSpPr/>
            <p:nvPr/>
          </p:nvCxnSpPr>
          <p:spPr>
            <a:xfrm>
              <a:off x="5286379" y="5001015"/>
              <a:ext cx="285753" cy="163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47 Conector recto"/>
            <p:cNvCxnSpPr/>
            <p:nvPr/>
          </p:nvCxnSpPr>
          <p:spPr>
            <a:xfrm>
              <a:off x="5273819" y="5058375"/>
              <a:ext cx="285753" cy="163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673" name="61 Grupo"/>
          <p:cNvGrpSpPr>
            <a:grpSpLocks/>
          </p:cNvGrpSpPr>
          <p:nvPr/>
        </p:nvGrpSpPr>
        <p:grpSpPr bwMode="auto">
          <a:xfrm>
            <a:off x="7239000" y="1854200"/>
            <a:ext cx="463550" cy="171450"/>
            <a:chOff x="4714876" y="5213362"/>
            <a:chExt cx="857256" cy="273692"/>
          </a:xfrm>
        </p:grpSpPr>
        <p:cxnSp>
          <p:nvCxnSpPr>
            <p:cNvPr id="41" name="48 Conector angular"/>
            <p:cNvCxnSpPr/>
            <p:nvPr/>
          </p:nvCxnSpPr>
          <p:spPr>
            <a:xfrm>
              <a:off x="4714876" y="5213362"/>
              <a:ext cx="713402" cy="253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49 Conector angular"/>
            <p:cNvCxnSpPr/>
            <p:nvPr/>
          </p:nvCxnSpPr>
          <p:spPr>
            <a:xfrm rot="5400000">
              <a:off x="5322043" y="5319597"/>
              <a:ext cx="215407" cy="293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50 Conector recto"/>
            <p:cNvCxnSpPr/>
            <p:nvPr/>
          </p:nvCxnSpPr>
          <p:spPr>
            <a:xfrm>
              <a:off x="5287360" y="5428769"/>
              <a:ext cx="28477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51 Conector recto"/>
            <p:cNvCxnSpPr/>
            <p:nvPr/>
          </p:nvCxnSpPr>
          <p:spPr>
            <a:xfrm>
              <a:off x="5275616" y="5484521"/>
              <a:ext cx="284772" cy="2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674" name="62 Grupo"/>
          <p:cNvGrpSpPr>
            <a:grpSpLocks/>
          </p:cNvGrpSpPr>
          <p:nvPr/>
        </p:nvGrpSpPr>
        <p:grpSpPr bwMode="auto">
          <a:xfrm>
            <a:off x="7954963" y="2357438"/>
            <a:ext cx="433387" cy="266700"/>
            <a:chOff x="6072198" y="5686132"/>
            <a:chExt cx="857256" cy="273692"/>
          </a:xfrm>
        </p:grpSpPr>
        <p:cxnSp>
          <p:nvCxnSpPr>
            <p:cNvPr id="46" name="52 Conector angular"/>
            <p:cNvCxnSpPr/>
            <p:nvPr/>
          </p:nvCxnSpPr>
          <p:spPr>
            <a:xfrm>
              <a:off x="6072198" y="5686132"/>
              <a:ext cx="715951" cy="162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53 Conector angular"/>
            <p:cNvCxnSpPr/>
            <p:nvPr/>
          </p:nvCxnSpPr>
          <p:spPr>
            <a:xfrm rot="5400000">
              <a:off x="6679056" y="5792083"/>
              <a:ext cx="215044" cy="3141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54 Conector recto"/>
            <p:cNvCxnSpPr/>
            <p:nvPr/>
          </p:nvCxnSpPr>
          <p:spPr>
            <a:xfrm>
              <a:off x="6643703" y="5901176"/>
              <a:ext cx="285751" cy="162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55 Conector recto"/>
            <p:cNvCxnSpPr/>
            <p:nvPr/>
          </p:nvCxnSpPr>
          <p:spPr>
            <a:xfrm>
              <a:off x="6631142" y="5958194"/>
              <a:ext cx="285751" cy="16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675" name="63 Grupo"/>
          <p:cNvGrpSpPr>
            <a:grpSpLocks/>
          </p:cNvGrpSpPr>
          <p:nvPr/>
        </p:nvGrpSpPr>
        <p:grpSpPr bwMode="auto">
          <a:xfrm>
            <a:off x="6380163" y="3049588"/>
            <a:ext cx="433387" cy="268287"/>
            <a:chOff x="3357554" y="6455104"/>
            <a:chExt cx="857256" cy="273692"/>
          </a:xfrm>
        </p:grpSpPr>
        <p:cxnSp>
          <p:nvCxnSpPr>
            <p:cNvPr id="51" name="56 Conector angular"/>
            <p:cNvCxnSpPr/>
            <p:nvPr/>
          </p:nvCxnSpPr>
          <p:spPr>
            <a:xfrm>
              <a:off x="3357554" y="6455104"/>
              <a:ext cx="715951" cy="161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57 Conector angular"/>
            <p:cNvCxnSpPr/>
            <p:nvPr/>
          </p:nvCxnSpPr>
          <p:spPr>
            <a:xfrm rot="5400000">
              <a:off x="3965048" y="6562038"/>
              <a:ext cx="213772" cy="3141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58 Conector recto"/>
            <p:cNvCxnSpPr/>
            <p:nvPr/>
          </p:nvCxnSpPr>
          <p:spPr>
            <a:xfrm>
              <a:off x="3929059" y="6668876"/>
              <a:ext cx="285751" cy="161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59 Conector recto"/>
            <p:cNvCxnSpPr/>
            <p:nvPr/>
          </p:nvCxnSpPr>
          <p:spPr>
            <a:xfrm>
              <a:off x="3916498" y="6727177"/>
              <a:ext cx="285751" cy="161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5" name="Tabla 54"/>
          <p:cNvGraphicFramePr>
            <a:graphicFrameLocks noGrp="1"/>
          </p:cNvGraphicFramePr>
          <p:nvPr/>
        </p:nvGraphicFramePr>
        <p:xfrm>
          <a:off x="1127125" y="3429000"/>
          <a:ext cx="2436814" cy="2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407">
                  <a:extLst>
                    <a:ext uri="{9D8B030D-6E8A-4147-A177-3AD203B41FA5}">
                      <a16:colId xmlns:a16="http://schemas.microsoft.com/office/drawing/2014/main" xmlns="" val="810801740"/>
                    </a:ext>
                  </a:extLst>
                </a:gridCol>
                <a:gridCol w="1218407">
                  <a:extLst>
                    <a:ext uri="{9D8B030D-6E8A-4147-A177-3AD203B41FA5}">
                      <a16:colId xmlns:a16="http://schemas.microsoft.com/office/drawing/2014/main" xmlns="" val="3763849143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Fila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Listados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5" marB="45725"/>
                </a:tc>
                <a:extLst>
                  <a:ext uri="{0D108BD9-81ED-4DB2-BD59-A6C34878D82A}">
                    <a16:rowId xmlns:a16="http://schemas.microsoft.com/office/drawing/2014/main" xmlns="" val="292746713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5" marB="45725"/>
                </a:tc>
                <a:extLst>
                  <a:ext uri="{0D108BD9-81ED-4DB2-BD59-A6C34878D82A}">
                    <a16:rowId xmlns:a16="http://schemas.microsoft.com/office/drawing/2014/main" xmlns="" val="555100027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5" marB="45725"/>
                </a:tc>
                <a:extLst>
                  <a:ext uri="{0D108BD9-81ED-4DB2-BD59-A6C34878D82A}">
                    <a16:rowId xmlns:a16="http://schemas.microsoft.com/office/drawing/2014/main" xmlns="" val="754505478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5" marB="45725"/>
                </a:tc>
                <a:extLst>
                  <a:ext uri="{0D108BD9-81ED-4DB2-BD59-A6C34878D82A}">
                    <a16:rowId xmlns:a16="http://schemas.microsoft.com/office/drawing/2014/main" xmlns="" val="101196175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5" marB="45725"/>
                </a:tc>
                <a:extLst>
                  <a:ext uri="{0D108BD9-81ED-4DB2-BD59-A6C34878D82A}">
                    <a16:rowId xmlns:a16="http://schemas.microsoft.com/office/drawing/2014/main" xmlns="" val="38896954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5" marB="45725"/>
                </a:tc>
                <a:extLst>
                  <a:ext uri="{0D108BD9-81ED-4DB2-BD59-A6C34878D82A}">
                    <a16:rowId xmlns:a16="http://schemas.microsoft.com/office/drawing/2014/main" xmlns="" val="2410511758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5" marB="45725"/>
                </a:tc>
                <a:extLst>
                  <a:ext uri="{0D108BD9-81ED-4DB2-BD59-A6C34878D82A}">
                    <a16:rowId xmlns:a16="http://schemas.microsoft.com/office/drawing/2014/main" xmlns="" val="38125178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5" marB="45725"/>
                </a:tc>
                <a:extLst>
                  <a:ext uri="{0D108BD9-81ED-4DB2-BD59-A6C34878D82A}">
                    <a16:rowId xmlns:a16="http://schemas.microsoft.com/office/drawing/2014/main" xmlns="" val="673386466"/>
                  </a:ext>
                </a:extLst>
              </a:tr>
            </a:tbl>
          </a:graphicData>
        </a:graphic>
      </p:graphicFrame>
      <p:sp>
        <p:nvSpPr>
          <p:cNvPr id="56" name="CuadroTexto 55"/>
          <p:cNvSpPr txBox="1">
            <a:spLocks noChangeArrowheads="1"/>
          </p:cNvSpPr>
          <p:nvPr/>
        </p:nvSpPr>
        <p:spPr bwMode="auto">
          <a:xfrm>
            <a:off x="1481138" y="3794125"/>
            <a:ext cx="546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n-US"/>
              <a:t>FV</a:t>
            </a:r>
            <a:endParaRPr lang="en-US" altLang="en-US"/>
          </a:p>
        </p:txBody>
      </p:sp>
      <p:sp>
        <p:nvSpPr>
          <p:cNvPr id="58" name="CuadroTexto 57"/>
          <p:cNvSpPr txBox="1">
            <a:spLocks noChangeArrowheads="1"/>
          </p:cNvSpPr>
          <p:nvPr/>
        </p:nvSpPr>
        <p:spPr bwMode="auto">
          <a:xfrm>
            <a:off x="2730500" y="3771900"/>
            <a:ext cx="546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n-US"/>
              <a:t>-</a:t>
            </a:r>
            <a:endParaRPr lang="en-US" altLang="en-US"/>
          </a:p>
        </p:txBody>
      </p:sp>
      <p:sp>
        <p:nvSpPr>
          <p:cNvPr id="59" name="CuadroTexto 58"/>
          <p:cNvSpPr txBox="1">
            <a:spLocks noChangeArrowheads="1"/>
          </p:cNvSpPr>
          <p:nvPr/>
        </p:nvSpPr>
        <p:spPr bwMode="auto">
          <a:xfrm>
            <a:off x="1573213" y="4191000"/>
            <a:ext cx="544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n-US"/>
              <a:t>1</a:t>
            </a:r>
            <a:endParaRPr lang="en-US" altLang="en-US"/>
          </a:p>
        </p:txBody>
      </p:sp>
      <p:sp>
        <p:nvSpPr>
          <p:cNvPr id="60" name="CuadroTexto 59"/>
          <p:cNvSpPr txBox="1">
            <a:spLocks noChangeArrowheads="1"/>
          </p:cNvSpPr>
          <p:nvPr/>
        </p:nvSpPr>
        <p:spPr bwMode="auto">
          <a:xfrm>
            <a:off x="2730500" y="4191000"/>
            <a:ext cx="546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n-US"/>
              <a:t>1</a:t>
            </a:r>
            <a:endParaRPr lang="en-US" altLang="en-US"/>
          </a:p>
        </p:txBody>
      </p:sp>
      <p:sp>
        <p:nvSpPr>
          <p:cNvPr id="61" name="CuadroTexto 60"/>
          <p:cNvSpPr txBox="1">
            <a:spLocks noChangeArrowheads="1"/>
          </p:cNvSpPr>
          <p:nvPr/>
        </p:nvSpPr>
        <p:spPr bwMode="auto">
          <a:xfrm>
            <a:off x="1573213" y="4500563"/>
            <a:ext cx="801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n-US"/>
              <a:t>2  3 </a:t>
            </a:r>
            <a:endParaRPr lang="en-US" altLang="en-US"/>
          </a:p>
        </p:txBody>
      </p:sp>
      <p:sp>
        <p:nvSpPr>
          <p:cNvPr id="62" name="CuadroTexto 61"/>
          <p:cNvSpPr txBox="1">
            <a:spLocks noChangeArrowheads="1"/>
          </p:cNvSpPr>
          <p:nvPr/>
        </p:nvSpPr>
        <p:spPr bwMode="auto">
          <a:xfrm>
            <a:off x="2730500" y="4500563"/>
            <a:ext cx="546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n-US"/>
              <a:t>2</a:t>
            </a:r>
            <a:endParaRPr lang="en-US" altLang="en-US"/>
          </a:p>
        </p:txBody>
      </p:sp>
      <p:sp>
        <p:nvSpPr>
          <p:cNvPr id="63" name="CuadroTexto 62"/>
          <p:cNvSpPr txBox="1">
            <a:spLocks noChangeArrowheads="1"/>
          </p:cNvSpPr>
          <p:nvPr/>
        </p:nvSpPr>
        <p:spPr bwMode="auto">
          <a:xfrm>
            <a:off x="1573213" y="4851400"/>
            <a:ext cx="801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n-US"/>
              <a:t>3  5</a:t>
            </a:r>
            <a:endParaRPr lang="en-US" altLang="en-US"/>
          </a:p>
        </p:txBody>
      </p:sp>
      <p:sp>
        <p:nvSpPr>
          <p:cNvPr id="64" name="CuadroTexto 63"/>
          <p:cNvSpPr txBox="1">
            <a:spLocks noChangeArrowheads="1"/>
          </p:cNvSpPr>
          <p:nvPr/>
        </p:nvSpPr>
        <p:spPr bwMode="auto">
          <a:xfrm>
            <a:off x="2730500" y="4851400"/>
            <a:ext cx="546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n-US"/>
              <a:t>3</a:t>
            </a:r>
            <a:endParaRPr lang="en-US" altLang="en-US"/>
          </a:p>
        </p:txBody>
      </p:sp>
      <p:sp>
        <p:nvSpPr>
          <p:cNvPr id="65" name="CuadroTexto 64"/>
          <p:cNvSpPr txBox="1">
            <a:spLocks noChangeArrowheads="1"/>
          </p:cNvSpPr>
          <p:nvPr/>
        </p:nvSpPr>
        <p:spPr bwMode="auto">
          <a:xfrm>
            <a:off x="1547813" y="5284788"/>
            <a:ext cx="801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n-US"/>
              <a:t>5 4 </a:t>
            </a:r>
            <a:endParaRPr lang="en-US" altLang="en-US"/>
          </a:p>
        </p:txBody>
      </p:sp>
      <p:sp>
        <p:nvSpPr>
          <p:cNvPr id="66" name="CuadroTexto 65"/>
          <p:cNvSpPr txBox="1">
            <a:spLocks noChangeArrowheads="1"/>
          </p:cNvSpPr>
          <p:nvPr/>
        </p:nvSpPr>
        <p:spPr bwMode="auto">
          <a:xfrm>
            <a:off x="2705100" y="5284788"/>
            <a:ext cx="546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n-US"/>
              <a:t>5</a:t>
            </a:r>
            <a:endParaRPr lang="en-US" altLang="en-US"/>
          </a:p>
        </p:txBody>
      </p:sp>
      <p:sp>
        <p:nvSpPr>
          <p:cNvPr id="67" name="CuadroTexto 66"/>
          <p:cNvSpPr txBox="1">
            <a:spLocks noChangeArrowheads="1"/>
          </p:cNvSpPr>
          <p:nvPr/>
        </p:nvSpPr>
        <p:spPr bwMode="auto">
          <a:xfrm>
            <a:off x="1547813" y="5716588"/>
            <a:ext cx="801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n-US"/>
              <a:t>4 </a:t>
            </a:r>
            <a:endParaRPr lang="en-US" altLang="en-US"/>
          </a:p>
        </p:txBody>
      </p:sp>
      <p:sp>
        <p:nvSpPr>
          <p:cNvPr id="68" name="CuadroTexto 67"/>
          <p:cNvSpPr txBox="1">
            <a:spLocks noChangeArrowheads="1"/>
          </p:cNvSpPr>
          <p:nvPr/>
        </p:nvSpPr>
        <p:spPr bwMode="auto">
          <a:xfrm>
            <a:off x="2705100" y="5716588"/>
            <a:ext cx="546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n-US"/>
              <a:t>4</a:t>
            </a:r>
            <a:endParaRPr lang="en-US" altLang="en-US"/>
          </a:p>
        </p:txBody>
      </p:sp>
      <p:sp>
        <p:nvSpPr>
          <p:cNvPr id="69" name="CuadroTexto 68"/>
          <p:cNvSpPr txBox="1">
            <a:spLocks noChangeArrowheads="1"/>
          </p:cNvSpPr>
          <p:nvPr/>
        </p:nvSpPr>
        <p:spPr bwMode="auto">
          <a:xfrm>
            <a:off x="1547813" y="6076950"/>
            <a:ext cx="801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n-US"/>
              <a:t>FV </a:t>
            </a:r>
            <a:endParaRPr lang="en-US" altLang="en-US"/>
          </a:p>
        </p:txBody>
      </p:sp>
      <p:sp>
        <p:nvSpPr>
          <p:cNvPr id="70" name="CuadroTexto 69"/>
          <p:cNvSpPr txBox="1">
            <a:spLocks noChangeArrowheads="1"/>
          </p:cNvSpPr>
          <p:nvPr/>
        </p:nvSpPr>
        <p:spPr bwMode="auto">
          <a:xfrm>
            <a:off x="2705100" y="6076950"/>
            <a:ext cx="546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n-US"/>
              <a:t>-</a:t>
            </a:r>
            <a:endParaRPr lang="en-US" altLang="en-US"/>
          </a:p>
        </p:txBody>
      </p:sp>
      <p:sp>
        <p:nvSpPr>
          <p:cNvPr id="73" name="CuadroTexto 72"/>
          <p:cNvSpPr txBox="1">
            <a:spLocks noChangeArrowheads="1"/>
          </p:cNvSpPr>
          <p:nvPr/>
        </p:nvSpPr>
        <p:spPr bwMode="auto">
          <a:xfrm>
            <a:off x="4725988" y="4170363"/>
            <a:ext cx="26289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n-US"/>
              <a:t>BFS(1):</a:t>
            </a:r>
            <a:r>
              <a:rPr lang="en-US" altLang="en-US"/>
              <a:t> &lt; 1, 2, 3, 5, 4</a:t>
            </a:r>
            <a:r>
              <a:rPr lang="es-ES" altLang="en-US"/>
              <a:t> </a:t>
            </a:r>
            <a:r>
              <a:rPr lang="en-US" altLang="en-US"/>
              <a:t>&gt;</a:t>
            </a:r>
          </a:p>
          <a:p>
            <a:r>
              <a:rPr lang="es-ES" altLang="en-US"/>
              <a:t>BFS(2):</a:t>
            </a:r>
            <a:r>
              <a:rPr lang="en-US" altLang="en-US"/>
              <a:t> &lt; &gt;</a:t>
            </a:r>
          </a:p>
          <a:p>
            <a:r>
              <a:rPr lang="es-ES" altLang="en-US"/>
              <a:t>BFS(3):</a:t>
            </a:r>
            <a:r>
              <a:rPr lang="en-US" altLang="en-US"/>
              <a:t> &lt; &gt;</a:t>
            </a:r>
          </a:p>
          <a:p>
            <a:r>
              <a:rPr lang="es-ES" altLang="en-US"/>
              <a:t>BFS(4):</a:t>
            </a:r>
            <a:r>
              <a:rPr lang="en-US" altLang="en-US"/>
              <a:t> &lt; &gt;</a:t>
            </a:r>
          </a:p>
          <a:p>
            <a:r>
              <a:rPr lang="es-ES" altLang="en-US"/>
              <a:t>BFS(5):</a:t>
            </a:r>
            <a:r>
              <a:rPr lang="en-US" altLang="en-US"/>
              <a:t> &lt; 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3" grpId="0"/>
    </p:bldLst>
  </p:timing>
</p:sld>
</file>

<file path=ppt/theme/theme1.xml><?xml version="1.0" encoding="utf-8"?>
<a:theme xmlns:a="http://schemas.openxmlformats.org/drawingml/2006/main" name="Píxel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11880</TotalTime>
  <Words>1865</Words>
  <Application>Microsoft Office PowerPoint</Application>
  <PresentationFormat>Presentación en pantalla (4:3)</PresentationFormat>
  <Paragraphs>789</Paragraphs>
  <Slides>36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8" baseType="lpstr">
      <vt:lpstr>Píxel</vt:lpstr>
      <vt:lpstr>Documento</vt:lpstr>
      <vt:lpstr>TPN°9: GRAFOS</vt:lpstr>
      <vt:lpstr>Grafos por todos lados</vt:lpstr>
      <vt:lpstr>Grafos por todos lados</vt:lpstr>
      <vt:lpstr>Definición</vt:lpstr>
      <vt:lpstr>Clasificación</vt:lpstr>
      <vt:lpstr>Representación de grafos</vt:lpstr>
      <vt:lpstr>Diapositiva 7</vt:lpstr>
      <vt:lpstr>Diapositiva 8</vt:lpstr>
      <vt:lpstr>Recorrido en Amplitud (BFS)</vt:lpstr>
      <vt:lpstr>Recorrido en Profundidad (DFS)</vt:lpstr>
      <vt:lpstr>Orden Topológico</vt:lpstr>
      <vt:lpstr>Orden Topológico Ejemplo Listado</vt:lpstr>
      <vt:lpstr>Ciclo Euleriano</vt:lpstr>
      <vt:lpstr>Ciclo Hamiltoniano</vt:lpstr>
      <vt:lpstr>Árbol de Recubrimiento en Grafo</vt:lpstr>
      <vt:lpstr>Árbol de Recubrimiento Mínimo en Grafo (mst: minimum spanning tree)</vt:lpstr>
      <vt:lpstr>Algoritmo de Prim</vt:lpstr>
      <vt:lpstr>Algoritmo de Prim</vt:lpstr>
      <vt:lpstr>Problema del Camino Mínimo</vt:lpstr>
      <vt:lpstr>Algoritmo de Dijkstra (1956)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Problema de todos los Caminos Mínimos</vt:lpstr>
      <vt:lpstr>Algoritmo de Floyd</vt:lpstr>
      <vt:lpstr>Algoritmo de Floyd</vt:lpstr>
      <vt:lpstr>Algoritmo de Floyd</vt:lpstr>
      <vt:lpstr>Algoritmo de Floyd</vt:lpstr>
      <vt:lpstr>Algoritmo de Floyd</vt:lpstr>
      <vt:lpstr>Algoritmo de Floyd</vt:lpstr>
      <vt:lpstr>Diapositiva 36</vt:lpstr>
    </vt:vector>
  </TitlesOfParts>
  <Company>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ADT PILA</dc:title>
  <dc:creator>MAS</dc:creator>
  <cp:lastModifiedBy>Gaby</cp:lastModifiedBy>
  <cp:revision>443</cp:revision>
  <dcterms:created xsi:type="dcterms:W3CDTF">2012-02-29T14:11:48Z</dcterms:created>
  <dcterms:modified xsi:type="dcterms:W3CDTF">2022-05-31T18:19:16Z</dcterms:modified>
</cp:coreProperties>
</file>