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8" r:id="rId3"/>
    <p:sldId id="370" r:id="rId4"/>
    <p:sldId id="413" r:id="rId5"/>
    <p:sldId id="371" r:id="rId6"/>
    <p:sldId id="414" r:id="rId7"/>
    <p:sldId id="415" r:id="rId8"/>
    <p:sldId id="418" r:id="rId9"/>
    <p:sldId id="417" r:id="rId10"/>
    <p:sldId id="416" r:id="rId11"/>
    <p:sldId id="303" r:id="rId12"/>
  </p:sldIdLst>
  <p:sldSz cx="9144000" cy="6858000" type="screen4x3"/>
  <p:notesSz cx="6877050" cy="9656763"/>
  <p:defaultTextStyle>
    <a:defPPr>
      <a:defRPr lang="es-A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CC33"/>
    <a:srgbClr val="CC99FF"/>
    <a:srgbClr val="C1C1FF"/>
    <a:srgbClr val="009900"/>
    <a:srgbClr val="0033CC"/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6661" autoAdjust="0"/>
  </p:normalViewPr>
  <p:slideViewPr>
    <p:cSldViewPr>
      <p:cViewPr varScale="1">
        <p:scale>
          <a:sx n="71" d="100"/>
          <a:sy n="71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4879BA-95AB-4034-93B8-88E865E53F76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l" defTabSz="94456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l" defTabSz="94456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/>
            </a:lvl1pPr>
          </a:lstStyle>
          <a:p>
            <a:fld id="{A25B21FE-86C6-4C21-A600-66912CDC4C84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 sz="240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s-ES" sz="240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F0B7D-B513-44BC-96FC-2E209D41C1EE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1517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368028-341C-4B0D-AF69-C498468EED6C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677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CAA07-C89A-4183-83C5-780FFC52543B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7612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0F5D2E-BCA0-4BD0-BD76-4C9D178C77E5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7300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EA81AC-71C8-4E11-B2B7-C210C9272FA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4143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9F5EC-A2D3-4CE8-8033-9314D004D9CB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8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56F0E-CEC2-4B03-9983-4C13C7971167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0120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AF68CA-1AB1-4D62-B34A-D7C18BB23E72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1609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FA2197-2B0B-4EF4-B6AB-84F7DE442A1C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94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BCD9CC-8562-4929-B5E7-EA8E6F4C9B9A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743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853664-7BDC-4C60-9D7F-0D6EE2A205DE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2808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82F0D42-C453-43B0-A841-93146B915CE0}" type="slidenum">
              <a:rPr lang="es-AR" altLang="en-US"/>
              <a:pPr/>
              <a:t>‹Nº›</a:t>
            </a:fld>
            <a:endParaRPr lang="es-AR" alt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894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894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894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3079" name="Picture 17" descr="x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3990" r:id="rId11"/>
    <p:sldLayoutId id="21474840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TPN°10: CLASIFICACIÓN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TP N° 10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507413" cy="4543425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s-ES" altLang="en-US" sz="2200" smtClean="0"/>
              <a:t>Usando como base el algoritmo que escribió en el punto 1) conteste las siguientes preguntas que le permitirán resumir las  características que tiene el método de ordenación por residuos.</a:t>
            </a:r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¿Cuál es el tiempo de ejecución del algoritmo para ordenar n claves de longitud k. ¿Qué ocurre cuando k&lt;&lt;n? y cuando k</a:t>
            </a:r>
            <a:r>
              <a:rPr lang="es-ES" altLang="en-US" sz="2000" smtClean="0">
                <a:sym typeface="Symbol" panose="05050102010706020507" pitchFamily="18" charset="2"/>
              </a:rPr>
              <a:t></a:t>
            </a:r>
            <a:r>
              <a:rPr lang="es-ES" altLang="en-US" sz="2000" smtClean="0"/>
              <a:t>n?.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¿Necesita memoria extra?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¿Es estable?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¿Es sensible al orden inicial de los datos?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¿Cuales serían los cambios en su algoritmo para poder usar claves numéricas en otra base de numeración (por ej. 2, 8 o hexa)?</a:t>
            </a:r>
            <a:endParaRPr lang="es-ES_tradnl" altLang="en-US" sz="2000" smtClean="0"/>
          </a:p>
          <a:p>
            <a:pPr marL="838200" lvl="1" indent="-381000">
              <a:lnSpc>
                <a:spcPct val="80000"/>
              </a:lnSpc>
            </a:pPr>
            <a:r>
              <a:rPr lang="es-ES" altLang="en-US" sz="2000" smtClean="0"/>
              <a:t>¿Se podría adaptar su algoritmo a claves alfabéticas?. En caso afirmativo, como?</a:t>
            </a:r>
            <a:endParaRPr lang="es-A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47107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CLASIFICACIÓN</a:t>
            </a:r>
          </a:p>
        </p:txBody>
      </p:sp>
      <p:sp>
        <p:nvSpPr>
          <p:cNvPr id="17413" name="6 CuadroTexto"/>
          <p:cNvSpPr txBox="1">
            <a:spLocks noChangeArrowheads="1"/>
          </p:cNvSpPr>
          <p:nvPr/>
        </p:nvSpPr>
        <p:spPr bwMode="auto">
          <a:xfrm>
            <a:off x="642938" y="51435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D201004-0057-43EC-9CD9-1ADADCDD286D}" type="slidenum">
              <a:rPr lang="es-AR" altLang="en-US">
                <a:latin typeface="Arial Black" panose="020B0A04020102020204" pitchFamily="34" charset="0"/>
              </a:rPr>
              <a:pPr algn="r" eaLnBrk="1" hangingPunct="1"/>
              <a:t>2</a:t>
            </a:fld>
            <a:endParaRPr lang="es-AR" altLang="en-US">
              <a:latin typeface="Arial Black" panose="020B0A04020102020204" pitchFamily="34" charset="0"/>
            </a:endParaRPr>
          </a:p>
        </p:txBody>
      </p:sp>
      <p:pic>
        <p:nvPicPr>
          <p:cNvPr id="17418" name="Picture 10" descr="Radix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57338"/>
            <a:ext cx="8564562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11188" y="1412875"/>
            <a:ext cx="8281987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•"/>
            </a:pPr>
            <a:r>
              <a:rPr lang="es-AR" altLang="en-US" sz="2200" i="1"/>
              <a:t>Aprovechan las </a:t>
            </a:r>
            <a:r>
              <a:rPr lang="es-AR" altLang="en-US" sz="2200" b="1" i="1">
                <a:solidFill>
                  <a:srgbClr val="FF0000"/>
                </a:solidFill>
              </a:rPr>
              <a:t>propiedades numéricas</a:t>
            </a:r>
            <a:r>
              <a:rPr lang="es-AR" altLang="en-US" sz="2200" i="1"/>
              <a:t> de las claves de los registros a clasificar.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•"/>
            </a:pPr>
            <a:r>
              <a:rPr lang="es-AR" altLang="en-US" sz="2200" i="1"/>
              <a:t>No comparan las claves, sino que</a:t>
            </a:r>
            <a:r>
              <a:rPr lang="es-AR" altLang="en-US" sz="2200"/>
              <a:t> </a:t>
            </a:r>
            <a:r>
              <a:rPr lang="es-AR" altLang="en-US" sz="2200" i="1"/>
              <a:t>procesan y </a:t>
            </a:r>
            <a:r>
              <a:rPr lang="es-AR" altLang="en-US" sz="2200" b="1" i="1">
                <a:solidFill>
                  <a:srgbClr val="0033CC"/>
                </a:solidFill>
              </a:rPr>
              <a:t>comparan fragmentos</a:t>
            </a:r>
            <a:r>
              <a:rPr lang="es-AR" altLang="en-US" sz="2200" i="1"/>
              <a:t> de ellas.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•"/>
            </a:pPr>
            <a:r>
              <a:rPr lang="es-AR" altLang="en-US" sz="2200" b="1" i="1">
                <a:solidFill>
                  <a:srgbClr val="009900"/>
                </a:solidFill>
              </a:rPr>
              <a:t>No son algoritmos de utilidad general</a:t>
            </a:r>
            <a:r>
              <a:rPr lang="es-AR" altLang="en-US" sz="2200" i="1"/>
              <a:t> </a:t>
            </a:r>
            <a:r>
              <a:rPr lang="es-ES" altLang="en-US" sz="2200" i="1"/>
              <a:t>porque su viabilidad depende de propiedades especiales de las claves.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•"/>
            </a:pPr>
            <a:r>
              <a:rPr lang="es-ES" altLang="en-US" sz="2200" i="1"/>
              <a:t>Se basan en la </a:t>
            </a:r>
            <a:r>
              <a:rPr lang="es-ES" altLang="en-US" sz="2200" b="1" i="1">
                <a:solidFill>
                  <a:srgbClr val="800080"/>
                </a:solidFill>
              </a:rPr>
              <a:t>representación posicional de los dígitos</a:t>
            </a:r>
            <a:r>
              <a:rPr lang="es-ES" altLang="en-US" sz="2200" i="1"/>
              <a:t> de los números enteros que se procesan como claves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14425"/>
          </a:xfrm>
        </p:spPr>
        <p:txBody>
          <a:bodyPr/>
          <a:lstStyle/>
          <a:p>
            <a:r>
              <a:rPr lang="es-ES_tradnl" altLang="en-US" sz="4000" smtClean="0"/>
              <a:t>ORDENACIÓN POR RESIDUOS</a:t>
            </a:r>
            <a:endParaRPr lang="es-AR" altLang="en-US" sz="4000" smtClean="0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900113" y="5300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/>
          </a:p>
        </p:txBody>
      </p:sp>
      <p:graphicFrame>
        <p:nvGraphicFramePr>
          <p:cNvPr id="19610" name="Group 154"/>
          <p:cNvGraphicFramePr>
            <a:graphicFrameLocks noGrp="1"/>
          </p:cNvGraphicFramePr>
          <p:nvPr/>
        </p:nvGraphicFramePr>
        <p:xfrm>
          <a:off x="3346450" y="4941888"/>
          <a:ext cx="2738438" cy="1238250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1301487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6656474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869730318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85558717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686730"/>
                  </a:ext>
                </a:extLst>
              </a:tr>
              <a:tr h="203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7197"/>
                  </a:ext>
                </a:extLst>
              </a:tr>
              <a:tr h="4714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5291"/>
                  </a:ext>
                </a:extLst>
              </a:tr>
            </a:tbl>
          </a:graphicData>
        </a:graphic>
      </p:graphicFrame>
      <p:sp>
        <p:nvSpPr>
          <p:cNvPr id="19611" name="Rectangle 155"/>
          <p:cNvSpPr>
            <a:spLocks noChangeArrowheads="1"/>
          </p:cNvSpPr>
          <p:nvPr/>
        </p:nvSpPr>
        <p:spPr bwMode="auto">
          <a:xfrm>
            <a:off x="3500438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12" name="Rectangle 156"/>
          <p:cNvSpPr>
            <a:spLocks noChangeArrowheads="1"/>
          </p:cNvSpPr>
          <p:nvPr/>
        </p:nvSpPr>
        <p:spPr bwMode="auto">
          <a:xfrm>
            <a:off x="4173538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13" name="Rectangle 157"/>
          <p:cNvSpPr>
            <a:spLocks noChangeArrowheads="1"/>
          </p:cNvSpPr>
          <p:nvPr/>
        </p:nvSpPr>
        <p:spPr bwMode="auto">
          <a:xfrm>
            <a:off x="4826000" y="4941888"/>
            <a:ext cx="4318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-107950" y="1363663"/>
            <a:ext cx="9144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	Se puede escribir un algoritmo con esta idea, usando </a:t>
            </a:r>
            <a:r>
              <a:rPr lang="es-ES" altLang="en-US" sz="2000" b="1" i="1">
                <a:solidFill>
                  <a:srgbClr val="009900"/>
                </a:solidFill>
              </a:rPr>
              <a:t>base decimal</a:t>
            </a:r>
            <a:r>
              <a:rPr lang="es-ES" altLang="en-US" sz="2000" i="1"/>
              <a:t>, los números se dividen en </a:t>
            </a:r>
            <a:r>
              <a:rPr lang="es-ES" altLang="en-US" sz="2000" i="1">
                <a:solidFill>
                  <a:srgbClr val="009900"/>
                </a:solidFill>
              </a:rPr>
              <a:t>diez grupos </a:t>
            </a:r>
            <a:r>
              <a:rPr lang="es-ES" altLang="en-US" sz="2000" i="1"/>
              <a:t>basándose en cada uno de los dígitos considerados. 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" altLang="en-US" sz="2000" i="1"/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Para ordenar el arreglo con esta idea se recorre el arreglo, ordenando 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por cada dígito de la clave, comenzando por el </a:t>
            </a:r>
            <a:r>
              <a:rPr lang="es-ES" altLang="en-US" sz="2000" b="1" i="1">
                <a:solidFill>
                  <a:srgbClr val="FF0000"/>
                </a:solidFill>
              </a:rPr>
              <a:t>menos significativo</a:t>
            </a:r>
            <a:r>
              <a:rPr lang="es-ES" altLang="en-US" sz="2000" i="1"/>
              <a:t>.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" altLang="en-US" sz="2000" i="1"/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 En cada paso se </a:t>
            </a:r>
            <a:r>
              <a:rPr lang="es-ES" altLang="en-US" sz="2000" b="1" i="1">
                <a:solidFill>
                  <a:srgbClr val="0033CC"/>
                </a:solidFill>
              </a:rPr>
              <a:t>clasifica</a:t>
            </a:r>
            <a:r>
              <a:rPr lang="es-ES" altLang="en-US" sz="2000" i="1"/>
              <a:t> cada clave y se la coloca en una de diez filas, dependiendo del valor del dígito que se procesa en ese momento. 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" altLang="en-US" sz="2000" i="1"/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Después se vuelve a armar el arreglo original </a:t>
            </a:r>
            <a:r>
              <a:rPr lang="es-ES" altLang="en-US" sz="2000" b="1" i="1">
                <a:solidFill>
                  <a:srgbClr val="660066"/>
                </a:solidFill>
              </a:rPr>
              <a:t>concatenando</a:t>
            </a:r>
            <a:r>
              <a:rPr lang="es-ES" altLang="en-US" sz="2000" i="1"/>
              <a:t> las 10 filas, comenzando por la del dígito 0 y siguiendo en orden hasta el 9. 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" altLang="en-US" sz="2000" i="1"/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altLang="en-US" sz="2000" i="1"/>
              <a:t>Cuando este paso se ha realizado para cada dígito, comenzando por el menos significativo y terminando con el más significativo el archivo está ordenado.</a:t>
            </a:r>
            <a:endParaRPr lang="es-ES_tradnl" altLang="en-US" sz="2000" i="1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114425"/>
          </a:xfrm>
        </p:spPr>
        <p:txBody>
          <a:bodyPr/>
          <a:lstStyle/>
          <a:p>
            <a:r>
              <a:rPr lang="es-AR" altLang="en-US" smtClean="0"/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622300"/>
          </a:xfrm>
        </p:spPr>
        <p:txBody>
          <a:bodyPr/>
          <a:lstStyle/>
          <a:p>
            <a:r>
              <a:rPr lang="es-AR" altLang="en-US" sz="3000" smtClean="0"/>
              <a:t>RADIX SORT - EJEMPLO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141288" y="946150"/>
            <a:ext cx="9002712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/>
              <a:t>679  345   78  126   209  508   295   63  195   230   19  721  147  345  410 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179388" y="1533525"/>
            <a:ext cx="1500187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Iteración 1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179388" y="2133600"/>
            <a:ext cx="1644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a. Clasificar</a:t>
            </a:r>
          </a:p>
        </p:txBody>
      </p:sp>
      <p:grpSp>
        <p:nvGrpSpPr>
          <p:cNvPr id="20608" name="Group 128"/>
          <p:cNvGrpSpPr>
            <a:grpSpLocks/>
          </p:cNvGrpSpPr>
          <p:nvPr/>
        </p:nvGrpSpPr>
        <p:grpSpPr bwMode="auto">
          <a:xfrm>
            <a:off x="4140200" y="1700213"/>
            <a:ext cx="887413" cy="4206875"/>
            <a:chOff x="612" y="1616"/>
            <a:chExt cx="559" cy="2650"/>
          </a:xfrm>
        </p:grpSpPr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AR" altLang="en-US" sz="2200"/>
                <a:t>0</a:t>
              </a: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endParaRPr lang="en-US" altLang="en-US" sz="2200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Text Box 53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200"/>
            </a:p>
          </p:txBody>
        </p:sp>
        <p:sp>
          <p:nvSpPr>
            <p:cNvPr id="20534" name="Text Box 54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1</a:t>
              </a:r>
              <a:endParaRPr lang="es-AR" altLang="en-US" sz="2200"/>
            </a:p>
          </p:txBody>
        </p:sp>
        <p:sp>
          <p:nvSpPr>
            <p:cNvPr id="20535" name="Text Box 55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2</a:t>
              </a:r>
              <a:endParaRPr lang="es-AR" altLang="en-US" sz="2200"/>
            </a:p>
          </p:txBody>
        </p:sp>
        <p:sp>
          <p:nvSpPr>
            <p:cNvPr id="20536" name="Text Box 56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3</a:t>
              </a:r>
              <a:endParaRPr lang="es-AR" altLang="en-US" sz="2200"/>
            </a:p>
          </p:txBody>
        </p:sp>
        <p:sp>
          <p:nvSpPr>
            <p:cNvPr id="20537" name="Text Box 57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4</a:t>
              </a:r>
              <a:endParaRPr lang="es-AR" altLang="en-US" sz="2200"/>
            </a:p>
          </p:txBody>
        </p:sp>
        <p:sp>
          <p:nvSpPr>
            <p:cNvPr id="20593" name="Rectangle 113"/>
            <p:cNvSpPr>
              <a:spLocks noChangeArrowheads="1"/>
            </p:cNvSpPr>
            <p:nvPr/>
          </p:nvSpPr>
          <p:spPr bwMode="auto">
            <a:xfrm>
              <a:off x="612" y="2931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94" name="Rectangle 114"/>
            <p:cNvSpPr>
              <a:spLocks noChangeArrowheads="1"/>
            </p:cNvSpPr>
            <p:nvPr/>
          </p:nvSpPr>
          <p:spPr bwMode="auto">
            <a:xfrm>
              <a:off x="612" y="3198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en-US" sz="2200" b="1">
                  <a:ea typeface="Angsana New" pitchFamily="18" charset="-120"/>
                  <a:cs typeface="Angsana New" pitchFamily="18" charset="-120"/>
                </a:rPr>
                <a:t>	</a:t>
              </a:r>
              <a:endParaRPr lang="es-AR" altLang="en-US" sz="2200"/>
            </a:p>
          </p:txBody>
        </p:sp>
        <p:sp>
          <p:nvSpPr>
            <p:cNvPr id="20595" name="Rectangle 115"/>
            <p:cNvSpPr>
              <a:spLocks noChangeArrowheads="1"/>
            </p:cNvSpPr>
            <p:nvPr/>
          </p:nvSpPr>
          <p:spPr bwMode="auto">
            <a:xfrm>
              <a:off x="612" y="3465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96" name="Rectangle 116"/>
            <p:cNvSpPr>
              <a:spLocks noChangeArrowheads="1"/>
            </p:cNvSpPr>
            <p:nvPr/>
          </p:nvSpPr>
          <p:spPr bwMode="auto">
            <a:xfrm>
              <a:off x="612" y="3732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97" name="Rectangle 117"/>
            <p:cNvSpPr>
              <a:spLocks noChangeArrowheads="1"/>
            </p:cNvSpPr>
            <p:nvPr/>
          </p:nvSpPr>
          <p:spPr bwMode="auto">
            <a:xfrm>
              <a:off x="612" y="3999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20598" name="Line 118"/>
            <p:cNvSpPr>
              <a:spLocks noChangeShapeType="1"/>
            </p:cNvSpPr>
            <p:nvPr/>
          </p:nvSpPr>
          <p:spPr bwMode="auto">
            <a:xfrm>
              <a:off x="1001" y="306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Line 119"/>
            <p:cNvSpPr>
              <a:spLocks noChangeShapeType="1"/>
            </p:cNvSpPr>
            <p:nvPr/>
          </p:nvSpPr>
          <p:spPr bwMode="auto">
            <a:xfrm>
              <a:off x="1013" y="359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0" name="Line 120"/>
            <p:cNvSpPr>
              <a:spLocks noChangeShapeType="1"/>
            </p:cNvSpPr>
            <p:nvPr/>
          </p:nvSpPr>
          <p:spPr bwMode="auto">
            <a:xfrm>
              <a:off x="1001" y="4128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Line 121"/>
            <p:cNvSpPr>
              <a:spLocks noChangeShapeType="1"/>
            </p:cNvSpPr>
            <p:nvPr/>
          </p:nvSpPr>
          <p:spPr bwMode="auto">
            <a:xfrm>
              <a:off x="1007" y="3331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2" name="Line 122"/>
            <p:cNvSpPr>
              <a:spLocks noChangeShapeType="1"/>
            </p:cNvSpPr>
            <p:nvPr/>
          </p:nvSpPr>
          <p:spPr bwMode="auto">
            <a:xfrm>
              <a:off x="1006" y="3860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3" name="Text Box 123"/>
            <p:cNvSpPr txBox="1">
              <a:spLocks noChangeArrowheads="1"/>
            </p:cNvSpPr>
            <p:nvPr/>
          </p:nvSpPr>
          <p:spPr bwMode="auto">
            <a:xfrm>
              <a:off x="629" y="2966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5</a:t>
              </a:r>
              <a:endParaRPr lang="es-AR" altLang="en-US" sz="2200"/>
            </a:p>
          </p:txBody>
        </p:sp>
        <p:sp>
          <p:nvSpPr>
            <p:cNvPr id="20604" name="Text Box 124"/>
            <p:cNvSpPr txBox="1">
              <a:spLocks noChangeArrowheads="1"/>
            </p:cNvSpPr>
            <p:nvPr/>
          </p:nvSpPr>
          <p:spPr bwMode="auto">
            <a:xfrm>
              <a:off x="629" y="3219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6</a:t>
              </a:r>
              <a:endParaRPr lang="es-AR" altLang="en-US" sz="2200"/>
            </a:p>
          </p:txBody>
        </p:sp>
        <p:sp>
          <p:nvSpPr>
            <p:cNvPr id="20605" name="Text Box 125"/>
            <p:cNvSpPr txBox="1">
              <a:spLocks noChangeArrowheads="1"/>
            </p:cNvSpPr>
            <p:nvPr/>
          </p:nvSpPr>
          <p:spPr bwMode="auto">
            <a:xfrm>
              <a:off x="629" y="349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7</a:t>
              </a:r>
              <a:endParaRPr lang="es-AR" altLang="en-US" sz="2200"/>
            </a:p>
          </p:txBody>
        </p:sp>
        <p:sp>
          <p:nvSpPr>
            <p:cNvPr id="20606" name="Text Box 126"/>
            <p:cNvSpPr txBox="1">
              <a:spLocks noChangeArrowheads="1"/>
            </p:cNvSpPr>
            <p:nvPr/>
          </p:nvSpPr>
          <p:spPr bwMode="auto">
            <a:xfrm>
              <a:off x="629" y="375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8</a:t>
              </a:r>
              <a:endParaRPr lang="es-AR" altLang="en-US" sz="2200"/>
            </a:p>
          </p:txBody>
        </p:sp>
        <p:sp>
          <p:nvSpPr>
            <p:cNvPr id="20607" name="Text Box 127"/>
            <p:cNvSpPr txBox="1">
              <a:spLocks noChangeArrowheads="1"/>
            </p:cNvSpPr>
            <p:nvPr/>
          </p:nvSpPr>
          <p:spPr bwMode="auto">
            <a:xfrm>
              <a:off x="638" y="4020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9</a:t>
              </a:r>
              <a:endParaRPr lang="es-AR" altLang="en-US" sz="2200"/>
            </a:p>
          </p:txBody>
        </p:sp>
      </p:grpSp>
      <p:grpSp>
        <p:nvGrpSpPr>
          <p:cNvPr id="20609" name="Group 129"/>
          <p:cNvGrpSpPr>
            <a:grpSpLocks/>
          </p:cNvGrpSpPr>
          <p:nvPr/>
        </p:nvGrpSpPr>
        <p:grpSpPr bwMode="auto">
          <a:xfrm>
            <a:off x="5038725" y="5546725"/>
            <a:ext cx="927100" cy="282575"/>
            <a:chOff x="3681" y="1957"/>
            <a:chExt cx="962" cy="360"/>
          </a:xfrm>
        </p:grpSpPr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12" name="Rectangle 13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3" name="Line 13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14" name="Text Box 134"/>
          <p:cNvSpPr txBox="1">
            <a:spLocks noChangeArrowheads="1"/>
          </p:cNvSpPr>
          <p:nvPr/>
        </p:nvSpPr>
        <p:spPr bwMode="auto">
          <a:xfrm>
            <a:off x="4956175" y="549116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679</a:t>
            </a:r>
            <a:endParaRPr lang="es-AR" altLang="en-US" sz="2000"/>
          </a:p>
        </p:txBody>
      </p:sp>
      <p:grpSp>
        <p:nvGrpSpPr>
          <p:cNvPr id="20615" name="Group 135"/>
          <p:cNvGrpSpPr>
            <a:grpSpLocks/>
          </p:cNvGrpSpPr>
          <p:nvPr/>
        </p:nvGrpSpPr>
        <p:grpSpPr bwMode="auto">
          <a:xfrm>
            <a:off x="5046663" y="3844925"/>
            <a:ext cx="927100" cy="282575"/>
            <a:chOff x="3681" y="1957"/>
            <a:chExt cx="962" cy="360"/>
          </a:xfrm>
        </p:grpSpPr>
        <p:grpSp>
          <p:nvGrpSpPr>
            <p:cNvPr id="20616" name="Group 13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17" name="Rectangle 13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18" name="Rectangle 13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20" name="Text Box 140"/>
          <p:cNvSpPr txBox="1">
            <a:spLocks noChangeArrowheads="1"/>
          </p:cNvSpPr>
          <p:nvPr/>
        </p:nvSpPr>
        <p:spPr bwMode="auto">
          <a:xfrm>
            <a:off x="4964113" y="37893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20621" name="Group 141"/>
          <p:cNvGrpSpPr>
            <a:grpSpLocks/>
          </p:cNvGrpSpPr>
          <p:nvPr/>
        </p:nvGrpSpPr>
        <p:grpSpPr bwMode="auto">
          <a:xfrm>
            <a:off x="5018088" y="5127625"/>
            <a:ext cx="927100" cy="282575"/>
            <a:chOff x="3681" y="1957"/>
            <a:chExt cx="962" cy="360"/>
          </a:xfrm>
        </p:grpSpPr>
        <p:grpSp>
          <p:nvGrpSpPr>
            <p:cNvPr id="20622" name="Group 14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23" name="Rectangle 14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24" name="Rectangle 14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25" name="Line 14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26" name="Text Box 146"/>
          <p:cNvSpPr txBox="1">
            <a:spLocks noChangeArrowheads="1"/>
          </p:cNvSpPr>
          <p:nvPr/>
        </p:nvSpPr>
        <p:spPr bwMode="auto">
          <a:xfrm>
            <a:off x="4935538" y="50720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78</a:t>
            </a:r>
            <a:endParaRPr lang="es-AR" altLang="en-US" sz="2000"/>
          </a:p>
        </p:txBody>
      </p:sp>
      <p:grpSp>
        <p:nvGrpSpPr>
          <p:cNvPr id="20627" name="Group 147"/>
          <p:cNvGrpSpPr>
            <a:grpSpLocks/>
          </p:cNvGrpSpPr>
          <p:nvPr/>
        </p:nvGrpSpPr>
        <p:grpSpPr bwMode="auto">
          <a:xfrm>
            <a:off x="5038725" y="4276725"/>
            <a:ext cx="927100" cy="282575"/>
            <a:chOff x="3681" y="1957"/>
            <a:chExt cx="962" cy="360"/>
          </a:xfrm>
        </p:grpSpPr>
        <p:grpSp>
          <p:nvGrpSpPr>
            <p:cNvPr id="20628" name="Group 14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29" name="Rectangle 14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30" name="Rectangle 15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31" name="Line 15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2" name="Text Box 152"/>
          <p:cNvSpPr txBox="1">
            <a:spLocks noChangeArrowheads="1"/>
          </p:cNvSpPr>
          <p:nvPr/>
        </p:nvSpPr>
        <p:spPr bwMode="auto">
          <a:xfrm>
            <a:off x="4956175" y="422116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126</a:t>
            </a:r>
            <a:endParaRPr lang="es-AR" altLang="en-US" sz="2000"/>
          </a:p>
        </p:txBody>
      </p:sp>
      <p:grpSp>
        <p:nvGrpSpPr>
          <p:cNvPr id="20633" name="Group 153"/>
          <p:cNvGrpSpPr>
            <a:grpSpLocks/>
          </p:cNvGrpSpPr>
          <p:nvPr/>
        </p:nvGrpSpPr>
        <p:grpSpPr bwMode="auto">
          <a:xfrm>
            <a:off x="5975350" y="5538788"/>
            <a:ext cx="927100" cy="282575"/>
            <a:chOff x="3681" y="1957"/>
            <a:chExt cx="962" cy="360"/>
          </a:xfrm>
        </p:grpSpPr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35" name="Rectangle 15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36" name="Rectangle 15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37" name="Line 15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8" name="Text Box 158"/>
          <p:cNvSpPr txBox="1">
            <a:spLocks noChangeArrowheads="1"/>
          </p:cNvSpPr>
          <p:nvPr/>
        </p:nvSpPr>
        <p:spPr bwMode="auto">
          <a:xfrm>
            <a:off x="5892800" y="5483225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209</a:t>
            </a:r>
            <a:endParaRPr lang="es-AR" altLang="en-US" sz="2000"/>
          </a:p>
        </p:txBody>
      </p:sp>
      <p:grpSp>
        <p:nvGrpSpPr>
          <p:cNvPr id="20639" name="Group 159"/>
          <p:cNvGrpSpPr>
            <a:grpSpLocks/>
          </p:cNvGrpSpPr>
          <p:nvPr/>
        </p:nvGrpSpPr>
        <p:grpSpPr bwMode="auto">
          <a:xfrm>
            <a:off x="5949950" y="5102225"/>
            <a:ext cx="927100" cy="282575"/>
            <a:chOff x="3681" y="1957"/>
            <a:chExt cx="962" cy="360"/>
          </a:xfrm>
        </p:grpSpPr>
        <p:grpSp>
          <p:nvGrpSpPr>
            <p:cNvPr id="20640" name="Group 16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41" name="Rectangle 16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42" name="Rectangle 16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43" name="Line 16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4" name="Text Box 164"/>
          <p:cNvSpPr txBox="1">
            <a:spLocks noChangeArrowheads="1"/>
          </p:cNvSpPr>
          <p:nvPr/>
        </p:nvSpPr>
        <p:spPr bwMode="auto">
          <a:xfrm>
            <a:off x="5867400" y="504666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508</a:t>
            </a:r>
            <a:endParaRPr lang="es-AR" altLang="en-US" sz="2000"/>
          </a:p>
        </p:txBody>
      </p:sp>
      <p:grpSp>
        <p:nvGrpSpPr>
          <p:cNvPr id="20645" name="Group 165"/>
          <p:cNvGrpSpPr>
            <a:grpSpLocks/>
          </p:cNvGrpSpPr>
          <p:nvPr/>
        </p:nvGrpSpPr>
        <p:grpSpPr bwMode="auto">
          <a:xfrm>
            <a:off x="5995988" y="3844925"/>
            <a:ext cx="927100" cy="282575"/>
            <a:chOff x="3681" y="1957"/>
            <a:chExt cx="962" cy="360"/>
          </a:xfrm>
        </p:grpSpPr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48" name="Rectangle 16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50" name="Text Box 170"/>
          <p:cNvSpPr txBox="1">
            <a:spLocks noChangeArrowheads="1"/>
          </p:cNvSpPr>
          <p:nvPr/>
        </p:nvSpPr>
        <p:spPr bwMode="auto">
          <a:xfrm>
            <a:off x="5913438" y="37893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295</a:t>
            </a:r>
            <a:endParaRPr lang="es-AR" altLang="en-US" sz="2000"/>
          </a:p>
        </p:txBody>
      </p:sp>
      <p:grpSp>
        <p:nvGrpSpPr>
          <p:cNvPr id="20657" name="Group 177"/>
          <p:cNvGrpSpPr>
            <a:grpSpLocks/>
          </p:cNvGrpSpPr>
          <p:nvPr/>
        </p:nvGrpSpPr>
        <p:grpSpPr bwMode="auto">
          <a:xfrm>
            <a:off x="5038725" y="3040063"/>
            <a:ext cx="927100" cy="282575"/>
            <a:chOff x="3681" y="1957"/>
            <a:chExt cx="962" cy="360"/>
          </a:xfrm>
        </p:grpSpPr>
        <p:grpSp>
          <p:nvGrpSpPr>
            <p:cNvPr id="20658" name="Group 17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59" name="Rectangle 17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60" name="Rectangle 18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61" name="Line 18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62" name="Text Box 182"/>
          <p:cNvSpPr txBox="1">
            <a:spLocks noChangeArrowheads="1"/>
          </p:cNvSpPr>
          <p:nvPr/>
        </p:nvSpPr>
        <p:spPr bwMode="auto">
          <a:xfrm>
            <a:off x="4956175" y="29845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63</a:t>
            </a:r>
            <a:endParaRPr lang="es-AR" altLang="en-US" sz="2000"/>
          </a:p>
        </p:txBody>
      </p:sp>
      <p:grpSp>
        <p:nvGrpSpPr>
          <p:cNvPr id="20663" name="Group 183"/>
          <p:cNvGrpSpPr>
            <a:grpSpLocks/>
          </p:cNvGrpSpPr>
          <p:nvPr/>
        </p:nvGrpSpPr>
        <p:grpSpPr bwMode="auto">
          <a:xfrm>
            <a:off x="6908800" y="3825875"/>
            <a:ext cx="927100" cy="282575"/>
            <a:chOff x="3681" y="1957"/>
            <a:chExt cx="962" cy="360"/>
          </a:xfrm>
        </p:grpSpPr>
        <p:grpSp>
          <p:nvGrpSpPr>
            <p:cNvPr id="20664" name="Group 18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65" name="Rectangle 18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66" name="Rectangle 18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67" name="Line 18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68" name="Text Box 188"/>
          <p:cNvSpPr txBox="1">
            <a:spLocks noChangeArrowheads="1"/>
          </p:cNvSpPr>
          <p:nvPr/>
        </p:nvSpPr>
        <p:spPr bwMode="auto">
          <a:xfrm>
            <a:off x="6826250" y="377031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195</a:t>
            </a:r>
            <a:endParaRPr lang="es-AR" altLang="en-US" sz="2000"/>
          </a:p>
        </p:txBody>
      </p:sp>
      <p:grpSp>
        <p:nvGrpSpPr>
          <p:cNvPr id="20669" name="Group 189"/>
          <p:cNvGrpSpPr>
            <a:grpSpLocks/>
          </p:cNvGrpSpPr>
          <p:nvPr/>
        </p:nvGrpSpPr>
        <p:grpSpPr bwMode="auto">
          <a:xfrm>
            <a:off x="5005388" y="1755775"/>
            <a:ext cx="927100" cy="282575"/>
            <a:chOff x="3681" y="1957"/>
            <a:chExt cx="962" cy="360"/>
          </a:xfrm>
        </p:grpSpPr>
        <p:grpSp>
          <p:nvGrpSpPr>
            <p:cNvPr id="20670" name="Group 19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71" name="Rectangle 19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72" name="Rectangle 19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73" name="Line 19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74" name="Text Box 194"/>
          <p:cNvSpPr txBox="1">
            <a:spLocks noChangeArrowheads="1"/>
          </p:cNvSpPr>
          <p:nvPr/>
        </p:nvSpPr>
        <p:spPr bwMode="auto">
          <a:xfrm>
            <a:off x="4932363" y="170021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230</a:t>
            </a:r>
            <a:endParaRPr lang="es-AR" altLang="en-US" sz="2000"/>
          </a:p>
        </p:txBody>
      </p:sp>
      <p:grpSp>
        <p:nvGrpSpPr>
          <p:cNvPr id="20675" name="Group 195"/>
          <p:cNvGrpSpPr>
            <a:grpSpLocks/>
          </p:cNvGrpSpPr>
          <p:nvPr/>
        </p:nvGrpSpPr>
        <p:grpSpPr bwMode="auto">
          <a:xfrm>
            <a:off x="6910388" y="5546725"/>
            <a:ext cx="927100" cy="282575"/>
            <a:chOff x="3681" y="1957"/>
            <a:chExt cx="962" cy="360"/>
          </a:xfrm>
        </p:grpSpPr>
        <p:grpSp>
          <p:nvGrpSpPr>
            <p:cNvPr id="20676" name="Group 19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77" name="Rectangle 19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78" name="Rectangle 19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79" name="Line 19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0" name="Text Box 200"/>
          <p:cNvSpPr txBox="1">
            <a:spLocks noChangeArrowheads="1"/>
          </p:cNvSpPr>
          <p:nvPr/>
        </p:nvSpPr>
        <p:spPr bwMode="auto">
          <a:xfrm>
            <a:off x="6827838" y="54911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</a:t>
            </a:r>
            <a:endParaRPr lang="es-AR" altLang="en-US" sz="2000"/>
          </a:p>
        </p:txBody>
      </p:sp>
      <p:grpSp>
        <p:nvGrpSpPr>
          <p:cNvPr id="20681" name="Group 201"/>
          <p:cNvGrpSpPr>
            <a:grpSpLocks/>
          </p:cNvGrpSpPr>
          <p:nvPr/>
        </p:nvGrpSpPr>
        <p:grpSpPr bwMode="auto">
          <a:xfrm>
            <a:off x="5038725" y="2189163"/>
            <a:ext cx="927100" cy="282575"/>
            <a:chOff x="3681" y="1957"/>
            <a:chExt cx="962" cy="360"/>
          </a:xfrm>
        </p:grpSpPr>
        <p:grpSp>
          <p:nvGrpSpPr>
            <p:cNvPr id="20682" name="Group 20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83" name="Rectangle 20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84" name="Rectangle 20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85" name="Line 20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6" name="Text Box 206"/>
          <p:cNvSpPr txBox="1">
            <a:spLocks noChangeArrowheads="1"/>
          </p:cNvSpPr>
          <p:nvPr/>
        </p:nvSpPr>
        <p:spPr bwMode="auto">
          <a:xfrm>
            <a:off x="4956175" y="21336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721</a:t>
            </a:r>
            <a:endParaRPr lang="es-AR" altLang="en-US" sz="2000"/>
          </a:p>
        </p:txBody>
      </p:sp>
      <p:grpSp>
        <p:nvGrpSpPr>
          <p:cNvPr id="20687" name="Group 207"/>
          <p:cNvGrpSpPr>
            <a:grpSpLocks/>
          </p:cNvGrpSpPr>
          <p:nvPr/>
        </p:nvGrpSpPr>
        <p:grpSpPr bwMode="auto">
          <a:xfrm>
            <a:off x="5037138" y="4716463"/>
            <a:ext cx="927100" cy="282575"/>
            <a:chOff x="3681" y="1957"/>
            <a:chExt cx="962" cy="360"/>
          </a:xfrm>
        </p:grpSpPr>
        <p:grpSp>
          <p:nvGrpSpPr>
            <p:cNvPr id="20688" name="Group 20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689" name="Rectangle 20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690" name="Rectangle 21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91" name="Line 21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92" name="Text Box 212"/>
          <p:cNvSpPr txBox="1">
            <a:spLocks noChangeArrowheads="1"/>
          </p:cNvSpPr>
          <p:nvPr/>
        </p:nvSpPr>
        <p:spPr bwMode="auto">
          <a:xfrm>
            <a:off x="4954588" y="4660900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147</a:t>
            </a:r>
            <a:endParaRPr lang="es-AR" altLang="en-US" sz="2000"/>
          </a:p>
        </p:txBody>
      </p:sp>
      <p:grpSp>
        <p:nvGrpSpPr>
          <p:cNvPr id="20699" name="Group 219"/>
          <p:cNvGrpSpPr>
            <a:grpSpLocks/>
          </p:cNvGrpSpPr>
          <p:nvPr/>
        </p:nvGrpSpPr>
        <p:grpSpPr bwMode="auto">
          <a:xfrm>
            <a:off x="7821613" y="3844925"/>
            <a:ext cx="927100" cy="282575"/>
            <a:chOff x="3681" y="1957"/>
            <a:chExt cx="962" cy="360"/>
          </a:xfrm>
        </p:grpSpPr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701" name="Rectangle 22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702" name="Rectangle 22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03" name="Line 22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04" name="Text Box 224"/>
          <p:cNvSpPr txBox="1">
            <a:spLocks noChangeArrowheads="1"/>
          </p:cNvSpPr>
          <p:nvPr/>
        </p:nvSpPr>
        <p:spPr bwMode="auto">
          <a:xfrm>
            <a:off x="7739063" y="37893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20705" name="Group 225"/>
          <p:cNvGrpSpPr>
            <a:grpSpLocks/>
          </p:cNvGrpSpPr>
          <p:nvPr/>
        </p:nvGrpSpPr>
        <p:grpSpPr bwMode="auto">
          <a:xfrm>
            <a:off x="5937250" y="1755775"/>
            <a:ext cx="927100" cy="282575"/>
            <a:chOff x="3681" y="1957"/>
            <a:chExt cx="962" cy="360"/>
          </a:xfrm>
        </p:grpSpPr>
        <p:grpSp>
          <p:nvGrpSpPr>
            <p:cNvPr id="20706" name="Group 22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20707" name="Rectangle 22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20708" name="Rectangle 22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09" name="Line 22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10" name="Text Box 230"/>
          <p:cNvSpPr txBox="1">
            <a:spLocks noChangeArrowheads="1"/>
          </p:cNvSpPr>
          <p:nvPr/>
        </p:nvSpPr>
        <p:spPr bwMode="auto">
          <a:xfrm>
            <a:off x="5867400" y="170021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410</a:t>
            </a:r>
            <a:endParaRPr lang="es-AR" altLang="en-US" sz="2000"/>
          </a:p>
        </p:txBody>
      </p:sp>
      <p:sp>
        <p:nvSpPr>
          <p:cNvPr id="20712" name="Rectangle 232"/>
          <p:cNvSpPr>
            <a:spLocks noChangeArrowheads="1"/>
          </p:cNvSpPr>
          <p:nvPr/>
        </p:nvSpPr>
        <p:spPr bwMode="auto">
          <a:xfrm>
            <a:off x="179388" y="96202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3" name="Rectangle 233"/>
          <p:cNvSpPr>
            <a:spLocks noChangeArrowheads="1"/>
          </p:cNvSpPr>
          <p:nvPr/>
        </p:nvSpPr>
        <p:spPr bwMode="auto">
          <a:xfrm>
            <a:off x="787400" y="965200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4" name="Rectangle 234"/>
          <p:cNvSpPr>
            <a:spLocks noChangeArrowheads="1"/>
          </p:cNvSpPr>
          <p:nvPr/>
        </p:nvSpPr>
        <p:spPr bwMode="auto">
          <a:xfrm>
            <a:off x="1347788" y="971550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5" name="Rectangle 235"/>
          <p:cNvSpPr>
            <a:spLocks noChangeArrowheads="1"/>
          </p:cNvSpPr>
          <p:nvPr/>
        </p:nvSpPr>
        <p:spPr bwMode="auto">
          <a:xfrm>
            <a:off x="18954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6" name="Rectangle 236"/>
          <p:cNvSpPr>
            <a:spLocks noChangeArrowheads="1"/>
          </p:cNvSpPr>
          <p:nvPr/>
        </p:nvSpPr>
        <p:spPr bwMode="auto">
          <a:xfrm>
            <a:off x="25654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7" name="Rectangle 237"/>
          <p:cNvSpPr>
            <a:spLocks noChangeArrowheads="1"/>
          </p:cNvSpPr>
          <p:nvPr/>
        </p:nvSpPr>
        <p:spPr bwMode="auto">
          <a:xfrm>
            <a:off x="3178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8" name="Rectangle 238"/>
          <p:cNvSpPr>
            <a:spLocks noChangeArrowheads="1"/>
          </p:cNvSpPr>
          <p:nvPr/>
        </p:nvSpPr>
        <p:spPr bwMode="auto">
          <a:xfrm>
            <a:off x="38115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9" name="Rectangle 239"/>
          <p:cNvSpPr>
            <a:spLocks noChangeArrowheads="1"/>
          </p:cNvSpPr>
          <p:nvPr/>
        </p:nvSpPr>
        <p:spPr bwMode="auto">
          <a:xfrm>
            <a:off x="43942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0" name="Rectangle 240"/>
          <p:cNvSpPr>
            <a:spLocks noChangeArrowheads="1"/>
          </p:cNvSpPr>
          <p:nvPr/>
        </p:nvSpPr>
        <p:spPr bwMode="auto">
          <a:xfrm>
            <a:off x="49545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1" name="Rectangle 241"/>
          <p:cNvSpPr>
            <a:spLocks noChangeArrowheads="1"/>
          </p:cNvSpPr>
          <p:nvPr/>
        </p:nvSpPr>
        <p:spPr bwMode="auto">
          <a:xfrm>
            <a:off x="5591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2" name="Rectangle 242"/>
          <p:cNvSpPr>
            <a:spLocks noChangeArrowheads="1"/>
          </p:cNvSpPr>
          <p:nvPr/>
        </p:nvSpPr>
        <p:spPr bwMode="auto">
          <a:xfrm>
            <a:off x="6186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3" name="Rectangle 243"/>
          <p:cNvSpPr>
            <a:spLocks noChangeArrowheads="1"/>
          </p:cNvSpPr>
          <p:nvPr/>
        </p:nvSpPr>
        <p:spPr bwMode="auto">
          <a:xfrm>
            <a:off x="6729413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4" name="Rectangle 244"/>
          <p:cNvSpPr>
            <a:spLocks noChangeArrowheads="1"/>
          </p:cNvSpPr>
          <p:nvPr/>
        </p:nvSpPr>
        <p:spPr bwMode="auto">
          <a:xfrm>
            <a:off x="73056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5" name="Rectangle 245"/>
          <p:cNvSpPr>
            <a:spLocks noChangeArrowheads="1"/>
          </p:cNvSpPr>
          <p:nvPr/>
        </p:nvSpPr>
        <p:spPr bwMode="auto">
          <a:xfrm>
            <a:off x="7881938" y="969963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6" name="Rectangle 246"/>
          <p:cNvSpPr>
            <a:spLocks noChangeArrowheads="1"/>
          </p:cNvSpPr>
          <p:nvPr/>
        </p:nvSpPr>
        <p:spPr bwMode="auto">
          <a:xfrm>
            <a:off x="8472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7" name="Text Box 247"/>
          <p:cNvSpPr txBox="1">
            <a:spLocks noChangeArrowheads="1"/>
          </p:cNvSpPr>
          <p:nvPr/>
        </p:nvSpPr>
        <p:spPr bwMode="auto">
          <a:xfrm>
            <a:off x="323850" y="5516563"/>
            <a:ext cx="19415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b. Concatenar</a:t>
            </a:r>
          </a:p>
        </p:txBody>
      </p:sp>
      <p:sp>
        <p:nvSpPr>
          <p:cNvPr id="20728" name="Text Box 248"/>
          <p:cNvSpPr txBox="1">
            <a:spLocks noChangeArrowheads="1"/>
          </p:cNvSpPr>
          <p:nvPr/>
        </p:nvSpPr>
        <p:spPr bwMode="auto">
          <a:xfrm>
            <a:off x="95250" y="6092825"/>
            <a:ext cx="9002713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>
                <a:solidFill>
                  <a:schemeClr val="bg1"/>
                </a:solidFill>
              </a:rPr>
              <a:t>679  345   78  126   209  508   295   63  195   230   19  721  147  345  410 </a:t>
            </a:r>
          </a:p>
        </p:txBody>
      </p:sp>
      <p:sp>
        <p:nvSpPr>
          <p:cNvPr id="20729" name="Text Box 249"/>
          <p:cNvSpPr txBox="1">
            <a:spLocks noChangeArrowheads="1"/>
          </p:cNvSpPr>
          <p:nvPr/>
        </p:nvSpPr>
        <p:spPr bwMode="auto">
          <a:xfrm>
            <a:off x="10795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230</a:t>
            </a:r>
          </a:p>
        </p:txBody>
      </p:sp>
      <p:sp>
        <p:nvSpPr>
          <p:cNvPr id="20731" name="AutoShape 251"/>
          <p:cNvSpPr>
            <a:spLocks noChangeArrowheads="1"/>
          </p:cNvSpPr>
          <p:nvPr/>
        </p:nvSpPr>
        <p:spPr bwMode="auto">
          <a:xfrm>
            <a:off x="5110163" y="17097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3" name="AutoShape 253"/>
          <p:cNvSpPr>
            <a:spLocks noChangeArrowheads="1"/>
          </p:cNvSpPr>
          <p:nvPr/>
        </p:nvSpPr>
        <p:spPr bwMode="auto">
          <a:xfrm>
            <a:off x="6011863" y="17129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4" name="Text Box 254"/>
          <p:cNvSpPr txBox="1">
            <a:spLocks noChangeArrowheads="1"/>
          </p:cNvSpPr>
          <p:nvPr/>
        </p:nvSpPr>
        <p:spPr bwMode="auto">
          <a:xfrm>
            <a:off x="68421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410</a:t>
            </a:r>
          </a:p>
        </p:txBody>
      </p:sp>
      <p:sp>
        <p:nvSpPr>
          <p:cNvPr id="20735" name="AutoShape 255"/>
          <p:cNvSpPr>
            <a:spLocks noChangeArrowheads="1"/>
          </p:cNvSpPr>
          <p:nvPr/>
        </p:nvSpPr>
        <p:spPr bwMode="auto">
          <a:xfrm>
            <a:off x="5124450" y="21447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6" name="Text Box 256"/>
          <p:cNvSpPr txBox="1">
            <a:spLocks noChangeArrowheads="1"/>
          </p:cNvSpPr>
          <p:nvPr/>
        </p:nvSpPr>
        <p:spPr bwMode="auto">
          <a:xfrm>
            <a:off x="12588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721</a:t>
            </a:r>
          </a:p>
        </p:txBody>
      </p:sp>
      <p:sp>
        <p:nvSpPr>
          <p:cNvPr id="20737" name="AutoShape 257"/>
          <p:cNvSpPr>
            <a:spLocks noChangeArrowheads="1"/>
          </p:cNvSpPr>
          <p:nvPr/>
        </p:nvSpPr>
        <p:spPr bwMode="auto">
          <a:xfrm>
            <a:off x="5111750" y="29972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8" name="Text Box 258"/>
          <p:cNvSpPr txBox="1">
            <a:spLocks noChangeArrowheads="1"/>
          </p:cNvSpPr>
          <p:nvPr/>
        </p:nvSpPr>
        <p:spPr bwMode="auto">
          <a:xfrm>
            <a:off x="18367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63</a:t>
            </a:r>
          </a:p>
        </p:txBody>
      </p:sp>
      <p:sp>
        <p:nvSpPr>
          <p:cNvPr id="20739" name="AutoShape 259"/>
          <p:cNvSpPr>
            <a:spLocks noChangeArrowheads="1"/>
          </p:cNvSpPr>
          <p:nvPr/>
        </p:nvSpPr>
        <p:spPr bwMode="auto">
          <a:xfrm>
            <a:off x="5124450" y="38020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0" name="Text Box 260"/>
          <p:cNvSpPr txBox="1">
            <a:spLocks noChangeArrowheads="1"/>
          </p:cNvSpPr>
          <p:nvPr/>
        </p:nvSpPr>
        <p:spPr bwMode="auto">
          <a:xfrm>
            <a:off x="23399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20741" name="AutoShape 261"/>
          <p:cNvSpPr>
            <a:spLocks noChangeArrowheads="1"/>
          </p:cNvSpPr>
          <p:nvPr/>
        </p:nvSpPr>
        <p:spPr bwMode="auto">
          <a:xfrm>
            <a:off x="6092825" y="38020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2" name="Text Box 262"/>
          <p:cNvSpPr txBox="1">
            <a:spLocks noChangeArrowheads="1"/>
          </p:cNvSpPr>
          <p:nvPr/>
        </p:nvSpPr>
        <p:spPr bwMode="auto">
          <a:xfrm>
            <a:off x="29876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295</a:t>
            </a:r>
          </a:p>
        </p:txBody>
      </p:sp>
      <p:sp>
        <p:nvSpPr>
          <p:cNvPr id="20743" name="AutoShape 263"/>
          <p:cNvSpPr>
            <a:spLocks noChangeArrowheads="1"/>
          </p:cNvSpPr>
          <p:nvPr/>
        </p:nvSpPr>
        <p:spPr bwMode="auto">
          <a:xfrm>
            <a:off x="7008813" y="37893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5639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195</a:t>
            </a:r>
          </a:p>
        </p:txBody>
      </p:sp>
      <p:sp>
        <p:nvSpPr>
          <p:cNvPr id="20746" name="AutoShape 266"/>
          <p:cNvSpPr>
            <a:spLocks noChangeArrowheads="1"/>
          </p:cNvSpPr>
          <p:nvPr/>
        </p:nvSpPr>
        <p:spPr bwMode="auto">
          <a:xfrm>
            <a:off x="7932738" y="38147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7" name="Text Box 267"/>
          <p:cNvSpPr txBox="1">
            <a:spLocks noChangeArrowheads="1"/>
          </p:cNvSpPr>
          <p:nvPr/>
        </p:nvSpPr>
        <p:spPr bwMode="auto">
          <a:xfrm>
            <a:off x="42116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20748" name="AutoShape 268"/>
          <p:cNvSpPr>
            <a:spLocks noChangeArrowheads="1"/>
          </p:cNvSpPr>
          <p:nvPr/>
        </p:nvSpPr>
        <p:spPr bwMode="auto">
          <a:xfrm>
            <a:off x="5135563" y="42338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9" name="Text Box 269"/>
          <p:cNvSpPr txBox="1">
            <a:spLocks noChangeArrowheads="1"/>
          </p:cNvSpPr>
          <p:nvPr/>
        </p:nvSpPr>
        <p:spPr bwMode="auto">
          <a:xfrm>
            <a:off x="478790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126</a:t>
            </a:r>
          </a:p>
        </p:txBody>
      </p:sp>
      <p:sp>
        <p:nvSpPr>
          <p:cNvPr id="20750" name="AutoShape 270"/>
          <p:cNvSpPr>
            <a:spLocks noChangeArrowheads="1"/>
          </p:cNvSpPr>
          <p:nvPr/>
        </p:nvSpPr>
        <p:spPr bwMode="auto">
          <a:xfrm>
            <a:off x="5135563" y="46736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1" name="Text Box 271"/>
          <p:cNvSpPr txBox="1">
            <a:spLocks noChangeArrowheads="1"/>
          </p:cNvSpPr>
          <p:nvPr/>
        </p:nvSpPr>
        <p:spPr bwMode="auto">
          <a:xfrm>
            <a:off x="536416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147</a:t>
            </a:r>
          </a:p>
        </p:txBody>
      </p:sp>
      <p:sp>
        <p:nvSpPr>
          <p:cNvPr id="20752" name="AutoShape 272"/>
          <p:cNvSpPr>
            <a:spLocks noChangeArrowheads="1"/>
          </p:cNvSpPr>
          <p:nvPr/>
        </p:nvSpPr>
        <p:spPr bwMode="auto">
          <a:xfrm>
            <a:off x="5124450" y="50974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3" name="Text Box 273"/>
          <p:cNvSpPr txBox="1">
            <a:spLocks noChangeArrowheads="1"/>
          </p:cNvSpPr>
          <p:nvPr/>
        </p:nvSpPr>
        <p:spPr bwMode="auto">
          <a:xfrm>
            <a:off x="594042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78</a:t>
            </a:r>
          </a:p>
        </p:txBody>
      </p:sp>
      <p:sp>
        <p:nvSpPr>
          <p:cNvPr id="20754" name="AutoShape 274"/>
          <p:cNvSpPr>
            <a:spLocks noChangeArrowheads="1"/>
          </p:cNvSpPr>
          <p:nvPr/>
        </p:nvSpPr>
        <p:spPr bwMode="auto">
          <a:xfrm>
            <a:off x="6059488" y="50847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6" name="Text Box 276"/>
          <p:cNvSpPr txBox="1">
            <a:spLocks noChangeArrowheads="1"/>
          </p:cNvSpPr>
          <p:nvPr/>
        </p:nvSpPr>
        <p:spPr bwMode="auto">
          <a:xfrm>
            <a:off x="65166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508</a:t>
            </a:r>
          </a:p>
        </p:txBody>
      </p:sp>
      <p:sp>
        <p:nvSpPr>
          <p:cNvPr id="20757" name="AutoShape 277"/>
          <p:cNvSpPr>
            <a:spLocks noChangeArrowheads="1"/>
          </p:cNvSpPr>
          <p:nvPr/>
        </p:nvSpPr>
        <p:spPr bwMode="auto">
          <a:xfrm>
            <a:off x="5110163" y="55165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9" name="Text Box 279"/>
          <p:cNvSpPr txBox="1">
            <a:spLocks noChangeArrowheads="1"/>
          </p:cNvSpPr>
          <p:nvPr/>
        </p:nvSpPr>
        <p:spPr bwMode="auto">
          <a:xfrm>
            <a:off x="71643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679</a:t>
            </a:r>
          </a:p>
        </p:txBody>
      </p:sp>
      <p:sp>
        <p:nvSpPr>
          <p:cNvPr id="20760" name="AutoShape 280"/>
          <p:cNvSpPr>
            <a:spLocks noChangeArrowheads="1"/>
          </p:cNvSpPr>
          <p:nvPr/>
        </p:nvSpPr>
        <p:spPr bwMode="auto">
          <a:xfrm>
            <a:off x="6046788" y="55038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1" name="Text Box 281"/>
          <p:cNvSpPr txBox="1">
            <a:spLocks noChangeArrowheads="1"/>
          </p:cNvSpPr>
          <p:nvPr/>
        </p:nvSpPr>
        <p:spPr bwMode="auto">
          <a:xfrm>
            <a:off x="78120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209</a:t>
            </a:r>
          </a:p>
        </p:txBody>
      </p:sp>
      <p:sp>
        <p:nvSpPr>
          <p:cNvPr id="20762" name="AutoShape 282"/>
          <p:cNvSpPr>
            <a:spLocks noChangeArrowheads="1"/>
          </p:cNvSpPr>
          <p:nvPr/>
        </p:nvSpPr>
        <p:spPr bwMode="auto">
          <a:xfrm>
            <a:off x="6986588" y="55038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3" name="Text Box 283"/>
          <p:cNvSpPr txBox="1">
            <a:spLocks noChangeArrowheads="1"/>
          </p:cNvSpPr>
          <p:nvPr/>
        </p:nvSpPr>
        <p:spPr bwMode="auto">
          <a:xfrm>
            <a:off x="84613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19</a:t>
            </a:r>
          </a:p>
        </p:txBody>
      </p:sp>
      <p:sp>
        <p:nvSpPr>
          <p:cNvPr id="20764" name="Text Box 284"/>
          <p:cNvSpPr txBox="1">
            <a:spLocks noChangeArrowheads="1"/>
          </p:cNvSpPr>
          <p:nvPr/>
        </p:nvSpPr>
        <p:spPr bwMode="auto">
          <a:xfrm>
            <a:off x="395288" y="2636838"/>
            <a:ext cx="2466975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b="1">
                <a:solidFill>
                  <a:srgbClr val="FF0000"/>
                </a:solidFill>
              </a:rPr>
              <a:t>POR LAS UNIDADES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" grpId="0" animBg="1"/>
      <p:bldP spid="20512" grpId="0"/>
      <p:bldP spid="20614" grpId="0"/>
      <p:bldP spid="20620" grpId="0"/>
      <p:bldP spid="20626" grpId="0"/>
      <p:bldP spid="20632" grpId="0"/>
      <p:bldP spid="20638" grpId="0"/>
      <p:bldP spid="20644" grpId="0"/>
      <p:bldP spid="20650" grpId="0"/>
      <p:bldP spid="20662" grpId="0"/>
      <p:bldP spid="20668" grpId="0"/>
      <p:bldP spid="20674" grpId="0"/>
      <p:bldP spid="20680" grpId="0"/>
      <p:bldP spid="20686" grpId="0"/>
      <p:bldP spid="20692" grpId="0"/>
      <p:bldP spid="20704" grpId="0"/>
      <p:bldP spid="20710" grpId="0"/>
      <p:bldP spid="20727" grpId="0"/>
      <p:bldP spid="20728" grpId="0" animBg="1"/>
      <p:bldP spid="20729" grpId="0"/>
      <p:bldP spid="20734" grpId="0"/>
      <p:bldP spid="20736" grpId="0"/>
      <p:bldP spid="20738" grpId="0"/>
      <p:bldP spid="20740" grpId="0"/>
      <p:bldP spid="20742" grpId="0"/>
      <p:bldP spid="20745" grpId="0"/>
      <p:bldP spid="20747" grpId="0"/>
      <p:bldP spid="20749" grpId="0"/>
      <p:bldP spid="20751" grpId="0"/>
      <p:bldP spid="20753" grpId="0"/>
      <p:bldP spid="20756" grpId="0"/>
      <p:bldP spid="20759" grpId="0"/>
      <p:bldP spid="20761" grpId="0"/>
      <p:bldP spid="20763" grpId="0"/>
      <p:bldP spid="207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85750"/>
            <a:ext cx="8229600" cy="622300"/>
          </a:xfrm>
        </p:spPr>
        <p:txBody>
          <a:bodyPr/>
          <a:lstStyle/>
          <a:p>
            <a:r>
              <a:rPr lang="es-AR" altLang="en-US" sz="3000" smtClean="0"/>
              <a:t>RADIX SORT - EJEMPLO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41288" y="946150"/>
            <a:ext cx="8853487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/>
              <a:t>230  410  721  63    345  295   195  345 126   147   78  508  679  209  19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79388" y="1533525"/>
            <a:ext cx="1500187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Iteración 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79388" y="2133600"/>
            <a:ext cx="1644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a. Clasificar</a:t>
            </a:r>
          </a:p>
        </p:txBody>
      </p:sp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4140200" y="1700213"/>
            <a:ext cx="887413" cy="4206875"/>
            <a:chOff x="612" y="1616"/>
            <a:chExt cx="559" cy="2650"/>
          </a:xfrm>
        </p:grpSpPr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AR" altLang="en-US" sz="2200"/>
                <a:t>0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endParaRPr lang="en-US" altLang="en-US" sz="2200"/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200"/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1</a:t>
              </a:r>
              <a:endParaRPr lang="es-AR" altLang="en-US" sz="2200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2</a:t>
              </a:r>
              <a:endParaRPr lang="es-AR" altLang="en-US" sz="2200"/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3</a:t>
              </a:r>
              <a:endParaRPr lang="es-AR" altLang="en-US" sz="2200"/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4</a:t>
              </a:r>
              <a:endParaRPr lang="es-AR" altLang="en-US" sz="2200"/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612" y="2931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612" y="3198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en-US" sz="2200" b="1">
                  <a:ea typeface="Angsana New" pitchFamily="18" charset="-120"/>
                  <a:cs typeface="Angsana New" pitchFamily="18" charset="-120"/>
                </a:rPr>
                <a:t>	</a:t>
              </a:r>
              <a:endParaRPr lang="es-AR" altLang="en-US" sz="2200"/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612" y="3465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612" y="3732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86" name="Rectangle 26"/>
            <p:cNvSpPr>
              <a:spLocks noChangeArrowheads="1"/>
            </p:cNvSpPr>
            <p:nvPr/>
          </p:nvSpPr>
          <p:spPr bwMode="auto">
            <a:xfrm>
              <a:off x="612" y="3999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>
              <a:off x="1001" y="306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>
              <a:off x="1013" y="359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>
              <a:off x="1001" y="4128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1007" y="3331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1006" y="3860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Text Box 32"/>
            <p:cNvSpPr txBox="1">
              <a:spLocks noChangeArrowheads="1"/>
            </p:cNvSpPr>
            <p:nvPr/>
          </p:nvSpPr>
          <p:spPr bwMode="auto">
            <a:xfrm>
              <a:off x="629" y="2966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5</a:t>
              </a:r>
              <a:endParaRPr lang="es-AR" altLang="en-US" sz="2200"/>
            </a:p>
          </p:txBody>
        </p:sp>
        <p:sp>
          <p:nvSpPr>
            <p:cNvPr id="92193" name="Text Box 33"/>
            <p:cNvSpPr txBox="1">
              <a:spLocks noChangeArrowheads="1"/>
            </p:cNvSpPr>
            <p:nvPr/>
          </p:nvSpPr>
          <p:spPr bwMode="auto">
            <a:xfrm>
              <a:off x="629" y="3219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6</a:t>
              </a:r>
              <a:endParaRPr lang="es-AR" altLang="en-US" sz="2200"/>
            </a:p>
          </p:txBody>
        </p:sp>
        <p:sp>
          <p:nvSpPr>
            <p:cNvPr id="92194" name="Text Box 34"/>
            <p:cNvSpPr txBox="1">
              <a:spLocks noChangeArrowheads="1"/>
            </p:cNvSpPr>
            <p:nvPr/>
          </p:nvSpPr>
          <p:spPr bwMode="auto">
            <a:xfrm>
              <a:off x="629" y="349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7</a:t>
              </a:r>
              <a:endParaRPr lang="es-AR" altLang="en-US" sz="2200"/>
            </a:p>
          </p:txBody>
        </p:sp>
        <p:sp>
          <p:nvSpPr>
            <p:cNvPr id="92195" name="Text Box 35"/>
            <p:cNvSpPr txBox="1">
              <a:spLocks noChangeArrowheads="1"/>
            </p:cNvSpPr>
            <p:nvPr/>
          </p:nvSpPr>
          <p:spPr bwMode="auto">
            <a:xfrm>
              <a:off x="629" y="375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8</a:t>
              </a:r>
              <a:endParaRPr lang="es-AR" altLang="en-US" sz="2200"/>
            </a:p>
          </p:txBody>
        </p:sp>
        <p:sp>
          <p:nvSpPr>
            <p:cNvPr id="92196" name="Text Box 36"/>
            <p:cNvSpPr txBox="1">
              <a:spLocks noChangeArrowheads="1"/>
            </p:cNvSpPr>
            <p:nvPr/>
          </p:nvSpPr>
          <p:spPr bwMode="auto">
            <a:xfrm>
              <a:off x="638" y="4020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9</a:t>
              </a:r>
              <a:endParaRPr lang="es-AR" altLang="en-US" sz="2200"/>
            </a:p>
          </p:txBody>
        </p:sp>
      </p:grpSp>
      <p:grpSp>
        <p:nvGrpSpPr>
          <p:cNvPr id="92197" name="Group 37"/>
          <p:cNvGrpSpPr>
            <a:grpSpLocks/>
          </p:cNvGrpSpPr>
          <p:nvPr/>
        </p:nvGrpSpPr>
        <p:grpSpPr bwMode="auto">
          <a:xfrm>
            <a:off x="5014913" y="3041650"/>
            <a:ext cx="927100" cy="282575"/>
            <a:chOff x="3681" y="1957"/>
            <a:chExt cx="962" cy="360"/>
          </a:xfrm>
        </p:grpSpPr>
        <p:grpSp>
          <p:nvGrpSpPr>
            <p:cNvPr id="92198" name="Group 3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199" name="Rectangle 3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00" name="Rectangle 4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4932363" y="2986088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230</a:t>
            </a:r>
            <a:endParaRPr lang="es-AR" altLang="en-US" sz="2000"/>
          </a:p>
        </p:txBody>
      </p:sp>
      <p:grpSp>
        <p:nvGrpSpPr>
          <p:cNvPr id="92203" name="Group 43"/>
          <p:cNvGrpSpPr>
            <a:grpSpLocks/>
          </p:cNvGrpSpPr>
          <p:nvPr/>
        </p:nvGrpSpPr>
        <p:grpSpPr bwMode="auto">
          <a:xfrm>
            <a:off x="5014913" y="2193925"/>
            <a:ext cx="927100" cy="282575"/>
            <a:chOff x="3681" y="1957"/>
            <a:chExt cx="962" cy="360"/>
          </a:xfrm>
        </p:grpSpPr>
        <p:grpSp>
          <p:nvGrpSpPr>
            <p:cNvPr id="92204" name="Group 4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05" name="Rectangle 4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06" name="Rectangle 4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4932363" y="21383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410</a:t>
            </a:r>
            <a:endParaRPr lang="es-AR" altLang="en-US" sz="2000"/>
          </a:p>
        </p:txBody>
      </p:sp>
      <p:grpSp>
        <p:nvGrpSpPr>
          <p:cNvPr id="92209" name="Group 49"/>
          <p:cNvGrpSpPr>
            <a:grpSpLocks/>
          </p:cNvGrpSpPr>
          <p:nvPr/>
        </p:nvGrpSpPr>
        <p:grpSpPr bwMode="auto">
          <a:xfrm>
            <a:off x="5026025" y="2609850"/>
            <a:ext cx="927100" cy="282575"/>
            <a:chOff x="3681" y="1957"/>
            <a:chExt cx="962" cy="360"/>
          </a:xfrm>
        </p:grpSpPr>
        <p:grpSp>
          <p:nvGrpSpPr>
            <p:cNvPr id="92210" name="Group 5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11" name="Rectangle 5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12" name="Rectangle 5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4" name="Text Box 54"/>
          <p:cNvSpPr txBox="1">
            <a:spLocks noChangeArrowheads="1"/>
          </p:cNvSpPr>
          <p:nvPr/>
        </p:nvSpPr>
        <p:spPr bwMode="auto">
          <a:xfrm>
            <a:off x="4943475" y="2554288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721</a:t>
            </a:r>
            <a:endParaRPr lang="es-AR" altLang="en-US" sz="2000"/>
          </a:p>
        </p:txBody>
      </p:sp>
      <p:grpSp>
        <p:nvGrpSpPr>
          <p:cNvPr id="92215" name="Group 55"/>
          <p:cNvGrpSpPr>
            <a:grpSpLocks/>
          </p:cNvGrpSpPr>
          <p:nvPr/>
        </p:nvGrpSpPr>
        <p:grpSpPr bwMode="auto">
          <a:xfrm>
            <a:off x="5014913" y="4276725"/>
            <a:ext cx="927100" cy="282575"/>
            <a:chOff x="3681" y="1957"/>
            <a:chExt cx="962" cy="360"/>
          </a:xfrm>
        </p:grpSpPr>
        <p:grpSp>
          <p:nvGrpSpPr>
            <p:cNvPr id="92216" name="Group 5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17" name="Rectangle 5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18" name="Rectangle 5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0" name="Text Box 60"/>
          <p:cNvSpPr txBox="1">
            <a:spLocks noChangeArrowheads="1"/>
          </p:cNvSpPr>
          <p:nvPr/>
        </p:nvSpPr>
        <p:spPr bwMode="auto">
          <a:xfrm>
            <a:off x="4932363" y="42211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63</a:t>
            </a:r>
            <a:endParaRPr lang="es-AR" altLang="en-US" sz="2000"/>
          </a:p>
        </p:txBody>
      </p:sp>
      <p:grpSp>
        <p:nvGrpSpPr>
          <p:cNvPr id="92221" name="Group 61"/>
          <p:cNvGrpSpPr>
            <a:grpSpLocks/>
          </p:cNvGrpSpPr>
          <p:nvPr/>
        </p:nvGrpSpPr>
        <p:grpSpPr bwMode="auto">
          <a:xfrm>
            <a:off x="5014913" y="3462338"/>
            <a:ext cx="927100" cy="282575"/>
            <a:chOff x="3681" y="1957"/>
            <a:chExt cx="962" cy="360"/>
          </a:xfrm>
        </p:grpSpPr>
        <p:grpSp>
          <p:nvGrpSpPr>
            <p:cNvPr id="92222" name="Group 6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23" name="Rectangle 6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24" name="Rectangle 6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6" name="Text Box 66"/>
          <p:cNvSpPr txBox="1">
            <a:spLocks noChangeArrowheads="1"/>
          </p:cNvSpPr>
          <p:nvPr/>
        </p:nvSpPr>
        <p:spPr bwMode="auto">
          <a:xfrm>
            <a:off x="4932363" y="3406775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92227" name="Group 67"/>
          <p:cNvGrpSpPr>
            <a:grpSpLocks/>
          </p:cNvGrpSpPr>
          <p:nvPr/>
        </p:nvGrpSpPr>
        <p:grpSpPr bwMode="auto">
          <a:xfrm>
            <a:off x="5014913" y="5572125"/>
            <a:ext cx="927100" cy="282575"/>
            <a:chOff x="3681" y="1957"/>
            <a:chExt cx="962" cy="360"/>
          </a:xfrm>
        </p:grpSpPr>
        <p:grpSp>
          <p:nvGrpSpPr>
            <p:cNvPr id="92228" name="Group 6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29" name="Rectangle 6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30" name="Rectangle 7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2" name="Text Box 72"/>
          <p:cNvSpPr txBox="1">
            <a:spLocks noChangeArrowheads="1"/>
          </p:cNvSpPr>
          <p:nvPr/>
        </p:nvSpPr>
        <p:spPr bwMode="auto">
          <a:xfrm>
            <a:off x="4932363" y="55165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295</a:t>
            </a:r>
            <a:endParaRPr lang="es-AR" altLang="en-US" sz="2000"/>
          </a:p>
        </p:txBody>
      </p:sp>
      <p:grpSp>
        <p:nvGrpSpPr>
          <p:cNvPr id="92233" name="Group 73"/>
          <p:cNvGrpSpPr>
            <a:grpSpLocks/>
          </p:cNvGrpSpPr>
          <p:nvPr/>
        </p:nvGrpSpPr>
        <p:grpSpPr bwMode="auto">
          <a:xfrm>
            <a:off x="5949950" y="5567363"/>
            <a:ext cx="927100" cy="282575"/>
            <a:chOff x="3681" y="1957"/>
            <a:chExt cx="962" cy="360"/>
          </a:xfrm>
        </p:grpSpPr>
        <p:grpSp>
          <p:nvGrpSpPr>
            <p:cNvPr id="92234" name="Group 7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35" name="Rectangle 7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36" name="Rectangle 7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8" name="Text Box 78"/>
          <p:cNvSpPr txBox="1">
            <a:spLocks noChangeArrowheads="1"/>
          </p:cNvSpPr>
          <p:nvPr/>
        </p:nvSpPr>
        <p:spPr bwMode="auto">
          <a:xfrm>
            <a:off x="5867400" y="55118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195</a:t>
            </a:r>
            <a:endParaRPr lang="es-AR" altLang="en-US" sz="2000"/>
          </a:p>
        </p:txBody>
      </p:sp>
      <p:grpSp>
        <p:nvGrpSpPr>
          <p:cNvPr id="92239" name="Group 79"/>
          <p:cNvGrpSpPr>
            <a:grpSpLocks/>
          </p:cNvGrpSpPr>
          <p:nvPr/>
        </p:nvGrpSpPr>
        <p:grpSpPr bwMode="auto">
          <a:xfrm>
            <a:off x="5922963" y="3462338"/>
            <a:ext cx="927100" cy="282575"/>
            <a:chOff x="3681" y="1957"/>
            <a:chExt cx="962" cy="360"/>
          </a:xfrm>
        </p:grpSpPr>
        <p:grpSp>
          <p:nvGrpSpPr>
            <p:cNvPr id="92240" name="Group 8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41" name="Rectangle 8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42" name="Rectangle 8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4" name="Text Box 84"/>
          <p:cNvSpPr txBox="1">
            <a:spLocks noChangeArrowheads="1"/>
          </p:cNvSpPr>
          <p:nvPr/>
        </p:nvSpPr>
        <p:spPr bwMode="auto">
          <a:xfrm>
            <a:off x="5840413" y="3406775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92245" name="Group 85"/>
          <p:cNvGrpSpPr>
            <a:grpSpLocks/>
          </p:cNvGrpSpPr>
          <p:nvPr/>
        </p:nvGrpSpPr>
        <p:grpSpPr bwMode="auto">
          <a:xfrm>
            <a:off x="5967413" y="2598738"/>
            <a:ext cx="927100" cy="282575"/>
            <a:chOff x="3681" y="1957"/>
            <a:chExt cx="962" cy="360"/>
          </a:xfrm>
        </p:grpSpPr>
        <p:grpSp>
          <p:nvGrpSpPr>
            <p:cNvPr id="92246" name="Group 8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47" name="Rectangle 8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48" name="Rectangle 8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0" name="Text Box 90"/>
          <p:cNvSpPr txBox="1">
            <a:spLocks noChangeArrowheads="1"/>
          </p:cNvSpPr>
          <p:nvPr/>
        </p:nvSpPr>
        <p:spPr bwMode="auto">
          <a:xfrm>
            <a:off x="5884863" y="2543175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126</a:t>
            </a:r>
            <a:endParaRPr lang="es-AR" altLang="en-US" sz="2000"/>
          </a:p>
        </p:txBody>
      </p:sp>
      <p:grpSp>
        <p:nvGrpSpPr>
          <p:cNvPr id="92251" name="Group 91"/>
          <p:cNvGrpSpPr>
            <a:grpSpLocks/>
          </p:cNvGrpSpPr>
          <p:nvPr/>
        </p:nvGrpSpPr>
        <p:grpSpPr bwMode="auto">
          <a:xfrm>
            <a:off x="6865938" y="3451225"/>
            <a:ext cx="927100" cy="282575"/>
            <a:chOff x="3681" y="1957"/>
            <a:chExt cx="962" cy="360"/>
          </a:xfrm>
        </p:grpSpPr>
        <p:grpSp>
          <p:nvGrpSpPr>
            <p:cNvPr id="92252" name="Group 9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53" name="Rectangle 9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54" name="Rectangle 9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6" name="Text Box 96"/>
          <p:cNvSpPr txBox="1">
            <a:spLocks noChangeArrowheads="1"/>
          </p:cNvSpPr>
          <p:nvPr/>
        </p:nvSpPr>
        <p:spPr bwMode="auto">
          <a:xfrm>
            <a:off x="6792913" y="33956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147</a:t>
            </a:r>
            <a:endParaRPr lang="es-AR" altLang="en-US" sz="2000"/>
          </a:p>
        </p:txBody>
      </p:sp>
      <p:grpSp>
        <p:nvGrpSpPr>
          <p:cNvPr id="92257" name="Group 97"/>
          <p:cNvGrpSpPr>
            <a:grpSpLocks/>
          </p:cNvGrpSpPr>
          <p:nvPr/>
        </p:nvGrpSpPr>
        <p:grpSpPr bwMode="auto">
          <a:xfrm>
            <a:off x="5014913" y="4708525"/>
            <a:ext cx="927100" cy="282575"/>
            <a:chOff x="3681" y="1957"/>
            <a:chExt cx="962" cy="360"/>
          </a:xfrm>
        </p:grpSpPr>
        <p:grpSp>
          <p:nvGrpSpPr>
            <p:cNvPr id="92258" name="Group 9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59" name="Rectangle 9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60" name="Rectangle 10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2" name="Text Box 102"/>
          <p:cNvSpPr txBox="1">
            <a:spLocks noChangeArrowheads="1"/>
          </p:cNvSpPr>
          <p:nvPr/>
        </p:nvSpPr>
        <p:spPr bwMode="auto">
          <a:xfrm>
            <a:off x="4932363" y="46529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78</a:t>
            </a:r>
            <a:endParaRPr lang="es-AR" altLang="en-US" sz="2000"/>
          </a:p>
        </p:txBody>
      </p:sp>
      <p:grpSp>
        <p:nvGrpSpPr>
          <p:cNvPr id="92263" name="Group 103"/>
          <p:cNvGrpSpPr>
            <a:grpSpLocks/>
          </p:cNvGrpSpPr>
          <p:nvPr/>
        </p:nvGrpSpPr>
        <p:grpSpPr bwMode="auto">
          <a:xfrm>
            <a:off x="5014913" y="1789113"/>
            <a:ext cx="927100" cy="282575"/>
            <a:chOff x="3681" y="1957"/>
            <a:chExt cx="962" cy="360"/>
          </a:xfrm>
        </p:grpSpPr>
        <p:grpSp>
          <p:nvGrpSpPr>
            <p:cNvPr id="92264" name="Group 10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65" name="Rectangle 10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66" name="Rectangle 10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8" name="Text Box 108"/>
          <p:cNvSpPr txBox="1">
            <a:spLocks noChangeArrowheads="1"/>
          </p:cNvSpPr>
          <p:nvPr/>
        </p:nvSpPr>
        <p:spPr bwMode="auto">
          <a:xfrm>
            <a:off x="4932363" y="1733550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508</a:t>
            </a:r>
            <a:endParaRPr lang="es-AR" altLang="en-US" sz="2000"/>
          </a:p>
        </p:txBody>
      </p:sp>
      <p:grpSp>
        <p:nvGrpSpPr>
          <p:cNvPr id="92269" name="Group 109"/>
          <p:cNvGrpSpPr>
            <a:grpSpLocks/>
          </p:cNvGrpSpPr>
          <p:nvPr/>
        </p:nvGrpSpPr>
        <p:grpSpPr bwMode="auto">
          <a:xfrm>
            <a:off x="5949950" y="4708525"/>
            <a:ext cx="927100" cy="282575"/>
            <a:chOff x="3681" y="1957"/>
            <a:chExt cx="962" cy="360"/>
          </a:xfrm>
        </p:grpSpPr>
        <p:grpSp>
          <p:nvGrpSpPr>
            <p:cNvPr id="92270" name="Group 11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71" name="Rectangle 11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72" name="Rectangle 11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74" name="Text Box 114"/>
          <p:cNvSpPr txBox="1">
            <a:spLocks noChangeArrowheads="1"/>
          </p:cNvSpPr>
          <p:nvPr/>
        </p:nvSpPr>
        <p:spPr bwMode="auto">
          <a:xfrm>
            <a:off x="5867400" y="465296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679</a:t>
            </a:r>
            <a:endParaRPr lang="es-AR" altLang="en-US" sz="2000"/>
          </a:p>
        </p:txBody>
      </p:sp>
      <p:grpSp>
        <p:nvGrpSpPr>
          <p:cNvPr id="92275" name="Group 115"/>
          <p:cNvGrpSpPr>
            <a:grpSpLocks/>
          </p:cNvGrpSpPr>
          <p:nvPr/>
        </p:nvGrpSpPr>
        <p:grpSpPr bwMode="auto">
          <a:xfrm>
            <a:off x="5949950" y="1773238"/>
            <a:ext cx="927100" cy="282575"/>
            <a:chOff x="3681" y="1957"/>
            <a:chExt cx="962" cy="360"/>
          </a:xfrm>
        </p:grpSpPr>
        <p:grpSp>
          <p:nvGrpSpPr>
            <p:cNvPr id="92276" name="Group 11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77" name="Rectangle 11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78" name="Rectangle 11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0" name="Text Box 120"/>
          <p:cNvSpPr txBox="1">
            <a:spLocks noChangeArrowheads="1"/>
          </p:cNvSpPr>
          <p:nvPr/>
        </p:nvSpPr>
        <p:spPr bwMode="auto">
          <a:xfrm>
            <a:off x="5867400" y="1717675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209</a:t>
            </a:r>
            <a:endParaRPr lang="es-AR" altLang="en-US" sz="2000"/>
          </a:p>
        </p:txBody>
      </p:sp>
      <p:grpSp>
        <p:nvGrpSpPr>
          <p:cNvPr id="92281" name="Group 121"/>
          <p:cNvGrpSpPr>
            <a:grpSpLocks/>
          </p:cNvGrpSpPr>
          <p:nvPr/>
        </p:nvGrpSpPr>
        <p:grpSpPr bwMode="auto">
          <a:xfrm>
            <a:off x="5937250" y="2189163"/>
            <a:ext cx="927100" cy="282575"/>
            <a:chOff x="3681" y="1957"/>
            <a:chExt cx="962" cy="360"/>
          </a:xfrm>
        </p:grpSpPr>
        <p:grpSp>
          <p:nvGrpSpPr>
            <p:cNvPr id="92282" name="Group 12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2283" name="Rectangle 12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2284" name="Rectangle 12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85" name="Line 12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6" name="Text Box 126"/>
          <p:cNvSpPr txBox="1">
            <a:spLocks noChangeArrowheads="1"/>
          </p:cNvSpPr>
          <p:nvPr/>
        </p:nvSpPr>
        <p:spPr bwMode="auto">
          <a:xfrm>
            <a:off x="5867400" y="21336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</a:t>
            </a:r>
            <a:endParaRPr lang="es-AR" altLang="en-US" sz="2000"/>
          </a:p>
        </p:txBody>
      </p:sp>
      <p:sp>
        <p:nvSpPr>
          <p:cNvPr id="92287" name="Rectangle 127"/>
          <p:cNvSpPr>
            <a:spLocks noChangeArrowheads="1"/>
          </p:cNvSpPr>
          <p:nvPr/>
        </p:nvSpPr>
        <p:spPr bwMode="auto">
          <a:xfrm>
            <a:off x="179388" y="9810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755650" y="9810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9" name="Rectangle 129"/>
          <p:cNvSpPr>
            <a:spLocks noChangeArrowheads="1"/>
          </p:cNvSpPr>
          <p:nvPr/>
        </p:nvSpPr>
        <p:spPr bwMode="auto">
          <a:xfrm>
            <a:off x="1347788" y="971550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0" name="Rectangle 130"/>
          <p:cNvSpPr>
            <a:spLocks noChangeArrowheads="1"/>
          </p:cNvSpPr>
          <p:nvPr/>
        </p:nvSpPr>
        <p:spPr bwMode="auto">
          <a:xfrm>
            <a:off x="18954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1" name="Rectangle 131"/>
          <p:cNvSpPr>
            <a:spLocks noChangeArrowheads="1"/>
          </p:cNvSpPr>
          <p:nvPr/>
        </p:nvSpPr>
        <p:spPr bwMode="auto">
          <a:xfrm>
            <a:off x="25654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2" name="Rectangle 132"/>
          <p:cNvSpPr>
            <a:spLocks noChangeArrowheads="1"/>
          </p:cNvSpPr>
          <p:nvPr/>
        </p:nvSpPr>
        <p:spPr bwMode="auto">
          <a:xfrm>
            <a:off x="3178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3" name="Rectangle 133"/>
          <p:cNvSpPr>
            <a:spLocks noChangeArrowheads="1"/>
          </p:cNvSpPr>
          <p:nvPr/>
        </p:nvSpPr>
        <p:spPr bwMode="auto">
          <a:xfrm>
            <a:off x="3790950" y="9810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4" name="Rectangle 134"/>
          <p:cNvSpPr>
            <a:spLocks noChangeArrowheads="1"/>
          </p:cNvSpPr>
          <p:nvPr/>
        </p:nvSpPr>
        <p:spPr bwMode="auto">
          <a:xfrm>
            <a:off x="43942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5" name="Rectangle 135"/>
          <p:cNvSpPr>
            <a:spLocks noChangeArrowheads="1"/>
          </p:cNvSpPr>
          <p:nvPr/>
        </p:nvSpPr>
        <p:spPr bwMode="auto">
          <a:xfrm>
            <a:off x="49545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6" name="Rectangle 136"/>
          <p:cNvSpPr>
            <a:spLocks noChangeArrowheads="1"/>
          </p:cNvSpPr>
          <p:nvPr/>
        </p:nvSpPr>
        <p:spPr bwMode="auto">
          <a:xfrm>
            <a:off x="5591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7" name="Rectangle 137"/>
          <p:cNvSpPr>
            <a:spLocks noChangeArrowheads="1"/>
          </p:cNvSpPr>
          <p:nvPr/>
        </p:nvSpPr>
        <p:spPr bwMode="auto">
          <a:xfrm>
            <a:off x="6186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8" name="Rectangle 138"/>
          <p:cNvSpPr>
            <a:spLocks noChangeArrowheads="1"/>
          </p:cNvSpPr>
          <p:nvPr/>
        </p:nvSpPr>
        <p:spPr bwMode="auto">
          <a:xfrm>
            <a:off x="6729413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9" name="Rectangle 139"/>
          <p:cNvSpPr>
            <a:spLocks noChangeArrowheads="1"/>
          </p:cNvSpPr>
          <p:nvPr/>
        </p:nvSpPr>
        <p:spPr bwMode="auto">
          <a:xfrm>
            <a:off x="73056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0" name="Rectangle 140"/>
          <p:cNvSpPr>
            <a:spLocks noChangeArrowheads="1"/>
          </p:cNvSpPr>
          <p:nvPr/>
        </p:nvSpPr>
        <p:spPr bwMode="auto">
          <a:xfrm>
            <a:off x="7881938" y="969963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1" name="Rectangle 141"/>
          <p:cNvSpPr>
            <a:spLocks noChangeArrowheads="1"/>
          </p:cNvSpPr>
          <p:nvPr/>
        </p:nvSpPr>
        <p:spPr bwMode="auto">
          <a:xfrm>
            <a:off x="8472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2" name="Text Box 142"/>
          <p:cNvSpPr txBox="1">
            <a:spLocks noChangeArrowheads="1"/>
          </p:cNvSpPr>
          <p:nvPr/>
        </p:nvSpPr>
        <p:spPr bwMode="auto">
          <a:xfrm>
            <a:off x="323850" y="5516563"/>
            <a:ext cx="19415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b. Concatenar</a:t>
            </a:r>
          </a:p>
        </p:txBody>
      </p:sp>
      <p:sp>
        <p:nvSpPr>
          <p:cNvPr id="92303" name="Text Box 143"/>
          <p:cNvSpPr txBox="1">
            <a:spLocks noChangeArrowheads="1"/>
          </p:cNvSpPr>
          <p:nvPr/>
        </p:nvSpPr>
        <p:spPr bwMode="auto">
          <a:xfrm>
            <a:off x="95250" y="6092825"/>
            <a:ext cx="9002713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>
                <a:solidFill>
                  <a:schemeClr val="bg1"/>
                </a:solidFill>
              </a:rPr>
              <a:t>679  345   78  126   209  508   295   63  195   230   19  721  147  345  410 </a:t>
            </a:r>
          </a:p>
        </p:txBody>
      </p:sp>
      <p:sp>
        <p:nvSpPr>
          <p:cNvPr id="92304" name="Text Box 144"/>
          <p:cNvSpPr txBox="1">
            <a:spLocks noChangeArrowheads="1"/>
          </p:cNvSpPr>
          <p:nvPr/>
        </p:nvSpPr>
        <p:spPr bwMode="auto">
          <a:xfrm>
            <a:off x="10795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508</a:t>
            </a:r>
          </a:p>
        </p:txBody>
      </p:sp>
      <p:sp>
        <p:nvSpPr>
          <p:cNvPr id="92305" name="AutoShape 145"/>
          <p:cNvSpPr>
            <a:spLocks noChangeArrowheads="1"/>
          </p:cNvSpPr>
          <p:nvPr/>
        </p:nvSpPr>
        <p:spPr bwMode="auto">
          <a:xfrm>
            <a:off x="5126038" y="17557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6" name="AutoShape 146"/>
          <p:cNvSpPr>
            <a:spLocks noChangeArrowheads="1"/>
          </p:cNvSpPr>
          <p:nvPr/>
        </p:nvSpPr>
        <p:spPr bwMode="auto">
          <a:xfrm>
            <a:off x="6011863" y="17446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7" name="Text Box 147"/>
          <p:cNvSpPr txBox="1">
            <a:spLocks noChangeArrowheads="1"/>
          </p:cNvSpPr>
          <p:nvPr/>
        </p:nvSpPr>
        <p:spPr bwMode="auto">
          <a:xfrm>
            <a:off x="68421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209</a:t>
            </a:r>
          </a:p>
        </p:txBody>
      </p:sp>
      <p:sp>
        <p:nvSpPr>
          <p:cNvPr id="92308" name="AutoShape 148"/>
          <p:cNvSpPr>
            <a:spLocks noChangeArrowheads="1"/>
          </p:cNvSpPr>
          <p:nvPr/>
        </p:nvSpPr>
        <p:spPr bwMode="auto">
          <a:xfrm>
            <a:off x="5121275" y="216693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9" name="Text Box 149"/>
          <p:cNvSpPr txBox="1">
            <a:spLocks noChangeArrowheads="1"/>
          </p:cNvSpPr>
          <p:nvPr/>
        </p:nvSpPr>
        <p:spPr bwMode="auto">
          <a:xfrm>
            <a:off x="12588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410</a:t>
            </a:r>
          </a:p>
        </p:txBody>
      </p:sp>
      <p:sp>
        <p:nvSpPr>
          <p:cNvPr id="92310" name="AutoShape 150"/>
          <p:cNvSpPr>
            <a:spLocks noChangeArrowheads="1"/>
          </p:cNvSpPr>
          <p:nvPr/>
        </p:nvSpPr>
        <p:spPr bwMode="auto">
          <a:xfrm>
            <a:off x="6038850" y="21558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1" name="Text Box 151"/>
          <p:cNvSpPr txBox="1">
            <a:spLocks noChangeArrowheads="1"/>
          </p:cNvSpPr>
          <p:nvPr/>
        </p:nvSpPr>
        <p:spPr bwMode="auto">
          <a:xfrm>
            <a:off x="18367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19</a:t>
            </a:r>
          </a:p>
        </p:txBody>
      </p:sp>
      <p:sp>
        <p:nvSpPr>
          <p:cNvPr id="92312" name="AutoShape 152"/>
          <p:cNvSpPr>
            <a:spLocks noChangeArrowheads="1"/>
          </p:cNvSpPr>
          <p:nvPr/>
        </p:nvSpPr>
        <p:spPr bwMode="auto">
          <a:xfrm>
            <a:off x="5126038" y="25876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3" name="Text Box 153"/>
          <p:cNvSpPr txBox="1">
            <a:spLocks noChangeArrowheads="1"/>
          </p:cNvSpPr>
          <p:nvPr/>
        </p:nvSpPr>
        <p:spPr bwMode="auto">
          <a:xfrm>
            <a:off x="23399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721</a:t>
            </a:r>
          </a:p>
        </p:txBody>
      </p:sp>
      <p:sp>
        <p:nvSpPr>
          <p:cNvPr id="92314" name="AutoShape 154"/>
          <p:cNvSpPr>
            <a:spLocks noChangeArrowheads="1"/>
          </p:cNvSpPr>
          <p:nvPr/>
        </p:nvSpPr>
        <p:spPr bwMode="auto">
          <a:xfrm>
            <a:off x="6051550" y="25765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5" name="Text Box 155"/>
          <p:cNvSpPr txBox="1">
            <a:spLocks noChangeArrowheads="1"/>
          </p:cNvSpPr>
          <p:nvPr/>
        </p:nvSpPr>
        <p:spPr bwMode="auto">
          <a:xfrm>
            <a:off x="29876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126</a:t>
            </a:r>
          </a:p>
        </p:txBody>
      </p:sp>
      <p:sp>
        <p:nvSpPr>
          <p:cNvPr id="92316" name="AutoShape 156"/>
          <p:cNvSpPr>
            <a:spLocks noChangeArrowheads="1"/>
          </p:cNvSpPr>
          <p:nvPr/>
        </p:nvSpPr>
        <p:spPr bwMode="auto">
          <a:xfrm>
            <a:off x="5126038" y="3008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7" name="Text Box 157"/>
          <p:cNvSpPr txBox="1">
            <a:spLocks noChangeArrowheads="1"/>
          </p:cNvSpPr>
          <p:nvPr/>
        </p:nvSpPr>
        <p:spPr bwMode="auto">
          <a:xfrm>
            <a:off x="35639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230</a:t>
            </a:r>
          </a:p>
        </p:txBody>
      </p:sp>
      <p:sp>
        <p:nvSpPr>
          <p:cNvPr id="92318" name="AutoShape 158"/>
          <p:cNvSpPr>
            <a:spLocks noChangeArrowheads="1"/>
          </p:cNvSpPr>
          <p:nvPr/>
        </p:nvSpPr>
        <p:spPr bwMode="auto">
          <a:xfrm>
            <a:off x="5137150" y="34290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9" name="Text Box 159"/>
          <p:cNvSpPr txBox="1">
            <a:spLocks noChangeArrowheads="1"/>
          </p:cNvSpPr>
          <p:nvPr/>
        </p:nvSpPr>
        <p:spPr bwMode="auto">
          <a:xfrm>
            <a:off x="42116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92320" name="AutoShape 160"/>
          <p:cNvSpPr>
            <a:spLocks noChangeArrowheads="1"/>
          </p:cNvSpPr>
          <p:nvPr/>
        </p:nvSpPr>
        <p:spPr bwMode="auto">
          <a:xfrm>
            <a:off x="6011863" y="34290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1" name="Text Box 161"/>
          <p:cNvSpPr txBox="1">
            <a:spLocks noChangeArrowheads="1"/>
          </p:cNvSpPr>
          <p:nvPr/>
        </p:nvSpPr>
        <p:spPr bwMode="auto">
          <a:xfrm>
            <a:off x="478790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92322" name="AutoShape 162"/>
          <p:cNvSpPr>
            <a:spLocks noChangeArrowheads="1"/>
          </p:cNvSpPr>
          <p:nvPr/>
        </p:nvSpPr>
        <p:spPr bwMode="auto">
          <a:xfrm>
            <a:off x="6948488" y="34290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3" name="Text Box 163"/>
          <p:cNvSpPr txBox="1">
            <a:spLocks noChangeArrowheads="1"/>
          </p:cNvSpPr>
          <p:nvPr/>
        </p:nvSpPr>
        <p:spPr bwMode="auto">
          <a:xfrm>
            <a:off x="536416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147</a:t>
            </a:r>
          </a:p>
        </p:txBody>
      </p:sp>
      <p:sp>
        <p:nvSpPr>
          <p:cNvPr id="92324" name="AutoShape 164"/>
          <p:cNvSpPr>
            <a:spLocks noChangeArrowheads="1"/>
          </p:cNvSpPr>
          <p:nvPr/>
        </p:nvSpPr>
        <p:spPr bwMode="auto">
          <a:xfrm>
            <a:off x="5110163" y="424338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5" name="Text Box 165"/>
          <p:cNvSpPr txBox="1">
            <a:spLocks noChangeArrowheads="1"/>
          </p:cNvSpPr>
          <p:nvPr/>
        </p:nvSpPr>
        <p:spPr bwMode="auto">
          <a:xfrm>
            <a:off x="594042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63</a:t>
            </a:r>
          </a:p>
        </p:txBody>
      </p:sp>
      <p:sp>
        <p:nvSpPr>
          <p:cNvPr id="92326" name="AutoShape 166"/>
          <p:cNvSpPr>
            <a:spLocks noChangeArrowheads="1"/>
          </p:cNvSpPr>
          <p:nvPr/>
        </p:nvSpPr>
        <p:spPr bwMode="auto">
          <a:xfrm>
            <a:off x="5126038" y="46863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7" name="Text Box 167"/>
          <p:cNvSpPr txBox="1">
            <a:spLocks noChangeArrowheads="1"/>
          </p:cNvSpPr>
          <p:nvPr/>
        </p:nvSpPr>
        <p:spPr bwMode="auto">
          <a:xfrm>
            <a:off x="65166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78</a:t>
            </a:r>
          </a:p>
        </p:txBody>
      </p:sp>
      <p:sp>
        <p:nvSpPr>
          <p:cNvPr id="92328" name="AutoShape 168"/>
          <p:cNvSpPr>
            <a:spLocks noChangeArrowheads="1"/>
          </p:cNvSpPr>
          <p:nvPr/>
        </p:nvSpPr>
        <p:spPr bwMode="auto">
          <a:xfrm>
            <a:off x="6045200" y="467518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9" name="Text Box 169"/>
          <p:cNvSpPr txBox="1">
            <a:spLocks noChangeArrowheads="1"/>
          </p:cNvSpPr>
          <p:nvPr/>
        </p:nvSpPr>
        <p:spPr bwMode="auto">
          <a:xfrm>
            <a:off x="71643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679</a:t>
            </a:r>
          </a:p>
        </p:txBody>
      </p:sp>
      <p:sp>
        <p:nvSpPr>
          <p:cNvPr id="92330" name="AutoShape 170"/>
          <p:cNvSpPr>
            <a:spLocks noChangeArrowheads="1"/>
          </p:cNvSpPr>
          <p:nvPr/>
        </p:nvSpPr>
        <p:spPr bwMode="auto">
          <a:xfrm>
            <a:off x="5103813" y="553878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1" name="Text Box 171"/>
          <p:cNvSpPr txBox="1">
            <a:spLocks noChangeArrowheads="1"/>
          </p:cNvSpPr>
          <p:nvPr/>
        </p:nvSpPr>
        <p:spPr bwMode="auto">
          <a:xfrm>
            <a:off x="78120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295</a:t>
            </a:r>
          </a:p>
        </p:txBody>
      </p:sp>
      <p:sp>
        <p:nvSpPr>
          <p:cNvPr id="92332" name="AutoShape 172"/>
          <p:cNvSpPr>
            <a:spLocks noChangeArrowheads="1"/>
          </p:cNvSpPr>
          <p:nvPr/>
        </p:nvSpPr>
        <p:spPr bwMode="auto">
          <a:xfrm>
            <a:off x="6045200" y="55276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3" name="Text Box 173"/>
          <p:cNvSpPr txBox="1">
            <a:spLocks noChangeArrowheads="1"/>
          </p:cNvSpPr>
          <p:nvPr/>
        </p:nvSpPr>
        <p:spPr bwMode="auto">
          <a:xfrm>
            <a:off x="84613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195</a:t>
            </a:r>
          </a:p>
        </p:txBody>
      </p:sp>
      <p:sp>
        <p:nvSpPr>
          <p:cNvPr id="92334" name="Text Box 174"/>
          <p:cNvSpPr txBox="1">
            <a:spLocks noChangeArrowheads="1"/>
          </p:cNvSpPr>
          <p:nvPr/>
        </p:nvSpPr>
        <p:spPr bwMode="auto">
          <a:xfrm>
            <a:off x="395288" y="2636838"/>
            <a:ext cx="2390775" cy="37623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b="1">
                <a:solidFill>
                  <a:srgbClr val="009900"/>
                </a:solidFill>
              </a:rPr>
              <a:t>POR LAS DECENAS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/>
      <p:bldP spid="92202" grpId="0"/>
      <p:bldP spid="92208" grpId="0"/>
      <p:bldP spid="92214" grpId="0"/>
      <p:bldP spid="92220" grpId="0"/>
      <p:bldP spid="92226" grpId="0"/>
      <p:bldP spid="92232" grpId="0"/>
      <p:bldP spid="92238" grpId="0"/>
      <p:bldP spid="92244" grpId="0"/>
      <p:bldP spid="92250" grpId="0"/>
      <p:bldP spid="92256" grpId="0"/>
      <p:bldP spid="92262" grpId="0"/>
      <p:bldP spid="92268" grpId="0"/>
      <p:bldP spid="92274" grpId="0"/>
      <p:bldP spid="92280" grpId="0"/>
      <p:bldP spid="92286" grpId="0"/>
      <p:bldP spid="92302" grpId="0"/>
      <p:bldP spid="92303" grpId="0" animBg="1"/>
      <p:bldP spid="92304" grpId="0"/>
      <p:bldP spid="92307" grpId="0"/>
      <p:bldP spid="92309" grpId="0"/>
      <p:bldP spid="92311" grpId="0"/>
      <p:bldP spid="92313" grpId="0"/>
      <p:bldP spid="92315" grpId="0"/>
      <p:bldP spid="92317" grpId="0"/>
      <p:bldP spid="92319" grpId="0"/>
      <p:bldP spid="92321" grpId="0"/>
      <p:bldP spid="92323" grpId="0"/>
      <p:bldP spid="92325" grpId="0"/>
      <p:bldP spid="92327" grpId="0"/>
      <p:bldP spid="92329" grpId="0"/>
      <p:bldP spid="92331" grpId="0"/>
      <p:bldP spid="92333" grpId="0"/>
      <p:bldP spid="923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85750"/>
            <a:ext cx="8229600" cy="622300"/>
          </a:xfrm>
        </p:spPr>
        <p:txBody>
          <a:bodyPr/>
          <a:lstStyle/>
          <a:p>
            <a:r>
              <a:rPr lang="es-AR" altLang="en-US" sz="3000" smtClean="0"/>
              <a:t>RADIX SORT - EJEMPLO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41288" y="946150"/>
            <a:ext cx="8928100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/>
              <a:t>508  209  410  19    721  126   230  345 345   147   63   78   679  295 195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79388" y="1533525"/>
            <a:ext cx="1500187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Iteración 3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79388" y="2133600"/>
            <a:ext cx="1644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a. Clasificar</a:t>
            </a:r>
          </a:p>
        </p:txBody>
      </p:sp>
      <p:grpSp>
        <p:nvGrpSpPr>
          <p:cNvPr id="93190" name="Group 6"/>
          <p:cNvGrpSpPr>
            <a:grpSpLocks/>
          </p:cNvGrpSpPr>
          <p:nvPr/>
        </p:nvGrpSpPr>
        <p:grpSpPr bwMode="auto">
          <a:xfrm>
            <a:off x="4140200" y="1700213"/>
            <a:ext cx="887413" cy="4206875"/>
            <a:chOff x="612" y="1616"/>
            <a:chExt cx="559" cy="2650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612" y="1616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AR" altLang="en-US" sz="2200"/>
                <a:t>0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612" y="1883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endParaRPr lang="en-US" altLang="en-US" sz="2200"/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612" y="2150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612" y="2417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612" y="2684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1001" y="175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1013" y="227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1001" y="2813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1007" y="2016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16"/>
            <p:cNvSpPr>
              <a:spLocks noChangeShapeType="1"/>
            </p:cNvSpPr>
            <p:nvPr/>
          </p:nvSpPr>
          <p:spPr bwMode="auto">
            <a:xfrm>
              <a:off x="1006" y="2545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629" y="1651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200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629" y="1904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1</a:t>
              </a:r>
              <a:endParaRPr lang="es-AR" altLang="en-US" sz="2200"/>
            </a:p>
          </p:txBody>
        </p: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629" y="217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2</a:t>
              </a:r>
              <a:endParaRPr lang="es-AR" altLang="en-US" sz="2200"/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629" y="2438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3</a:t>
              </a:r>
              <a:endParaRPr lang="es-AR" altLang="en-US" sz="2200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638" y="2705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4</a:t>
              </a:r>
              <a:endParaRPr lang="es-AR" altLang="en-US" sz="2200"/>
            </a:p>
          </p:txBody>
        </p:sp>
        <p:sp>
          <p:nvSpPr>
            <p:cNvPr id="93206" name="Rectangle 22"/>
            <p:cNvSpPr>
              <a:spLocks noChangeArrowheads="1"/>
            </p:cNvSpPr>
            <p:nvPr/>
          </p:nvSpPr>
          <p:spPr bwMode="auto">
            <a:xfrm>
              <a:off x="612" y="2931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207" name="Rectangle 23"/>
            <p:cNvSpPr>
              <a:spLocks noChangeArrowheads="1"/>
            </p:cNvSpPr>
            <p:nvPr/>
          </p:nvSpPr>
          <p:spPr bwMode="auto">
            <a:xfrm>
              <a:off x="612" y="3198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algn="just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en-US" sz="2200" b="1">
                  <a:ea typeface="Angsana New" pitchFamily="18" charset="-120"/>
                  <a:cs typeface="Angsana New" pitchFamily="18" charset="-120"/>
                </a:rPr>
                <a:t>	</a:t>
              </a:r>
              <a:endParaRPr lang="es-AR" altLang="en-US" sz="2200"/>
            </a:p>
          </p:txBody>
        </p:sp>
        <p:sp>
          <p:nvSpPr>
            <p:cNvPr id="93208" name="Rectangle 24"/>
            <p:cNvSpPr>
              <a:spLocks noChangeArrowheads="1"/>
            </p:cNvSpPr>
            <p:nvPr/>
          </p:nvSpPr>
          <p:spPr bwMode="auto">
            <a:xfrm>
              <a:off x="612" y="3465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209" name="Rectangle 25"/>
            <p:cNvSpPr>
              <a:spLocks noChangeArrowheads="1"/>
            </p:cNvSpPr>
            <p:nvPr/>
          </p:nvSpPr>
          <p:spPr bwMode="auto">
            <a:xfrm>
              <a:off x="612" y="3732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210" name="Rectangle 26"/>
            <p:cNvSpPr>
              <a:spLocks noChangeArrowheads="1"/>
            </p:cNvSpPr>
            <p:nvPr/>
          </p:nvSpPr>
          <p:spPr bwMode="auto">
            <a:xfrm>
              <a:off x="612" y="3999"/>
              <a:ext cx="391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altLang="en-US" sz="2200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>
              <a:off x="1001" y="3069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>
              <a:off x="1013" y="3594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>
              <a:off x="1001" y="4128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>
              <a:off x="1007" y="3331"/>
              <a:ext cx="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>
              <a:off x="1006" y="3860"/>
              <a:ext cx="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6" name="Text Box 32"/>
            <p:cNvSpPr txBox="1">
              <a:spLocks noChangeArrowheads="1"/>
            </p:cNvSpPr>
            <p:nvPr/>
          </p:nvSpPr>
          <p:spPr bwMode="auto">
            <a:xfrm>
              <a:off x="629" y="2966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5</a:t>
              </a:r>
              <a:endParaRPr lang="es-AR" altLang="en-US" sz="2200"/>
            </a:p>
          </p:txBody>
        </p:sp>
        <p:sp>
          <p:nvSpPr>
            <p:cNvPr id="93217" name="Text Box 33"/>
            <p:cNvSpPr txBox="1">
              <a:spLocks noChangeArrowheads="1"/>
            </p:cNvSpPr>
            <p:nvPr/>
          </p:nvSpPr>
          <p:spPr bwMode="auto">
            <a:xfrm>
              <a:off x="629" y="3219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6</a:t>
              </a:r>
              <a:endParaRPr lang="es-AR" altLang="en-US" sz="2200"/>
            </a:p>
          </p:txBody>
        </p:sp>
        <p:sp>
          <p:nvSpPr>
            <p:cNvPr id="93218" name="Text Box 34"/>
            <p:cNvSpPr txBox="1">
              <a:spLocks noChangeArrowheads="1"/>
            </p:cNvSpPr>
            <p:nvPr/>
          </p:nvSpPr>
          <p:spPr bwMode="auto">
            <a:xfrm>
              <a:off x="629" y="349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7</a:t>
              </a:r>
              <a:endParaRPr lang="es-AR" altLang="en-US" sz="2200"/>
            </a:p>
          </p:txBody>
        </p:sp>
        <p:sp>
          <p:nvSpPr>
            <p:cNvPr id="93219" name="Text Box 35"/>
            <p:cNvSpPr txBox="1">
              <a:spLocks noChangeArrowheads="1"/>
            </p:cNvSpPr>
            <p:nvPr/>
          </p:nvSpPr>
          <p:spPr bwMode="auto">
            <a:xfrm>
              <a:off x="629" y="3753"/>
              <a:ext cx="3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8</a:t>
              </a:r>
              <a:endParaRPr lang="es-AR" altLang="en-US" sz="2200"/>
            </a:p>
          </p:txBody>
        </p:sp>
        <p:sp>
          <p:nvSpPr>
            <p:cNvPr id="93220" name="Text Box 36"/>
            <p:cNvSpPr txBox="1">
              <a:spLocks noChangeArrowheads="1"/>
            </p:cNvSpPr>
            <p:nvPr/>
          </p:nvSpPr>
          <p:spPr bwMode="auto">
            <a:xfrm>
              <a:off x="638" y="4020"/>
              <a:ext cx="32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AR" altLang="en-US" sz="2200">
                  <a:ea typeface="Angsana New" pitchFamily="18" charset="-120"/>
                  <a:cs typeface="Angsana New" pitchFamily="18" charset="-120"/>
                </a:rPr>
                <a:t>9</a:t>
              </a:r>
              <a:endParaRPr lang="es-AR" altLang="en-US" sz="2200"/>
            </a:p>
          </p:txBody>
        </p:sp>
      </p:grp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5014913" y="3844925"/>
            <a:ext cx="927100" cy="282575"/>
            <a:chOff x="3681" y="1957"/>
            <a:chExt cx="962" cy="360"/>
          </a:xfrm>
        </p:grpSpPr>
        <p:grpSp>
          <p:nvGrpSpPr>
            <p:cNvPr id="93222" name="Group 3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23" name="Rectangle 3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24" name="Rectangle 4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4932363" y="37893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508</a:t>
            </a:r>
            <a:endParaRPr lang="es-AR" altLang="en-US" sz="2000"/>
          </a:p>
        </p:txBody>
      </p:sp>
      <p:grpSp>
        <p:nvGrpSpPr>
          <p:cNvPr id="93227" name="Group 43"/>
          <p:cNvGrpSpPr>
            <a:grpSpLocks/>
          </p:cNvGrpSpPr>
          <p:nvPr/>
        </p:nvGrpSpPr>
        <p:grpSpPr bwMode="auto">
          <a:xfrm>
            <a:off x="5014913" y="2598738"/>
            <a:ext cx="927100" cy="282575"/>
            <a:chOff x="3681" y="1957"/>
            <a:chExt cx="962" cy="360"/>
          </a:xfrm>
        </p:grpSpPr>
        <p:grpSp>
          <p:nvGrpSpPr>
            <p:cNvPr id="93228" name="Group 4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29" name="Rectangle 4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30" name="Rectangle 4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31" name="Line 4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4932363" y="2543175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209</a:t>
            </a:r>
            <a:endParaRPr lang="es-AR" altLang="en-US" sz="2000"/>
          </a:p>
        </p:txBody>
      </p:sp>
      <p:grpSp>
        <p:nvGrpSpPr>
          <p:cNvPr id="93233" name="Group 49"/>
          <p:cNvGrpSpPr>
            <a:grpSpLocks/>
          </p:cNvGrpSpPr>
          <p:nvPr/>
        </p:nvGrpSpPr>
        <p:grpSpPr bwMode="auto">
          <a:xfrm>
            <a:off x="5014913" y="3451225"/>
            <a:ext cx="927100" cy="282575"/>
            <a:chOff x="3681" y="1957"/>
            <a:chExt cx="962" cy="360"/>
          </a:xfrm>
        </p:grpSpPr>
        <p:grpSp>
          <p:nvGrpSpPr>
            <p:cNvPr id="93234" name="Group 5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35" name="Rectangle 5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36" name="Rectangle 5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37" name="Line 5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932363" y="33956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410</a:t>
            </a:r>
            <a:endParaRPr lang="es-AR" altLang="en-US" sz="2000"/>
          </a:p>
        </p:txBody>
      </p:sp>
      <p:grpSp>
        <p:nvGrpSpPr>
          <p:cNvPr id="93239" name="Group 55"/>
          <p:cNvGrpSpPr>
            <a:grpSpLocks/>
          </p:cNvGrpSpPr>
          <p:nvPr/>
        </p:nvGrpSpPr>
        <p:grpSpPr bwMode="auto">
          <a:xfrm>
            <a:off x="5003800" y="1773238"/>
            <a:ext cx="927100" cy="282575"/>
            <a:chOff x="3681" y="1957"/>
            <a:chExt cx="962" cy="360"/>
          </a:xfrm>
        </p:grpSpPr>
        <p:grpSp>
          <p:nvGrpSpPr>
            <p:cNvPr id="93240" name="Group 5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41" name="Rectangle 5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42" name="Rectangle 5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43" name="Line 5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44" name="Text Box 60"/>
          <p:cNvSpPr txBox="1">
            <a:spLocks noChangeArrowheads="1"/>
          </p:cNvSpPr>
          <p:nvPr/>
        </p:nvSpPr>
        <p:spPr bwMode="auto">
          <a:xfrm>
            <a:off x="4921250" y="1717675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</a:t>
            </a:r>
            <a:endParaRPr lang="es-AR" altLang="en-US" sz="2000"/>
          </a:p>
        </p:txBody>
      </p:sp>
      <p:grpSp>
        <p:nvGrpSpPr>
          <p:cNvPr id="93245" name="Group 61"/>
          <p:cNvGrpSpPr>
            <a:grpSpLocks/>
          </p:cNvGrpSpPr>
          <p:nvPr/>
        </p:nvGrpSpPr>
        <p:grpSpPr bwMode="auto">
          <a:xfrm>
            <a:off x="5014913" y="4697413"/>
            <a:ext cx="927100" cy="282575"/>
            <a:chOff x="3681" y="1957"/>
            <a:chExt cx="962" cy="360"/>
          </a:xfrm>
        </p:grpSpPr>
        <p:grpSp>
          <p:nvGrpSpPr>
            <p:cNvPr id="93246" name="Group 6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47" name="Rectangle 6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48" name="Rectangle 6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49" name="Line 6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50" name="Text Box 66"/>
          <p:cNvSpPr txBox="1">
            <a:spLocks noChangeArrowheads="1"/>
          </p:cNvSpPr>
          <p:nvPr/>
        </p:nvSpPr>
        <p:spPr bwMode="auto">
          <a:xfrm>
            <a:off x="4932363" y="4641850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721</a:t>
            </a:r>
            <a:endParaRPr lang="es-AR" altLang="en-US" sz="2000"/>
          </a:p>
        </p:txBody>
      </p:sp>
      <p:grpSp>
        <p:nvGrpSpPr>
          <p:cNvPr id="93251" name="Group 67"/>
          <p:cNvGrpSpPr>
            <a:grpSpLocks/>
          </p:cNvGrpSpPr>
          <p:nvPr/>
        </p:nvGrpSpPr>
        <p:grpSpPr bwMode="auto">
          <a:xfrm>
            <a:off x="5014913" y="2189163"/>
            <a:ext cx="927100" cy="282575"/>
            <a:chOff x="3681" y="1957"/>
            <a:chExt cx="962" cy="360"/>
          </a:xfrm>
        </p:grpSpPr>
        <p:grpSp>
          <p:nvGrpSpPr>
            <p:cNvPr id="93252" name="Group 6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53" name="Rectangle 6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54" name="Rectangle 7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55" name="Line 7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56" name="Text Box 72"/>
          <p:cNvSpPr txBox="1">
            <a:spLocks noChangeArrowheads="1"/>
          </p:cNvSpPr>
          <p:nvPr/>
        </p:nvSpPr>
        <p:spPr bwMode="auto">
          <a:xfrm>
            <a:off x="4932363" y="2133600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126</a:t>
            </a:r>
            <a:endParaRPr lang="es-AR" altLang="en-US" sz="2000"/>
          </a:p>
        </p:txBody>
      </p:sp>
      <p:grpSp>
        <p:nvGrpSpPr>
          <p:cNvPr id="93257" name="Group 73"/>
          <p:cNvGrpSpPr>
            <a:grpSpLocks/>
          </p:cNvGrpSpPr>
          <p:nvPr/>
        </p:nvGrpSpPr>
        <p:grpSpPr bwMode="auto">
          <a:xfrm>
            <a:off x="5949950" y="2592388"/>
            <a:ext cx="927100" cy="282575"/>
            <a:chOff x="3681" y="1957"/>
            <a:chExt cx="962" cy="360"/>
          </a:xfrm>
        </p:grpSpPr>
        <p:grpSp>
          <p:nvGrpSpPr>
            <p:cNvPr id="93258" name="Group 7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59" name="Rectangle 7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60" name="Rectangle 7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61" name="Line 7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62" name="Text Box 78"/>
          <p:cNvSpPr txBox="1">
            <a:spLocks noChangeArrowheads="1"/>
          </p:cNvSpPr>
          <p:nvPr/>
        </p:nvSpPr>
        <p:spPr bwMode="auto">
          <a:xfrm>
            <a:off x="5867400" y="2536825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230</a:t>
            </a:r>
            <a:endParaRPr lang="es-AR" altLang="en-US" sz="2000"/>
          </a:p>
        </p:txBody>
      </p:sp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5014913" y="3052763"/>
            <a:ext cx="927100" cy="282575"/>
            <a:chOff x="3681" y="1957"/>
            <a:chExt cx="962" cy="360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66" name="Rectangle 8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68" name="Text Box 84"/>
          <p:cNvSpPr txBox="1">
            <a:spLocks noChangeArrowheads="1"/>
          </p:cNvSpPr>
          <p:nvPr/>
        </p:nvSpPr>
        <p:spPr bwMode="auto">
          <a:xfrm>
            <a:off x="4932363" y="2997200"/>
            <a:ext cx="703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93269" name="Group 85"/>
          <p:cNvGrpSpPr>
            <a:grpSpLocks/>
          </p:cNvGrpSpPr>
          <p:nvPr/>
        </p:nvGrpSpPr>
        <p:grpSpPr bwMode="auto">
          <a:xfrm>
            <a:off x="5949950" y="3052763"/>
            <a:ext cx="927100" cy="282575"/>
            <a:chOff x="3681" y="1957"/>
            <a:chExt cx="962" cy="360"/>
          </a:xfrm>
        </p:grpSpPr>
        <p:grpSp>
          <p:nvGrpSpPr>
            <p:cNvPr id="93270" name="Group 8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71" name="Rectangle 8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72" name="Rectangle 8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74" name="Text Box 90"/>
          <p:cNvSpPr txBox="1">
            <a:spLocks noChangeArrowheads="1"/>
          </p:cNvSpPr>
          <p:nvPr/>
        </p:nvSpPr>
        <p:spPr bwMode="auto">
          <a:xfrm>
            <a:off x="5867400" y="29972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345</a:t>
            </a:r>
            <a:endParaRPr lang="es-AR" altLang="en-US" sz="2000"/>
          </a:p>
        </p:txBody>
      </p:sp>
      <p:grpSp>
        <p:nvGrpSpPr>
          <p:cNvPr id="93275" name="Group 91"/>
          <p:cNvGrpSpPr>
            <a:grpSpLocks/>
          </p:cNvGrpSpPr>
          <p:nvPr/>
        </p:nvGrpSpPr>
        <p:grpSpPr bwMode="auto">
          <a:xfrm>
            <a:off x="5940425" y="2189163"/>
            <a:ext cx="927100" cy="282575"/>
            <a:chOff x="3681" y="1957"/>
            <a:chExt cx="962" cy="360"/>
          </a:xfrm>
        </p:grpSpPr>
        <p:grpSp>
          <p:nvGrpSpPr>
            <p:cNvPr id="93276" name="Group 9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77" name="Rectangle 9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78" name="Rectangle 9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79" name="Line 9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80" name="Text Box 96"/>
          <p:cNvSpPr txBox="1">
            <a:spLocks noChangeArrowheads="1"/>
          </p:cNvSpPr>
          <p:nvPr/>
        </p:nvSpPr>
        <p:spPr bwMode="auto">
          <a:xfrm>
            <a:off x="5867400" y="21336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147</a:t>
            </a:r>
            <a:endParaRPr lang="es-AR" altLang="en-US" sz="2000"/>
          </a:p>
        </p:txBody>
      </p:sp>
      <p:grpSp>
        <p:nvGrpSpPr>
          <p:cNvPr id="93281" name="Group 97"/>
          <p:cNvGrpSpPr>
            <a:grpSpLocks/>
          </p:cNvGrpSpPr>
          <p:nvPr/>
        </p:nvGrpSpPr>
        <p:grpSpPr bwMode="auto">
          <a:xfrm>
            <a:off x="5949950" y="1755775"/>
            <a:ext cx="927100" cy="282575"/>
            <a:chOff x="3681" y="1957"/>
            <a:chExt cx="962" cy="360"/>
          </a:xfrm>
        </p:grpSpPr>
        <p:grpSp>
          <p:nvGrpSpPr>
            <p:cNvPr id="93282" name="Group 98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83" name="Rectangle 99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84" name="Rectangle 100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85" name="Line 101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5867400" y="170021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63</a:t>
            </a:r>
            <a:endParaRPr lang="es-AR" altLang="en-US" sz="2000"/>
          </a:p>
        </p:txBody>
      </p:sp>
      <p:grpSp>
        <p:nvGrpSpPr>
          <p:cNvPr id="93287" name="Group 103"/>
          <p:cNvGrpSpPr>
            <a:grpSpLocks/>
          </p:cNvGrpSpPr>
          <p:nvPr/>
        </p:nvGrpSpPr>
        <p:grpSpPr bwMode="auto">
          <a:xfrm>
            <a:off x="6886575" y="1755775"/>
            <a:ext cx="927100" cy="282575"/>
            <a:chOff x="3681" y="1957"/>
            <a:chExt cx="962" cy="360"/>
          </a:xfrm>
        </p:grpSpPr>
        <p:grpSp>
          <p:nvGrpSpPr>
            <p:cNvPr id="93288" name="Group 104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89" name="Rectangle 105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90" name="Rectangle 106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91" name="Line 107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92" name="Text Box 108"/>
          <p:cNvSpPr txBox="1">
            <a:spLocks noChangeArrowheads="1"/>
          </p:cNvSpPr>
          <p:nvPr/>
        </p:nvSpPr>
        <p:spPr bwMode="auto">
          <a:xfrm>
            <a:off x="6804025" y="170021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78</a:t>
            </a:r>
            <a:endParaRPr lang="es-AR" altLang="en-US" sz="2000"/>
          </a:p>
        </p:txBody>
      </p:sp>
      <p:grpSp>
        <p:nvGrpSpPr>
          <p:cNvPr id="93293" name="Group 109"/>
          <p:cNvGrpSpPr>
            <a:grpSpLocks/>
          </p:cNvGrpSpPr>
          <p:nvPr/>
        </p:nvGrpSpPr>
        <p:grpSpPr bwMode="auto">
          <a:xfrm>
            <a:off x="5014913" y="4276725"/>
            <a:ext cx="927100" cy="282575"/>
            <a:chOff x="3681" y="1957"/>
            <a:chExt cx="962" cy="360"/>
          </a:xfrm>
        </p:grpSpPr>
        <p:grpSp>
          <p:nvGrpSpPr>
            <p:cNvPr id="93294" name="Group 110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295" name="Rectangle 111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296" name="Rectangle 112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97" name="Line 113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98" name="Text Box 114"/>
          <p:cNvSpPr txBox="1">
            <a:spLocks noChangeArrowheads="1"/>
          </p:cNvSpPr>
          <p:nvPr/>
        </p:nvSpPr>
        <p:spPr bwMode="auto">
          <a:xfrm>
            <a:off x="4932363" y="4221163"/>
            <a:ext cx="7032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679</a:t>
            </a:r>
            <a:endParaRPr lang="es-AR" altLang="en-US" sz="2000"/>
          </a:p>
        </p:txBody>
      </p:sp>
      <p:grpSp>
        <p:nvGrpSpPr>
          <p:cNvPr id="93299" name="Group 115"/>
          <p:cNvGrpSpPr>
            <a:grpSpLocks/>
          </p:cNvGrpSpPr>
          <p:nvPr/>
        </p:nvGrpSpPr>
        <p:grpSpPr bwMode="auto">
          <a:xfrm>
            <a:off x="6886575" y="2581275"/>
            <a:ext cx="927100" cy="282575"/>
            <a:chOff x="3681" y="1957"/>
            <a:chExt cx="962" cy="360"/>
          </a:xfrm>
        </p:grpSpPr>
        <p:grpSp>
          <p:nvGrpSpPr>
            <p:cNvPr id="93300" name="Group 116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301" name="Rectangle 117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302" name="Rectangle 118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3" name="Line 119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304" name="Text Box 120"/>
          <p:cNvSpPr txBox="1">
            <a:spLocks noChangeArrowheads="1"/>
          </p:cNvSpPr>
          <p:nvPr/>
        </p:nvSpPr>
        <p:spPr bwMode="auto">
          <a:xfrm>
            <a:off x="6804025" y="2525713"/>
            <a:ext cx="7032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295</a:t>
            </a:r>
            <a:endParaRPr lang="es-AR" altLang="en-US" sz="2000"/>
          </a:p>
        </p:txBody>
      </p:sp>
      <p:grpSp>
        <p:nvGrpSpPr>
          <p:cNvPr id="93305" name="Group 121"/>
          <p:cNvGrpSpPr>
            <a:grpSpLocks/>
          </p:cNvGrpSpPr>
          <p:nvPr/>
        </p:nvGrpSpPr>
        <p:grpSpPr bwMode="auto">
          <a:xfrm>
            <a:off x="6873875" y="2189163"/>
            <a:ext cx="927100" cy="282575"/>
            <a:chOff x="3681" y="1957"/>
            <a:chExt cx="962" cy="360"/>
          </a:xfrm>
        </p:grpSpPr>
        <p:grpSp>
          <p:nvGrpSpPr>
            <p:cNvPr id="93306" name="Group 122"/>
            <p:cNvGrpSpPr>
              <a:grpSpLocks/>
            </p:cNvGrpSpPr>
            <p:nvPr/>
          </p:nvGrpSpPr>
          <p:grpSpPr bwMode="auto">
            <a:xfrm>
              <a:off x="3681" y="1957"/>
              <a:ext cx="655" cy="360"/>
              <a:chOff x="3861" y="2704"/>
              <a:chExt cx="1080" cy="540"/>
            </a:xfrm>
          </p:grpSpPr>
          <p:sp>
            <p:nvSpPr>
              <p:cNvPr id="93307" name="Rectangle 123"/>
              <p:cNvSpPr>
                <a:spLocks noChangeArrowheads="1"/>
              </p:cNvSpPr>
              <p:nvPr/>
            </p:nvSpPr>
            <p:spPr bwMode="auto">
              <a:xfrm>
                <a:off x="3861" y="2704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altLang="en-US" sz="2000"/>
              </a:p>
            </p:txBody>
          </p:sp>
          <p:sp>
            <p:nvSpPr>
              <p:cNvPr id="93308" name="Rectangle 124"/>
              <p:cNvSpPr>
                <a:spLocks noChangeArrowheads="1"/>
              </p:cNvSpPr>
              <p:nvPr/>
            </p:nvSpPr>
            <p:spPr bwMode="auto">
              <a:xfrm>
                <a:off x="4761" y="2704"/>
                <a:ext cx="1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9" name="Line 125"/>
            <p:cNvSpPr>
              <a:spLocks noChangeShapeType="1"/>
            </p:cNvSpPr>
            <p:nvPr/>
          </p:nvSpPr>
          <p:spPr bwMode="auto">
            <a:xfrm>
              <a:off x="4321" y="2117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310" name="Text Box 126"/>
          <p:cNvSpPr txBox="1">
            <a:spLocks noChangeArrowheads="1"/>
          </p:cNvSpPr>
          <p:nvPr/>
        </p:nvSpPr>
        <p:spPr bwMode="auto">
          <a:xfrm>
            <a:off x="6804025" y="2133600"/>
            <a:ext cx="703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2000">
                <a:ea typeface="Angsana New" pitchFamily="18" charset="-120"/>
                <a:cs typeface="Angsana New" pitchFamily="18" charset="-120"/>
              </a:rPr>
              <a:t>195</a:t>
            </a:r>
            <a:endParaRPr lang="es-AR" altLang="en-US" sz="2000"/>
          </a:p>
        </p:txBody>
      </p:sp>
      <p:sp>
        <p:nvSpPr>
          <p:cNvPr id="93311" name="Rectangle 127"/>
          <p:cNvSpPr>
            <a:spLocks noChangeArrowheads="1"/>
          </p:cNvSpPr>
          <p:nvPr/>
        </p:nvSpPr>
        <p:spPr bwMode="auto">
          <a:xfrm>
            <a:off x="179388" y="9810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2" name="Rectangle 128"/>
          <p:cNvSpPr>
            <a:spLocks noChangeArrowheads="1"/>
          </p:cNvSpPr>
          <p:nvPr/>
        </p:nvSpPr>
        <p:spPr bwMode="auto">
          <a:xfrm>
            <a:off x="755650" y="9810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3" name="Rectangle 129"/>
          <p:cNvSpPr>
            <a:spLocks noChangeArrowheads="1"/>
          </p:cNvSpPr>
          <p:nvPr/>
        </p:nvSpPr>
        <p:spPr bwMode="auto">
          <a:xfrm>
            <a:off x="1347788" y="971550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4" name="Rectangle 130"/>
          <p:cNvSpPr>
            <a:spLocks noChangeArrowheads="1"/>
          </p:cNvSpPr>
          <p:nvPr/>
        </p:nvSpPr>
        <p:spPr bwMode="auto">
          <a:xfrm>
            <a:off x="18954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5" name="Rectangle 131"/>
          <p:cNvSpPr>
            <a:spLocks noChangeArrowheads="1"/>
          </p:cNvSpPr>
          <p:nvPr/>
        </p:nvSpPr>
        <p:spPr bwMode="auto">
          <a:xfrm>
            <a:off x="25654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6" name="Rectangle 132"/>
          <p:cNvSpPr>
            <a:spLocks noChangeArrowheads="1"/>
          </p:cNvSpPr>
          <p:nvPr/>
        </p:nvSpPr>
        <p:spPr bwMode="auto">
          <a:xfrm>
            <a:off x="3178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7" name="Rectangle 133"/>
          <p:cNvSpPr>
            <a:spLocks noChangeArrowheads="1"/>
          </p:cNvSpPr>
          <p:nvPr/>
        </p:nvSpPr>
        <p:spPr bwMode="auto">
          <a:xfrm>
            <a:off x="3790950" y="9810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8" name="Rectangle 134"/>
          <p:cNvSpPr>
            <a:spLocks noChangeArrowheads="1"/>
          </p:cNvSpPr>
          <p:nvPr/>
        </p:nvSpPr>
        <p:spPr bwMode="auto">
          <a:xfrm>
            <a:off x="4394200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19" name="Rectangle 135"/>
          <p:cNvSpPr>
            <a:spLocks noChangeArrowheads="1"/>
          </p:cNvSpPr>
          <p:nvPr/>
        </p:nvSpPr>
        <p:spPr bwMode="auto">
          <a:xfrm>
            <a:off x="49545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0" name="Rectangle 136"/>
          <p:cNvSpPr>
            <a:spLocks noChangeArrowheads="1"/>
          </p:cNvSpPr>
          <p:nvPr/>
        </p:nvSpPr>
        <p:spPr bwMode="auto">
          <a:xfrm>
            <a:off x="55911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1" name="Rectangle 137"/>
          <p:cNvSpPr>
            <a:spLocks noChangeArrowheads="1"/>
          </p:cNvSpPr>
          <p:nvPr/>
        </p:nvSpPr>
        <p:spPr bwMode="auto">
          <a:xfrm>
            <a:off x="6186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2" name="Rectangle 138"/>
          <p:cNvSpPr>
            <a:spLocks noChangeArrowheads="1"/>
          </p:cNvSpPr>
          <p:nvPr/>
        </p:nvSpPr>
        <p:spPr bwMode="auto">
          <a:xfrm>
            <a:off x="6729413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3" name="Rectangle 139"/>
          <p:cNvSpPr>
            <a:spLocks noChangeArrowheads="1"/>
          </p:cNvSpPr>
          <p:nvPr/>
        </p:nvSpPr>
        <p:spPr bwMode="auto">
          <a:xfrm>
            <a:off x="7305675" y="968375"/>
            <a:ext cx="506413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4" name="Rectangle 140"/>
          <p:cNvSpPr>
            <a:spLocks noChangeArrowheads="1"/>
          </p:cNvSpPr>
          <p:nvPr/>
        </p:nvSpPr>
        <p:spPr bwMode="auto">
          <a:xfrm>
            <a:off x="7881938" y="969963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5" name="Rectangle 141"/>
          <p:cNvSpPr>
            <a:spLocks noChangeArrowheads="1"/>
          </p:cNvSpPr>
          <p:nvPr/>
        </p:nvSpPr>
        <p:spPr bwMode="auto">
          <a:xfrm>
            <a:off x="8472488" y="968375"/>
            <a:ext cx="506412" cy="358775"/>
          </a:xfrm>
          <a:prstGeom prst="rect">
            <a:avLst/>
          </a:prstGeom>
          <a:solidFill>
            <a:srgbClr val="9999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26" name="Text Box 142"/>
          <p:cNvSpPr txBox="1">
            <a:spLocks noChangeArrowheads="1"/>
          </p:cNvSpPr>
          <p:nvPr/>
        </p:nvSpPr>
        <p:spPr bwMode="auto">
          <a:xfrm>
            <a:off x="323850" y="5516563"/>
            <a:ext cx="19415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200"/>
              <a:t>b. Concatenar</a:t>
            </a:r>
          </a:p>
        </p:txBody>
      </p:sp>
      <p:sp>
        <p:nvSpPr>
          <p:cNvPr id="93327" name="Text Box 143"/>
          <p:cNvSpPr txBox="1">
            <a:spLocks noChangeArrowheads="1"/>
          </p:cNvSpPr>
          <p:nvPr/>
        </p:nvSpPr>
        <p:spPr bwMode="auto">
          <a:xfrm>
            <a:off x="95250" y="6092825"/>
            <a:ext cx="9002713" cy="419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sz="2100">
                <a:solidFill>
                  <a:schemeClr val="bg1"/>
                </a:solidFill>
              </a:rPr>
              <a:t>679  345   78  126   209  508   295   63  195   230   19  721  147  345  410 </a:t>
            </a:r>
          </a:p>
        </p:txBody>
      </p:sp>
      <p:sp>
        <p:nvSpPr>
          <p:cNvPr id="93328" name="Text Box 144"/>
          <p:cNvSpPr txBox="1">
            <a:spLocks noChangeArrowheads="1"/>
          </p:cNvSpPr>
          <p:nvPr/>
        </p:nvSpPr>
        <p:spPr bwMode="auto">
          <a:xfrm>
            <a:off x="10795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19</a:t>
            </a:r>
          </a:p>
        </p:txBody>
      </p:sp>
      <p:sp>
        <p:nvSpPr>
          <p:cNvPr id="93329" name="AutoShape 145"/>
          <p:cNvSpPr>
            <a:spLocks noChangeArrowheads="1"/>
          </p:cNvSpPr>
          <p:nvPr/>
        </p:nvSpPr>
        <p:spPr bwMode="auto">
          <a:xfrm>
            <a:off x="5099050" y="17113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0" name="AutoShape 146"/>
          <p:cNvSpPr>
            <a:spLocks noChangeArrowheads="1"/>
          </p:cNvSpPr>
          <p:nvPr/>
        </p:nvSpPr>
        <p:spPr bwMode="auto">
          <a:xfrm>
            <a:off x="6024563" y="17002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1" name="Text Box 147"/>
          <p:cNvSpPr txBox="1">
            <a:spLocks noChangeArrowheads="1"/>
          </p:cNvSpPr>
          <p:nvPr/>
        </p:nvSpPr>
        <p:spPr bwMode="auto">
          <a:xfrm>
            <a:off x="68421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63</a:t>
            </a:r>
          </a:p>
        </p:txBody>
      </p:sp>
      <p:sp>
        <p:nvSpPr>
          <p:cNvPr id="93332" name="AutoShape 148"/>
          <p:cNvSpPr>
            <a:spLocks noChangeArrowheads="1"/>
          </p:cNvSpPr>
          <p:nvPr/>
        </p:nvSpPr>
        <p:spPr bwMode="auto">
          <a:xfrm>
            <a:off x="6986588" y="171132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3" name="Text Box 149"/>
          <p:cNvSpPr txBox="1">
            <a:spLocks noChangeArrowheads="1"/>
          </p:cNvSpPr>
          <p:nvPr/>
        </p:nvSpPr>
        <p:spPr bwMode="auto">
          <a:xfrm>
            <a:off x="12588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AR" altLang="en-US" sz="2100"/>
              <a:t>78</a:t>
            </a:r>
          </a:p>
        </p:txBody>
      </p:sp>
      <p:sp>
        <p:nvSpPr>
          <p:cNvPr id="93334" name="AutoShape 150"/>
          <p:cNvSpPr>
            <a:spLocks noChangeArrowheads="1"/>
          </p:cNvSpPr>
          <p:nvPr/>
        </p:nvSpPr>
        <p:spPr bwMode="auto">
          <a:xfrm>
            <a:off x="5076825" y="21336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5" name="Text Box 151"/>
          <p:cNvSpPr txBox="1">
            <a:spLocks noChangeArrowheads="1"/>
          </p:cNvSpPr>
          <p:nvPr/>
        </p:nvSpPr>
        <p:spPr bwMode="auto">
          <a:xfrm>
            <a:off x="18367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126</a:t>
            </a:r>
          </a:p>
        </p:txBody>
      </p:sp>
      <p:sp>
        <p:nvSpPr>
          <p:cNvPr id="93336" name="AutoShape 152"/>
          <p:cNvSpPr>
            <a:spLocks noChangeArrowheads="1"/>
          </p:cNvSpPr>
          <p:nvPr/>
        </p:nvSpPr>
        <p:spPr bwMode="auto">
          <a:xfrm>
            <a:off x="6034088" y="21447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7" name="Text Box 153"/>
          <p:cNvSpPr txBox="1">
            <a:spLocks noChangeArrowheads="1"/>
          </p:cNvSpPr>
          <p:nvPr/>
        </p:nvSpPr>
        <p:spPr bwMode="auto">
          <a:xfrm>
            <a:off x="241141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147</a:t>
            </a:r>
          </a:p>
        </p:txBody>
      </p:sp>
      <p:sp>
        <p:nvSpPr>
          <p:cNvPr id="93338" name="AutoShape 154"/>
          <p:cNvSpPr>
            <a:spLocks noChangeArrowheads="1"/>
          </p:cNvSpPr>
          <p:nvPr/>
        </p:nvSpPr>
        <p:spPr bwMode="auto">
          <a:xfrm>
            <a:off x="6983413" y="21320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39" name="Text Box 155"/>
          <p:cNvSpPr txBox="1">
            <a:spLocks noChangeArrowheads="1"/>
          </p:cNvSpPr>
          <p:nvPr/>
        </p:nvSpPr>
        <p:spPr bwMode="auto">
          <a:xfrm>
            <a:off x="29876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195</a:t>
            </a:r>
          </a:p>
        </p:txBody>
      </p:sp>
      <p:sp>
        <p:nvSpPr>
          <p:cNvPr id="93340" name="AutoShape 156"/>
          <p:cNvSpPr>
            <a:spLocks noChangeArrowheads="1"/>
          </p:cNvSpPr>
          <p:nvPr/>
        </p:nvSpPr>
        <p:spPr bwMode="auto">
          <a:xfrm>
            <a:off x="5076825" y="25654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1" name="Text Box 157"/>
          <p:cNvSpPr txBox="1">
            <a:spLocks noChangeArrowheads="1"/>
          </p:cNvSpPr>
          <p:nvPr/>
        </p:nvSpPr>
        <p:spPr bwMode="auto">
          <a:xfrm>
            <a:off x="35639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209</a:t>
            </a:r>
          </a:p>
        </p:txBody>
      </p:sp>
      <p:sp>
        <p:nvSpPr>
          <p:cNvPr id="93342" name="AutoShape 158"/>
          <p:cNvSpPr>
            <a:spLocks noChangeArrowheads="1"/>
          </p:cNvSpPr>
          <p:nvPr/>
        </p:nvSpPr>
        <p:spPr bwMode="auto">
          <a:xfrm>
            <a:off x="6034088" y="2554288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3" name="Text Box 159"/>
          <p:cNvSpPr txBox="1">
            <a:spLocks noChangeArrowheads="1"/>
          </p:cNvSpPr>
          <p:nvPr/>
        </p:nvSpPr>
        <p:spPr bwMode="auto">
          <a:xfrm>
            <a:off x="421163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230</a:t>
            </a:r>
          </a:p>
        </p:txBody>
      </p:sp>
      <p:sp>
        <p:nvSpPr>
          <p:cNvPr id="93344" name="AutoShape 160"/>
          <p:cNvSpPr>
            <a:spLocks noChangeArrowheads="1"/>
          </p:cNvSpPr>
          <p:nvPr/>
        </p:nvSpPr>
        <p:spPr bwMode="auto">
          <a:xfrm>
            <a:off x="7010400" y="2565400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5" name="Text Box 161"/>
          <p:cNvSpPr txBox="1">
            <a:spLocks noChangeArrowheads="1"/>
          </p:cNvSpPr>
          <p:nvPr/>
        </p:nvSpPr>
        <p:spPr bwMode="auto">
          <a:xfrm>
            <a:off x="4787900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295</a:t>
            </a:r>
          </a:p>
        </p:txBody>
      </p:sp>
      <p:sp>
        <p:nvSpPr>
          <p:cNvPr id="93346" name="AutoShape 162"/>
          <p:cNvSpPr>
            <a:spLocks noChangeArrowheads="1"/>
          </p:cNvSpPr>
          <p:nvPr/>
        </p:nvSpPr>
        <p:spPr bwMode="auto">
          <a:xfrm>
            <a:off x="5076825" y="3008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7" name="Text Box 163"/>
          <p:cNvSpPr txBox="1">
            <a:spLocks noChangeArrowheads="1"/>
          </p:cNvSpPr>
          <p:nvPr/>
        </p:nvSpPr>
        <p:spPr bwMode="auto">
          <a:xfrm>
            <a:off x="5364163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93348" name="AutoShape 164"/>
          <p:cNvSpPr>
            <a:spLocks noChangeArrowheads="1"/>
          </p:cNvSpPr>
          <p:nvPr/>
        </p:nvSpPr>
        <p:spPr bwMode="auto">
          <a:xfrm>
            <a:off x="6011863" y="300831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594042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345</a:t>
            </a:r>
          </a:p>
        </p:txBody>
      </p:sp>
      <p:sp>
        <p:nvSpPr>
          <p:cNvPr id="93350" name="AutoShape 166"/>
          <p:cNvSpPr>
            <a:spLocks noChangeArrowheads="1"/>
          </p:cNvSpPr>
          <p:nvPr/>
        </p:nvSpPr>
        <p:spPr bwMode="auto">
          <a:xfrm>
            <a:off x="5076825" y="34067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65166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410</a:t>
            </a:r>
          </a:p>
        </p:txBody>
      </p:sp>
      <p:sp>
        <p:nvSpPr>
          <p:cNvPr id="93352" name="AutoShape 168"/>
          <p:cNvSpPr>
            <a:spLocks noChangeArrowheads="1"/>
          </p:cNvSpPr>
          <p:nvPr/>
        </p:nvSpPr>
        <p:spPr bwMode="auto">
          <a:xfrm>
            <a:off x="5076825" y="3800475"/>
            <a:ext cx="358775" cy="360363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53" name="Text Box 169"/>
          <p:cNvSpPr txBox="1">
            <a:spLocks noChangeArrowheads="1"/>
          </p:cNvSpPr>
          <p:nvPr/>
        </p:nvSpPr>
        <p:spPr bwMode="auto">
          <a:xfrm>
            <a:off x="71643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508</a:t>
            </a:r>
          </a:p>
        </p:txBody>
      </p:sp>
      <p:sp>
        <p:nvSpPr>
          <p:cNvPr id="93354" name="AutoShape 170"/>
          <p:cNvSpPr>
            <a:spLocks noChangeArrowheads="1"/>
          </p:cNvSpPr>
          <p:nvPr/>
        </p:nvSpPr>
        <p:spPr bwMode="auto">
          <a:xfrm>
            <a:off x="5076825" y="42211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55" name="Text Box 171"/>
          <p:cNvSpPr txBox="1">
            <a:spLocks noChangeArrowheads="1"/>
          </p:cNvSpPr>
          <p:nvPr/>
        </p:nvSpPr>
        <p:spPr bwMode="auto">
          <a:xfrm>
            <a:off x="7812088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679</a:t>
            </a:r>
          </a:p>
        </p:txBody>
      </p:sp>
      <p:sp>
        <p:nvSpPr>
          <p:cNvPr id="93356" name="AutoShape 172"/>
          <p:cNvSpPr>
            <a:spLocks noChangeArrowheads="1"/>
          </p:cNvSpPr>
          <p:nvPr/>
        </p:nvSpPr>
        <p:spPr bwMode="auto">
          <a:xfrm>
            <a:off x="5094288" y="4652963"/>
            <a:ext cx="358775" cy="360362"/>
          </a:xfrm>
          <a:prstGeom prst="flowChartSummingJunction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57" name="Text Box 173"/>
          <p:cNvSpPr txBox="1">
            <a:spLocks noChangeArrowheads="1"/>
          </p:cNvSpPr>
          <p:nvPr/>
        </p:nvSpPr>
        <p:spPr bwMode="auto">
          <a:xfrm>
            <a:off x="8461375" y="6092825"/>
            <a:ext cx="6477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altLang="en-US" sz="2100"/>
              <a:t>721</a:t>
            </a:r>
          </a:p>
        </p:txBody>
      </p:sp>
      <p:sp>
        <p:nvSpPr>
          <p:cNvPr id="93358" name="Text Box 174"/>
          <p:cNvSpPr txBox="1">
            <a:spLocks noChangeArrowheads="1"/>
          </p:cNvSpPr>
          <p:nvPr/>
        </p:nvSpPr>
        <p:spPr bwMode="auto">
          <a:xfrm>
            <a:off x="395288" y="2636838"/>
            <a:ext cx="2530475" cy="376237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AR" altLang="en-US" b="1">
                <a:solidFill>
                  <a:srgbClr val="660066"/>
                </a:solidFill>
              </a:rPr>
              <a:t>POR LAS CENTENAS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/>
      <p:bldP spid="93226" grpId="0"/>
      <p:bldP spid="93232" grpId="0"/>
      <p:bldP spid="93238" grpId="0"/>
      <p:bldP spid="93244" grpId="0"/>
      <p:bldP spid="93250" grpId="0"/>
      <p:bldP spid="93256" grpId="0"/>
      <p:bldP spid="93262" grpId="0"/>
      <p:bldP spid="93268" grpId="0"/>
      <p:bldP spid="93274" grpId="0"/>
      <p:bldP spid="93280" grpId="0"/>
      <p:bldP spid="93286" grpId="0"/>
      <p:bldP spid="93292" grpId="0"/>
      <p:bldP spid="93298" grpId="0"/>
      <p:bldP spid="93304" grpId="0"/>
      <p:bldP spid="93310" grpId="0"/>
      <p:bldP spid="93326" grpId="0"/>
      <p:bldP spid="93327" grpId="0" animBg="1"/>
      <p:bldP spid="93328" grpId="0"/>
      <p:bldP spid="93331" grpId="0"/>
      <p:bldP spid="93333" grpId="0"/>
      <p:bldP spid="93335" grpId="0"/>
      <p:bldP spid="93337" grpId="0"/>
      <p:bldP spid="93339" grpId="0"/>
      <p:bldP spid="93341" grpId="0"/>
      <p:bldP spid="93343" grpId="0"/>
      <p:bldP spid="93345" grpId="0"/>
      <p:bldP spid="93347" grpId="0"/>
      <p:bldP spid="93349" grpId="0"/>
      <p:bldP spid="93351" grpId="0"/>
      <p:bldP spid="93353" grpId="0"/>
      <p:bldP spid="93355" grpId="0"/>
      <p:bldP spid="93357" grpId="0"/>
      <p:bldP spid="933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RADIX SORT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Es un método sencillo y fácil de comprender.</a:t>
            </a:r>
          </a:p>
          <a:p>
            <a:pPr marL="457200" indent="-457200">
              <a:lnSpc>
                <a:spcPct val="90000"/>
              </a:lnSpc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El ordenamiento es razonablemente eficiente si el número de dígitos en las claves no es demasiado grande.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Se requiere conocer la cantidad de dígitos de las claves para determinar la cantidad de iteraciones.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endParaRPr lang="es-AR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TP N° 10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Escribir un algoritmo que ordene un arreglo con el método de residuos, usando el </a:t>
            </a:r>
            <a:r>
              <a:rPr lang="es-ES" altLang="en-US" sz="2200" b="1" smtClean="0"/>
              <a:t>ADT FILA</a:t>
            </a:r>
            <a:r>
              <a:rPr lang="es-ES" altLang="en-US" sz="2200" smtClean="0"/>
              <a:t> y considerando </a:t>
            </a:r>
            <a:r>
              <a:rPr lang="es-ES" altLang="en-US" sz="2200" b="1" smtClean="0"/>
              <a:t>n </a:t>
            </a:r>
            <a:r>
              <a:rPr lang="es-ES" altLang="en-US" sz="2200" smtClean="0"/>
              <a:t>claves enteras de </a:t>
            </a:r>
            <a:r>
              <a:rPr lang="es-ES" altLang="en-US" sz="2200" b="1" smtClean="0"/>
              <a:t>k</a:t>
            </a:r>
            <a:r>
              <a:rPr lang="es-ES" altLang="en-US" sz="2200" smtClean="0"/>
              <a:t> dígitos cada una.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Codificar el algoritmo del punto 1)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457200" indent="-457200">
              <a:lnSpc>
                <a:spcPct val="90000"/>
              </a:lnSpc>
            </a:pPr>
            <a:r>
              <a:rPr lang="es-ES" altLang="en-US" sz="2200" smtClean="0"/>
              <a:t>Realizar pruebas con distintas cantidades de datos y diferentes tipos de arreglo (ordenado, aleatorio, orden inverso). </a:t>
            </a:r>
            <a:endParaRPr lang="es-AR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12675</TotalTime>
  <Words>570</Words>
  <Application>Microsoft Office PowerPoint</Application>
  <PresentationFormat>Presentación en pantalla (4:3)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Wingdings</vt:lpstr>
      <vt:lpstr>Arial Black</vt:lpstr>
      <vt:lpstr>Times New Roman</vt:lpstr>
      <vt:lpstr>Angsana New</vt:lpstr>
      <vt:lpstr>Symbol</vt:lpstr>
      <vt:lpstr>Píxel</vt:lpstr>
      <vt:lpstr>TPN°10: CLASIFICACIÓN</vt:lpstr>
      <vt:lpstr>CLASIFICACIÓN</vt:lpstr>
      <vt:lpstr>ORDENACIÓN POR RESIDUOS</vt:lpstr>
      <vt:lpstr>RADIX SORT</vt:lpstr>
      <vt:lpstr>RADIX SORT - EJEMPLO</vt:lpstr>
      <vt:lpstr>RADIX SORT - EJEMPLO</vt:lpstr>
      <vt:lpstr>RADIX SORT - EJEMPLO</vt:lpstr>
      <vt:lpstr>RADIX SORT</vt:lpstr>
      <vt:lpstr>TP N° 10</vt:lpstr>
      <vt:lpstr>TP N° 10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463</cp:revision>
  <dcterms:created xsi:type="dcterms:W3CDTF">2012-02-29T14:11:48Z</dcterms:created>
  <dcterms:modified xsi:type="dcterms:W3CDTF">2022-06-10T12:24:58Z</dcterms:modified>
</cp:coreProperties>
</file>