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511" r:id="rId2"/>
    <p:sldId id="256" r:id="rId3"/>
    <p:sldId id="437" r:id="rId4"/>
    <p:sldId id="485" r:id="rId5"/>
    <p:sldId id="394" r:id="rId6"/>
    <p:sldId id="458" r:id="rId7"/>
    <p:sldId id="460" r:id="rId8"/>
    <p:sldId id="461" r:id="rId9"/>
    <p:sldId id="490" r:id="rId10"/>
    <p:sldId id="463" r:id="rId11"/>
    <p:sldId id="462" r:id="rId12"/>
    <p:sldId id="465" r:id="rId13"/>
    <p:sldId id="474" r:id="rId14"/>
    <p:sldId id="492" r:id="rId15"/>
    <p:sldId id="471" r:id="rId16"/>
    <p:sldId id="467" r:id="rId17"/>
    <p:sldId id="469" r:id="rId18"/>
    <p:sldId id="493" r:id="rId19"/>
    <p:sldId id="499" r:id="rId20"/>
    <p:sldId id="503" r:id="rId21"/>
    <p:sldId id="500" r:id="rId22"/>
    <p:sldId id="501" r:id="rId23"/>
    <p:sldId id="510" r:id="rId24"/>
    <p:sldId id="505" r:id="rId25"/>
    <p:sldId id="506" r:id="rId26"/>
    <p:sldId id="508" r:id="rId27"/>
    <p:sldId id="509" r:id="rId28"/>
    <p:sldId id="507" r:id="rId29"/>
    <p:sldId id="324" r:id="rId30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B9BD0F"/>
    <a:srgbClr val="008E00"/>
    <a:srgbClr val="00CC00"/>
    <a:srgbClr val="CC0099"/>
    <a:srgbClr val="FFADAD"/>
    <a:srgbClr val="9999FF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7477" autoAdjust="0"/>
  </p:normalViewPr>
  <p:slideViewPr>
    <p:cSldViewPr>
      <p:cViewPr varScale="1">
        <p:scale>
          <a:sx n="65" d="100"/>
          <a:sy n="65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AA2FF-7C83-4EB6-AD83-C46795B07A3A}" type="doc">
      <dgm:prSet loTypeId="urn:microsoft.com/office/officeart/2005/8/layout/orgChart1" loCatId="hierarchy" qsTypeId="urn:microsoft.com/office/officeart/2005/8/quickstyle/simple1#1" qsCatId="simple" csTypeId="urn:microsoft.com/office/officeart/2005/8/colors/accent1_2#1" csCatId="accent1" phldr="1"/>
      <dgm:spPr/>
    </dgm:pt>
    <dgm:pt modelId="{D21E71DC-81F6-400E-8D60-1B6C1828C5B7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TAD</a:t>
          </a:r>
        </a:p>
      </dgm:t>
    </dgm:pt>
    <dgm:pt modelId="{1DA6EFE5-AF8C-4CD1-AFB5-DD2B8706D404}" type="parTrans" cxnId="{4300BD1C-DB7D-4728-8F7B-2A4E66AA70A6}">
      <dgm:prSet/>
      <dgm:spPr/>
      <dgm:t>
        <a:bodyPr/>
        <a:lstStyle/>
        <a:p>
          <a:endParaRPr lang="es-ES"/>
        </a:p>
      </dgm:t>
    </dgm:pt>
    <dgm:pt modelId="{55B0EB1F-CD5B-4749-B970-E801019FB358}" type="sibTrans" cxnId="{4300BD1C-DB7D-4728-8F7B-2A4E66AA70A6}">
      <dgm:prSet/>
      <dgm:spPr/>
      <dgm:t>
        <a:bodyPr/>
        <a:lstStyle/>
        <a:p>
          <a:endParaRPr lang="es-ES"/>
        </a:p>
      </dgm:t>
    </dgm:pt>
    <dgm:pt modelId="{BF8B02CB-6C7B-4E68-87B8-78CA0830122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Especificación</a:t>
          </a:r>
        </a:p>
      </dgm:t>
    </dgm:pt>
    <dgm:pt modelId="{87DD01DE-F992-46AE-A72F-F8AAAECCDE0A}" type="parTrans" cxnId="{DAE38F17-2817-485B-8957-BBD968E33CC8}">
      <dgm:prSet/>
      <dgm:spPr/>
      <dgm:t>
        <a:bodyPr/>
        <a:lstStyle/>
        <a:p>
          <a:endParaRPr lang="es-ES"/>
        </a:p>
      </dgm:t>
    </dgm:pt>
    <dgm:pt modelId="{477AE3F9-DA70-4E2F-96B1-ADA6AB6CD065}" type="sibTrans" cxnId="{DAE38F17-2817-485B-8957-BBD968E33CC8}">
      <dgm:prSet/>
      <dgm:spPr/>
      <dgm:t>
        <a:bodyPr/>
        <a:lstStyle/>
        <a:p>
          <a:endParaRPr lang="es-ES"/>
        </a:p>
      </dgm:t>
    </dgm:pt>
    <dgm:pt modelId="{B51BA425-5BBD-4F2F-A513-F8328910709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Sintaxis</a:t>
          </a:r>
        </a:p>
      </dgm:t>
    </dgm:pt>
    <dgm:pt modelId="{FEB7819A-E98C-43A2-B817-23FE9EF74B9D}" type="parTrans" cxnId="{5BC1A01C-7CE2-4D69-A0D0-2CF868933F78}">
      <dgm:prSet/>
      <dgm:spPr/>
      <dgm:t>
        <a:bodyPr/>
        <a:lstStyle/>
        <a:p>
          <a:endParaRPr lang="es-ES"/>
        </a:p>
      </dgm:t>
    </dgm:pt>
    <dgm:pt modelId="{F8DF14FB-E9AA-4A36-84A5-F079FE5CD1A7}" type="sibTrans" cxnId="{5BC1A01C-7CE2-4D69-A0D0-2CF868933F78}">
      <dgm:prSet/>
      <dgm:spPr/>
      <dgm:t>
        <a:bodyPr/>
        <a:lstStyle/>
        <a:p>
          <a:endParaRPr lang="es-ES"/>
        </a:p>
      </dgm:t>
    </dgm:pt>
    <dgm:pt modelId="{0DA21F11-4047-4FFD-B7A4-AD861528C5F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Semántica</a:t>
          </a:r>
        </a:p>
      </dgm:t>
    </dgm:pt>
    <dgm:pt modelId="{11BCC543-3747-42C0-91C9-A50EB5664668}" type="parTrans" cxnId="{A6B58BB4-E85F-4A38-8DF2-026755722F00}">
      <dgm:prSet/>
      <dgm:spPr/>
      <dgm:t>
        <a:bodyPr/>
        <a:lstStyle/>
        <a:p>
          <a:endParaRPr lang="es-ES"/>
        </a:p>
      </dgm:t>
    </dgm:pt>
    <dgm:pt modelId="{E417D537-87B7-4B83-8FA0-32549E21859C}" type="sibTrans" cxnId="{A6B58BB4-E85F-4A38-8DF2-026755722F00}">
      <dgm:prSet/>
      <dgm:spPr/>
      <dgm:t>
        <a:bodyPr/>
        <a:lstStyle/>
        <a:p>
          <a:endParaRPr lang="es-ES"/>
        </a:p>
      </dgm:t>
    </dgm:pt>
    <dgm:pt modelId="{DFDBA973-AF6D-4F0F-BE40-904FC31A902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Implementación</a:t>
          </a:r>
        </a:p>
      </dgm:t>
    </dgm:pt>
    <dgm:pt modelId="{436DE310-60AF-47C7-ACAA-FCA76879FC0A}" type="parTrans" cxnId="{9F9FD341-CD71-4378-91D1-BBC38D1A4444}">
      <dgm:prSet/>
      <dgm:spPr/>
      <dgm:t>
        <a:bodyPr/>
        <a:lstStyle/>
        <a:p>
          <a:endParaRPr lang="es-ES"/>
        </a:p>
      </dgm:t>
    </dgm:pt>
    <dgm:pt modelId="{86C2DD65-186F-47CF-B9F8-539D3E742D61}" type="sibTrans" cxnId="{9F9FD341-CD71-4378-91D1-BBC38D1A4444}">
      <dgm:prSet/>
      <dgm:spPr/>
      <dgm:t>
        <a:bodyPr/>
        <a:lstStyle/>
        <a:p>
          <a:endParaRPr lang="es-ES"/>
        </a:p>
      </dgm:t>
    </dgm:pt>
    <dgm:pt modelId="{DF41FAA5-F51E-471B-9FBF-EF9901D2A0D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Representación</a:t>
          </a:r>
        </a:p>
      </dgm:t>
    </dgm:pt>
    <dgm:pt modelId="{DBC6E062-4CBD-456A-A239-1FA6D7FA896B}" type="parTrans" cxnId="{C84673DE-862D-4740-972F-CC47210A3377}">
      <dgm:prSet/>
      <dgm:spPr/>
      <dgm:t>
        <a:bodyPr/>
        <a:lstStyle/>
        <a:p>
          <a:endParaRPr lang="es-ES"/>
        </a:p>
      </dgm:t>
    </dgm:pt>
    <dgm:pt modelId="{81F16361-90CB-48FF-AD0D-5AF9647A70BC}" type="sibTrans" cxnId="{C84673DE-862D-4740-972F-CC47210A3377}">
      <dgm:prSet/>
      <dgm:spPr/>
      <dgm:t>
        <a:bodyPr/>
        <a:lstStyle/>
        <a:p>
          <a:endParaRPr lang="es-ES"/>
        </a:p>
      </dgm:t>
    </dgm:pt>
    <dgm:pt modelId="{8494F689-0178-40A0-88B3-6E1DEC9188E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Algoritmos</a:t>
          </a:r>
        </a:p>
      </dgm:t>
    </dgm:pt>
    <dgm:pt modelId="{DE1D402E-F8C5-4271-9026-F0473DF6CFAE}" type="parTrans" cxnId="{52B5E5FC-3E23-49C4-A153-3FA4F1BE6E58}">
      <dgm:prSet/>
      <dgm:spPr/>
      <dgm:t>
        <a:bodyPr/>
        <a:lstStyle/>
        <a:p>
          <a:endParaRPr lang="es-ES"/>
        </a:p>
      </dgm:t>
    </dgm:pt>
    <dgm:pt modelId="{B92BDAE7-7EC5-4C72-9873-E455E866E4BD}" type="sibTrans" cxnId="{52B5E5FC-3E23-49C4-A153-3FA4F1BE6E58}">
      <dgm:prSet/>
      <dgm:spPr/>
      <dgm:t>
        <a:bodyPr/>
        <a:lstStyle/>
        <a:p>
          <a:endParaRPr lang="es-ES"/>
        </a:p>
      </dgm:t>
    </dgm:pt>
    <dgm:pt modelId="{89F519B2-AE98-421F-B114-470F79F2D622}" type="pres">
      <dgm:prSet presAssocID="{DF9AA2FF-7C83-4EB6-AD83-C46795B07A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2C856D-2CF1-4993-B9B8-20CEC4B7B3BD}" type="pres">
      <dgm:prSet presAssocID="{D21E71DC-81F6-400E-8D60-1B6C1828C5B7}" presName="hierRoot1" presStyleCnt="0">
        <dgm:presLayoutVars>
          <dgm:hierBranch/>
        </dgm:presLayoutVars>
      </dgm:prSet>
      <dgm:spPr/>
    </dgm:pt>
    <dgm:pt modelId="{628D40EF-0438-42AC-A195-75F7A00631B3}" type="pres">
      <dgm:prSet presAssocID="{D21E71DC-81F6-400E-8D60-1B6C1828C5B7}" presName="rootComposite1" presStyleCnt="0"/>
      <dgm:spPr/>
    </dgm:pt>
    <dgm:pt modelId="{6CFBB87A-54B5-4D99-9DC5-03C8726F5391}" type="pres">
      <dgm:prSet presAssocID="{D21E71DC-81F6-400E-8D60-1B6C1828C5B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DCEA91-9A88-4897-AA82-18E6D6CFD026}" type="pres">
      <dgm:prSet presAssocID="{D21E71DC-81F6-400E-8D60-1B6C1828C5B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3F8A8928-7587-4A6A-9B15-46BB6FF2E81F}" type="pres">
      <dgm:prSet presAssocID="{D21E71DC-81F6-400E-8D60-1B6C1828C5B7}" presName="hierChild2" presStyleCnt="0"/>
      <dgm:spPr/>
    </dgm:pt>
    <dgm:pt modelId="{480DB540-1A3F-4EDB-9287-08BBA0C35ABC}" type="pres">
      <dgm:prSet presAssocID="{87DD01DE-F992-46AE-A72F-F8AAAECCDE0A}" presName="Name35" presStyleLbl="parChTrans1D2" presStyleIdx="0" presStyleCnt="2"/>
      <dgm:spPr/>
      <dgm:t>
        <a:bodyPr/>
        <a:lstStyle/>
        <a:p>
          <a:endParaRPr lang="es-ES"/>
        </a:p>
      </dgm:t>
    </dgm:pt>
    <dgm:pt modelId="{A2BA9882-0B52-416E-9D90-D1858678E7F7}" type="pres">
      <dgm:prSet presAssocID="{BF8B02CB-6C7B-4E68-87B8-78CA08301224}" presName="hierRoot2" presStyleCnt="0">
        <dgm:presLayoutVars>
          <dgm:hierBranch/>
        </dgm:presLayoutVars>
      </dgm:prSet>
      <dgm:spPr/>
    </dgm:pt>
    <dgm:pt modelId="{F25FA34B-D39B-465C-8D77-C1320181C898}" type="pres">
      <dgm:prSet presAssocID="{BF8B02CB-6C7B-4E68-87B8-78CA08301224}" presName="rootComposite" presStyleCnt="0"/>
      <dgm:spPr/>
    </dgm:pt>
    <dgm:pt modelId="{7C389470-2C35-4B61-882D-C23302C764E8}" type="pres">
      <dgm:prSet presAssocID="{BF8B02CB-6C7B-4E68-87B8-78CA08301224}" presName="rootText" presStyleLbl="node2" presStyleIdx="0" presStyleCnt="2" custScaleX="1204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5BCC1F1-CDCC-4687-B8C3-C0A743BC4155}" type="pres">
      <dgm:prSet presAssocID="{BF8B02CB-6C7B-4E68-87B8-78CA08301224}" presName="rootConnector" presStyleLbl="node2" presStyleIdx="0" presStyleCnt="2"/>
      <dgm:spPr/>
      <dgm:t>
        <a:bodyPr/>
        <a:lstStyle/>
        <a:p>
          <a:endParaRPr lang="es-ES"/>
        </a:p>
      </dgm:t>
    </dgm:pt>
    <dgm:pt modelId="{3B0A778D-029F-4392-A0F1-7729B047B05F}" type="pres">
      <dgm:prSet presAssocID="{BF8B02CB-6C7B-4E68-87B8-78CA08301224}" presName="hierChild4" presStyleCnt="0"/>
      <dgm:spPr/>
    </dgm:pt>
    <dgm:pt modelId="{AC287888-D3BD-4272-A7AC-AE9A81ECF3DA}" type="pres">
      <dgm:prSet presAssocID="{FEB7819A-E98C-43A2-B817-23FE9EF74B9D}" presName="Name35" presStyleLbl="parChTrans1D3" presStyleIdx="0" presStyleCnt="4"/>
      <dgm:spPr/>
      <dgm:t>
        <a:bodyPr/>
        <a:lstStyle/>
        <a:p>
          <a:endParaRPr lang="es-ES"/>
        </a:p>
      </dgm:t>
    </dgm:pt>
    <dgm:pt modelId="{98899F26-6116-42D6-9C08-00BB70646D05}" type="pres">
      <dgm:prSet presAssocID="{B51BA425-5BBD-4F2F-A513-F83289107095}" presName="hierRoot2" presStyleCnt="0">
        <dgm:presLayoutVars>
          <dgm:hierBranch val="r"/>
        </dgm:presLayoutVars>
      </dgm:prSet>
      <dgm:spPr/>
    </dgm:pt>
    <dgm:pt modelId="{6DD5E28B-2B2D-4A59-8176-29872F23CB12}" type="pres">
      <dgm:prSet presAssocID="{B51BA425-5BBD-4F2F-A513-F83289107095}" presName="rootComposite" presStyleCnt="0"/>
      <dgm:spPr/>
    </dgm:pt>
    <dgm:pt modelId="{110C8B71-AA51-4469-8022-467868962AA2}" type="pres">
      <dgm:prSet presAssocID="{B51BA425-5BBD-4F2F-A513-F8328910709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445EFA8-59A5-41BF-935C-699360CC98B3}" type="pres">
      <dgm:prSet presAssocID="{B51BA425-5BBD-4F2F-A513-F83289107095}" presName="rootConnector" presStyleLbl="node3" presStyleIdx="0" presStyleCnt="4"/>
      <dgm:spPr/>
      <dgm:t>
        <a:bodyPr/>
        <a:lstStyle/>
        <a:p>
          <a:endParaRPr lang="es-ES"/>
        </a:p>
      </dgm:t>
    </dgm:pt>
    <dgm:pt modelId="{DB1EE9FE-E28E-4E7C-81CF-5556D5760BC8}" type="pres">
      <dgm:prSet presAssocID="{B51BA425-5BBD-4F2F-A513-F83289107095}" presName="hierChild4" presStyleCnt="0"/>
      <dgm:spPr/>
    </dgm:pt>
    <dgm:pt modelId="{B98ED36E-6483-4BB2-8CA2-B3599EACE320}" type="pres">
      <dgm:prSet presAssocID="{B51BA425-5BBD-4F2F-A513-F83289107095}" presName="hierChild5" presStyleCnt="0"/>
      <dgm:spPr/>
    </dgm:pt>
    <dgm:pt modelId="{5140A73E-33FF-4588-BBC6-A3F698A08C3E}" type="pres">
      <dgm:prSet presAssocID="{11BCC543-3747-42C0-91C9-A50EB5664668}" presName="Name35" presStyleLbl="parChTrans1D3" presStyleIdx="1" presStyleCnt="4"/>
      <dgm:spPr/>
      <dgm:t>
        <a:bodyPr/>
        <a:lstStyle/>
        <a:p>
          <a:endParaRPr lang="es-ES"/>
        </a:p>
      </dgm:t>
    </dgm:pt>
    <dgm:pt modelId="{B5197A71-9271-4ED5-94D1-81A3917A0524}" type="pres">
      <dgm:prSet presAssocID="{0DA21F11-4047-4FFD-B7A4-AD861528C5F3}" presName="hierRoot2" presStyleCnt="0">
        <dgm:presLayoutVars>
          <dgm:hierBranch val="r"/>
        </dgm:presLayoutVars>
      </dgm:prSet>
      <dgm:spPr/>
    </dgm:pt>
    <dgm:pt modelId="{C735D402-6ECC-4499-B124-1C83381F7E1B}" type="pres">
      <dgm:prSet presAssocID="{0DA21F11-4047-4FFD-B7A4-AD861528C5F3}" presName="rootComposite" presStyleCnt="0"/>
      <dgm:spPr/>
    </dgm:pt>
    <dgm:pt modelId="{82C3D027-86AF-46CB-B4C6-AAB88EFC18E5}" type="pres">
      <dgm:prSet presAssocID="{0DA21F11-4047-4FFD-B7A4-AD861528C5F3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0D1373A-E80C-481B-A2E4-35FDE5EA99BD}" type="pres">
      <dgm:prSet presAssocID="{0DA21F11-4047-4FFD-B7A4-AD861528C5F3}" presName="rootConnector" presStyleLbl="node3" presStyleIdx="1" presStyleCnt="4"/>
      <dgm:spPr/>
      <dgm:t>
        <a:bodyPr/>
        <a:lstStyle/>
        <a:p>
          <a:endParaRPr lang="es-ES"/>
        </a:p>
      </dgm:t>
    </dgm:pt>
    <dgm:pt modelId="{20631880-3D53-4691-AEAD-23D25BA4F6FA}" type="pres">
      <dgm:prSet presAssocID="{0DA21F11-4047-4FFD-B7A4-AD861528C5F3}" presName="hierChild4" presStyleCnt="0"/>
      <dgm:spPr/>
    </dgm:pt>
    <dgm:pt modelId="{A0618B7A-2AC0-4DDF-B778-3D5A627C10F4}" type="pres">
      <dgm:prSet presAssocID="{0DA21F11-4047-4FFD-B7A4-AD861528C5F3}" presName="hierChild5" presStyleCnt="0"/>
      <dgm:spPr/>
    </dgm:pt>
    <dgm:pt modelId="{2F6E4E2D-91D8-45A3-A96A-D027F9815F10}" type="pres">
      <dgm:prSet presAssocID="{BF8B02CB-6C7B-4E68-87B8-78CA08301224}" presName="hierChild5" presStyleCnt="0"/>
      <dgm:spPr/>
    </dgm:pt>
    <dgm:pt modelId="{CBE7FEC2-6CBC-43CD-A31B-AFB2E607A1BB}" type="pres">
      <dgm:prSet presAssocID="{436DE310-60AF-47C7-ACAA-FCA76879FC0A}" presName="Name35" presStyleLbl="parChTrans1D2" presStyleIdx="1" presStyleCnt="2"/>
      <dgm:spPr/>
      <dgm:t>
        <a:bodyPr/>
        <a:lstStyle/>
        <a:p>
          <a:endParaRPr lang="es-ES"/>
        </a:p>
      </dgm:t>
    </dgm:pt>
    <dgm:pt modelId="{5D9D7369-389C-4EBC-96C9-12B1415D3F52}" type="pres">
      <dgm:prSet presAssocID="{DFDBA973-AF6D-4F0F-BE40-904FC31A902E}" presName="hierRoot2" presStyleCnt="0">
        <dgm:presLayoutVars>
          <dgm:hierBranch/>
        </dgm:presLayoutVars>
      </dgm:prSet>
      <dgm:spPr/>
    </dgm:pt>
    <dgm:pt modelId="{EE8FF4D6-9740-46A2-9494-D3FE869CAEA8}" type="pres">
      <dgm:prSet presAssocID="{DFDBA973-AF6D-4F0F-BE40-904FC31A902E}" presName="rootComposite" presStyleCnt="0"/>
      <dgm:spPr/>
    </dgm:pt>
    <dgm:pt modelId="{BDDCB458-4E22-4F55-91BC-0570608465C8}" type="pres">
      <dgm:prSet presAssocID="{DFDBA973-AF6D-4F0F-BE40-904FC31A902E}" presName="rootText" presStyleLbl="node2" presStyleIdx="1" presStyleCnt="2" custScaleX="12019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CCC011-091D-4045-BFDF-A09EE97FFC18}" type="pres">
      <dgm:prSet presAssocID="{DFDBA973-AF6D-4F0F-BE40-904FC31A902E}" presName="rootConnector" presStyleLbl="node2" presStyleIdx="1" presStyleCnt="2"/>
      <dgm:spPr/>
      <dgm:t>
        <a:bodyPr/>
        <a:lstStyle/>
        <a:p>
          <a:endParaRPr lang="es-ES"/>
        </a:p>
      </dgm:t>
    </dgm:pt>
    <dgm:pt modelId="{CE60B49E-1C71-4103-ADFC-BD6BFE5FAB9B}" type="pres">
      <dgm:prSet presAssocID="{DFDBA973-AF6D-4F0F-BE40-904FC31A902E}" presName="hierChild4" presStyleCnt="0"/>
      <dgm:spPr/>
    </dgm:pt>
    <dgm:pt modelId="{C3FD66BA-2D51-4042-AC6A-DB4A0576136B}" type="pres">
      <dgm:prSet presAssocID="{DBC6E062-4CBD-456A-A239-1FA6D7FA896B}" presName="Name35" presStyleLbl="parChTrans1D3" presStyleIdx="2" presStyleCnt="4"/>
      <dgm:spPr/>
      <dgm:t>
        <a:bodyPr/>
        <a:lstStyle/>
        <a:p>
          <a:endParaRPr lang="es-ES"/>
        </a:p>
      </dgm:t>
    </dgm:pt>
    <dgm:pt modelId="{6AB792D0-A9FB-4DEA-9CC3-320096E66DE2}" type="pres">
      <dgm:prSet presAssocID="{DF41FAA5-F51E-471B-9FBF-EF9901D2A0D2}" presName="hierRoot2" presStyleCnt="0">
        <dgm:presLayoutVars>
          <dgm:hierBranch val="r"/>
        </dgm:presLayoutVars>
      </dgm:prSet>
      <dgm:spPr/>
    </dgm:pt>
    <dgm:pt modelId="{6E981499-3F75-42DF-BD17-F4FA9F99D3B1}" type="pres">
      <dgm:prSet presAssocID="{DF41FAA5-F51E-471B-9FBF-EF9901D2A0D2}" presName="rootComposite" presStyleCnt="0"/>
      <dgm:spPr/>
    </dgm:pt>
    <dgm:pt modelId="{FAAEE928-B219-41B2-8573-645D41D16884}" type="pres">
      <dgm:prSet presAssocID="{DF41FAA5-F51E-471B-9FBF-EF9901D2A0D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41DB93C-F359-4046-9A80-5B6121710BAC}" type="pres">
      <dgm:prSet presAssocID="{DF41FAA5-F51E-471B-9FBF-EF9901D2A0D2}" presName="rootConnector" presStyleLbl="node3" presStyleIdx="2" presStyleCnt="4"/>
      <dgm:spPr/>
      <dgm:t>
        <a:bodyPr/>
        <a:lstStyle/>
        <a:p>
          <a:endParaRPr lang="es-ES"/>
        </a:p>
      </dgm:t>
    </dgm:pt>
    <dgm:pt modelId="{1C4FD51F-9DC2-4349-AFD8-D6C0C23CB990}" type="pres">
      <dgm:prSet presAssocID="{DF41FAA5-F51E-471B-9FBF-EF9901D2A0D2}" presName="hierChild4" presStyleCnt="0"/>
      <dgm:spPr/>
    </dgm:pt>
    <dgm:pt modelId="{5F4746B5-4623-470F-9BD2-477E962DE47A}" type="pres">
      <dgm:prSet presAssocID="{DF41FAA5-F51E-471B-9FBF-EF9901D2A0D2}" presName="hierChild5" presStyleCnt="0"/>
      <dgm:spPr/>
    </dgm:pt>
    <dgm:pt modelId="{9B3D19C2-A1A9-43E9-A07B-63719A5B61DC}" type="pres">
      <dgm:prSet presAssocID="{DE1D402E-F8C5-4271-9026-F0473DF6CFAE}" presName="Name35" presStyleLbl="parChTrans1D3" presStyleIdx="3" presStyleCnt="4"/>
      <dgm:spPr/>
      <dgm:t>
        <a:bodyPr/>
        <a:lstStyle/>
        <a:p>
          <a:endParaRPr lang="es-ES"/>
        </a:p>
      </dgm:t>
    </dgm:pt>
    <dgm:pt modelId="{C5AB1AE0-EF91-45C8-B36A-43798E62954B}" type="pres">
      <dgm:prSet presAssocID="{8494F689-0178-40A0-88B3-6E1DEC9188E4}" presName="hierRoot2" presStyleCnt="0">
        <dgm:presLayoutVars>
          <dgm:hierBranch val="r"/>
        </dgm:presLayoutVars>
      </dgm:prSet>
      <dgm:spPr/>
    </dgm:pt>
    <dgm:pt modelId="{C4AE317A-18D8-4360-A277-E596C40D7D32}" type="pres">
      <dgm:prSet presAssocID="{8494F689-0178-40A0-88B3-6E1DEC9188E4}" presName="rootComposite" presStyleCnt="0"/>
      <dgm:spPr/>
    </dgm:pt>
    <dgm:pt modelId="{1E9BB700-2663-433D-90C4-9CE78B770ECE}" type="pres">
      <dgm:prSet presAssocID="{8494F689-0178-40A0-88B3-6E1DEC9188E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958AC69-77AE-4B7E-8AB8-6CFC6996A9FE}" type="pres">
      <dgm:prSet presAssocID="{8494F689-0178-40A0-88B3-6E1DEC9188E4}" presName="rootConnector" presStyleLbl="node3" presStyleIdx="3" presStyleCnt="4"/>
      <dgm:spPr/>
      <dgm:t>
        <a:bodyPr/>
        <a:lstStyle/>
        <a:p>
          <a:endParaRPr lang="es-ES"/>
        </a:p>
      </dgm:t>
    </dgm:pt>
    <dgm:pt modelId="{95B64468-AD76-4737-8613-98115D5DA198}" type="pres">
      <dgm:prSet presAssocID="{8494F689-0178-40A0-88B3-6E1DEC9188E4}" presName="hierChild4" presStyleCnt="0"/>
      <dgm:spPr/>
    </dgm:pt>
    <dgm:pt modelId="{04BAD844-482E-41C1-939D-DDEB35A15FE1}" type="pres">
      <dgm:prSet presAssocID="{8494F689-0178-40A0-88B3-6E1DEC9188E4}" presName="hierChild5" presStyleCnt="0"/>
      <dgm:spPr/>
    </dgm:pt>
    <dgm:pt modelId="{BE9DC0B4-2ECE-4603-BE7E-1CDB72B1D32A}" type="pres">
      <dgm:prSet presAssocID="{DFDBA973-AF6D-4F0F-BE40-904FC31A902E}" presName="hierChild5" presStyleCnt="0"/>
      <dgm:spPr/>
    </dgm:pt>
    <dgm:pt modelId="{FDCD696B-5CE0-434B-A58F-1D1C473A3F88}" type="pres">
      <dgm:prSet presAssocID="{D21E71DC-81F6-400E-8D60-1B6C1828C5B7}" presName="hierChild3" presStyleCnt="0"/>
      <dgm:spPr/>
    </dgm:pt>
  </dgm:ptLst>
  <dgm:cxnLst>
    <dgm:cxn modelId="{9F9FD341-CD71-4378-91D1-BBC38D1A4444}" srcId="{D21E71DC-81F6-400E-8D60-1B6C1828C5B7}" destId="{DFDBA973-AF6D-4F0F-BE40-904FC31A902E}" srcOrd="1" destOrd="0" parTransId="{436DE310-60AF-47C7-ACAA-FCA76879FC0A}" sibTransId="{86C2DD65-186F-47CF-B9F8-539D3E742D61}"/>
    <dgm:cxn modelId="{BCCB682A-31BC-49B1-B45E-93FA34B3CD3A}" type="presOf" srcId="{DFDBA973-AF6D-4F0F-BE40-904FC31A902E}" destId="{0BCCC011-091D-4045-BFDF-A09EE97FFC18}" srcOrd="1" destOrd="0" presId="urn:microsoft.com/office/officeart/2005/8/layout/orgChart1"/>
    <dgm:cxn modelId="{CA86F216-EA77-4C79-845A-9E2E15065AA5}" type="presOf" srcId="{DE1D402E-F8C5-4271-9026-F0473DF6CFAE}" destId="{9B3D19C2-A1A9-43E9-A07B-63719A5B61DC}" srcOrd="0" destOrd="0" presId="urn:microsoft.com/office/officeart/2005/8/layout/orgChart1"/>
    <dgm:cxn modelId="{5BC1A01C-7CE2-4D69-A0D0-2CF868933F78}" srcId="{BF8B02CB-6C7B-4E68-87B8-78CA08301224}" destId="{B51BA425-5BBD-4F2F-A513-F83289107095}" srcOrd="0" destOrd="0" parTransId="{FEB7819A-E98C-43A2-B817-23FE9EF74B9D}" sibTransId="{F8DF14FB-E9AA-4A36-84A5-F079FE5CD1A7}"/>
    <dgm:cxn modelId="{00DAD532-AF4A-451C-A3E8-EE78A690743A}" type="presOf" srcId="{D21E71DC-81F6-400E-8D60-1B6C1828C5B7}" destId="{A5DCEA91-9A88-4897-AA82-18E6D6CFD026}" srcOrd="1" destOrd="0" presId="urn:microsoft.com/office/officeart/2005/8/layout/orgChart1"/>
    <dgm:cxn modelId="{4300BD1C-DB7D-4728-8F7B-2A4E66AA70A6}" srcId="{DF9AA2FF-7C83-4EB6-AD83-C46795B07A3A}" destId="{D21E71DC-81F6-400E-8D60-1B6C1828C5B7}" srcOrd="0" destOrd="0" parTransId="{1DA6EFE5-AF8C-4CD1-AFB5-DD2B8706D404}" sibTransId="{55B0EB1F-CD5B-4749-B970-E801019FB358}"/>
    <dgm:cxn modelId="{5CE05280-F4E9-4CAB-9702-6AD03296AABB}" type="presOf" srcId="{0DA21F11-4047-4FFD-B7A4-AD861528C5F3}" destId="{82C3D027-86AF-46CB-B4C6-AAB88EFC18E5}" srcOrd="0" destOrd="0" presId="urn:microsoft.com/office/officeart/2005/8/layout/orgChart1"/>
    <dgm:cxn modelId="{DCC3EF9B-F2D6-4799-959C-C4140BB6EB7E}" type="presOf" srcId="{DF9AA2FF-7C83-4EB6-AD83-C46795B07A3A}" destId="{89F519B2-AE98-421F-B114-470F79F2D622}" srcOrd="0" destOrd="0" presId="urn:microsoft.com/office/officeart/2005/8/layout/orgChart1"/>
    <dgm:cxn modelId="{6E047517-121A-4909-B95E-60EC8BE3C42A}" type="presOf" srcId="{BF8B02CB-6C7B-4E68-87B8-78CA08301224}" destId="{F5BCC1F1-CDCC-4687-B8C3-C0A743BC4155}" srcOrd="1" destOrd="0" presId="urn:microsoft.com/office/officeart/2005/8/layout/orgChart1"/>
    <dgm:cxn modelId="{10E0DCD4-68F2-4104-B73B-C65596054253}" type="presOf" srcId="{DFDBA973-AF6D-4F0F-BE40-904FC31A902E}" destId="{BDDCB458-4E22-4F55-91BC-0570608465C8}" srcOrd="0" destOrd="0" presId="urn:microsoft.com/office/officeart/2005/8/layout/orgChart1"/>
    <dgm:cxn modelId="{68A0B99C-E3F7-4D29-934F-692C630F9D13}" type="presOf" srcId="{DF41FAA5-F51E-471B-9FBF-EF9901D2A0D2}" destId="{041DB93C-F359-4046-9A80-5B6121710BAC}" srcOrd="1" destOrd="0" presId="urn:microsoft.com/office/officeart/2005/8/layout/orgChart1"/>
    <dgm:cxn modelId="{7182D99D-7DB8-4BD9-A270-820DB687860D}" type="presOf" srcId="{FEB7819A-E98C-43A2-B817-23FE9EF74B9D}" destId="{AC287888-D3BD-4272-A7AC-AE9A81ECF3DA}" srcOrd="0" destOrd="0" presId="urn:microsoft.com/office/officeart/2005/8/layout/orgChart1"/>
    <dgm:cxn modelId="{52B5E5FC-3E23-49C4-A153-3FA4F1BE6E58}" srcId="{DFDBA973-AF6D-4F0F-BE40-904FC31A902E}" destId="{8494F689-0178-40A0-88B3-6E1DEC9188E4}" srcOrd="1" destOrd="0" parTransId="{DE1D402E-F8C5-4271-9026-F0473DF6CFAE}" sibTransId="{B92BDAE7-7EC5-4C72-9873-E455E866E4BD}"/>
    <dgm:cxn modelId="{EA971246-5A84-4AF4-93ED-BF0B7C1B27EC}" type="presOf" srcId="{DF41FAA5-F51E-471B-9FBF-EF9901D2A0D2}" destId="{FAAEE928-B219-41B2-8573-645D41D16884}" srcOrd="0" destOrd="0" presId="urn:microsoft.com/office/officeart/2005/8/layout/orgChart1"/>
    <dgm:cxn modelId="{C907C6C6-9F43-4002-AB15-DBF969804A4D}" type="presOf" srcId="{436DE310-60AF-47C7-ACAA-FCA76879FC0A}" destId="{CBE7FEC2-6CBC-43CD-A31B-AFB2E607A1BB}" srcOrd="0" destOrd="0" presId="urn:microsoft.com/office/officeart/2005/8/layout/orgChart1"/>
    <dgm:cxn modelId="{C972BA53-09BF-4FD2-9866-51B7409902EA}" type="presOf" srcId="{8494F689-0178-40A0-88B3-6E1DEC9188E4}" destId="{A958AC69-77AE-4B7E-8AB8-6CFC6996A9FE}" srcOrd="1" destOrd="0" presId="urn:microsoft.com/office/officeart/2005/8/layout/orgChart1"/>
    <dgm:cxn modelId="{C84673DE-862D-4740-972F-CC47210A3377}" srcId="{DFDBA973-AF6D-4F0F-BE40-904FC31A902E}" destId="{DF41FAA5-F51E-471B-9FBF-EF9901D2A0D2}" srcOrd="0" destOrd="0" parTransId="{DBC6E062-4CBD-456A-A239-1FA6D7FA896B}" sibTransId="{81F16361-90CB-48FF-AD0D-5AF9647A70BC}"/>
    <dgm:cxn modelId="{DAE38F17-2817-485B-8957-BBD968E33CC8}" srcId="{D21E71DC-81F6-400E-8D60-1B6C1828C5B7}" destId="{BF8B02CB-6C7B-4E68-87B8-78CA08301224}" srcOrd="0" destOrd="0" parTransId="{87DD01DE-F992-46AE-A72F-F8AAAECCDE0A}" sibTransId="{477AE3F9-DA70-4E2F-96B1-ADA6AB6CD065}"/>
    <dgm:cxn modelId="{5594227E-B22D-430D-88EA-E309F0E6B12C}" type="presOf" srcId="{B51BA425-5BBD-4F2F-A513-F83289107095}" destId="{110C8B71-AA51-4469-8022-467868962AA2}" srcOrd="0" destOrd="0" presId="urn:microsoft.com/office/officeart/2005/8/layout/orgChart1"/>
    <dgm:cxn modelId="{65949F6F-4909-45FD-A814-B898463FB4FD}" type="presOf" srcId="{D21E71DC-81F6-400E-8D60-1B6C1828C5B7}" destId="{6CFBB87A-54B5-4D99-9DC5-03C8726F5391}" srcOrd="0" destOrd="0" presId="urn:microsoft.com/office/officeart/2005/8/layout/orgChart1"/>
    <dgm:cxn modelId="{267F957B-0A4B-4663-BE69-9F6D16D2430F}" type="presOf" srcId="{0DA21F11-4047-4FFD-B7A4-AD861528C5F3}" destId="{00D1373A-E80C-481B-A2E4-35FDE5EA99BD}" srcOrd="1" destOrd="0" presId="urn:microsoft.com/office/officeart/2005/8/layout/orgChart1"/>
    <dgm:cxn modelId="{A6B58BB4-E85F-4A38-8DF2-026755722F00}" srcId="{BF8B02CB-6C7B-4E68-87B8-78CA08301224}" destId="{0DA21F11-4047-4FFD-B7A4-AD861528C5F3}" srcOrd="1" destOrd="0" parTransId="{11BCC543-3747-42C0-91C9-A50EB5664668}" sibTransId="{E417D537-87B7-4B83-8FA0-32549E21859C}"/>
    <dgm:cxn modelId="{81AF7170-D3D3-4248-A070-5C836C160562}" type="presOf" srcId="{B51BA425-5BBD-4F2F-A513-F83289107095}" destId="{E445EFA8-59A5-41BF-935C-699360CC98B3}" srcOrd="1" destOrd="0" presId="urn:microsoft.com/office/officeart/2005/8/layout/orgChart1"/>
    <dgm:cxn modelId="{CAB38B5A-61C4-46A1-871F-1AC6ED68106E}" type="presOf" srcId="{DBC6E062-4CBD-456A-A239-1FA6D7FA896B}" destId="{C3FD66BA-2D51-4042-AC6A-DB4A0576136B}" srcOrd="0" destOrd="0" presId="urn:microsoft.com/office/officeart/2005/8/layout/orgChart1"/>
    <dgm:cxn modelId="{21E64F0D-D44E-4D68-96CB-8FF3EFEC637C}" type="presOf" srcId="{8494F689-0178-40A0-88B3-6E1DEC9188E4}" destId="{1E9BB700-2663-433D-90C4-9CE78B770ECE}" srcOrd="0" destOrd="0" presId="urn:microsoft.com/office/officeart/2005/8/layout/orgChart1"/>
    <dgm:cxn modelId="{D66AB39F-84A6-44B7-B707-9F918F46B73A}" type="presOf" srcId="{87DD01DE-F992-46AE-A72F-F8AAAECCDE0A}" destId="{480DB540-1A3F-4EDB-9287-08BBA0C35ABC}" srcOrd="0" destOrd="0" presId="urn:microsoft.com/office/officeart/2005/8/layout/orgChart1"/>
    <dgm:cxn modelId="{3A7148A0-B465-4CC8-9C1F-6E664E7B9CF6}" type="presOf" srcId="{BF8B02CB-6C7B-4E68-87B8-78CA08301224}" destId="{7C389470-2C35-4B61-882D-C23302C764E8}" srcOrd="0" destOrd="0" presId="urn:microsoft.com/office/officeart/2005/8/layout/orgChart1"/>
    <dgm:cxn modelId="{2ACAACE5-FFA5-4DE1-A4DB-82E379EFF3D0}" type="presOf" srcId="{11BCC543-3747-42C0-91C9-A50EB5664668}" destId="{5140A73E-33FF-4588-BBC6-A3F698A08C3E}" srcOrd="0" destOrd="0" presId="urn:microsoft.com/office/officeart/2005/8/layout/orgChart1"/>
    <dgm:cxn modelId="{78CD45D3-2CEB-4219-967C-2427B3BF39FB}" type="presParOf" srcId="{89F519B2-AE98-421F-B114-470F79F2D622}" destId="{D52C856D-2CF1-4993-B9B8-20CEC4B7B3BD}" srcOrd="0" destOrd="0" presId="urn:microsoft.com/office/officeart/2005/8/layout/orgChart1"/>
    <dgm:cxn modelId="{36A165FF-6EC9-4C61-850C-AD39BDD4F40E}" type="presParOf" srcId="{D52C856D-2CF1-4993-B9B8-20CEC4B7B3BD}" destId="{628D40EF-0438-42AC-A195-75F7A00631B3}" srcOrd="0" destOrd="0" presId="urn:microsoft.com/office/officeart/2005/8/layout/orgChart1"/>
    <dgm:cxn modelId="{AF4076B5-1E8B-4387-A66F-A0110B999098}" type="presParOf" srcId="{628D40EF-0438-42AC-A195-75F7A00631B3}" destId="{6CFBB87A-54B5-4D99-9DC5-03C8726F5391}" srcOrd="0" destOrd="0" presId="urn:microsoft.com/office/officeart/2005/8/layout/orgChart1"/>
    <dgm:cxn modelId="{22F0F96B-3C23-4D82-A172-ECBAFE681BCA}" type="presParOf" srcId="{628D40EF-0438-42AC-A195-75F7A00631B3}" destId="{A5DCEA91-9A88-4897-AA82-18E6D6CFD026}" srcOrd="1" destOrd="0" presId="urn:microsoft.com/office/officeart/2005/8/layout/orgChart1"/>
    <dgm:cxn modelId="{91CF74D2-73DD-45F2-B791-051EC2EB532F}" type="presParOf" srcId="{D52C856D-2CF1-4993-B9B8-20CEC4B7B3BD}" destId="{3F8A8928-7587-4A6A-9B15-46BB6FF2E81F}" srcOrd="1" destOrd="0" presId="urn:microsoft.com/office/officeart/2005/8/layout/orgChart1"/>
    <dgm:cxn modelId="{ADF5B810-F6C2-4418-8E55-10DFC138FBD0}" type="presParOf" srcId="{3F8A8928-7587-4A6A-9B15-46BB6FF2E81F}" destId="{480DB540-1A3F-4EDB-9287-08BBA0C35ABC}" srcOrd="0" destOrd="0" presId="urn:microsoft.com/office/officeart/2005/8/layout/orgChart1"/>
    <dgm:cxn modelId="{639609E1-7459-41A6-A7CC-95F9B8080863}" type="presParOf" srcId="{3F8A8928-7587-4A6A-9B15-46BB6FF2E81F}" destId="{A2BA9882-0B52-416E-9D90-D1858678E7F7}" srcOrd="1" destOrd="0" presId="urn:microsoft.com/office/officeart/2005/8/layout/orgChart1"/>
    <dgm:cxn modelId="{4F7D5893-3722-4A74-BD80-210B703D5D89}" type="presParOf" srcId="{A2BA9882-0B52-416E-9D90-D1858678E7F7}" destId="{F25FA34B-D39B-465C-8D77-C1320181C898}" srcOrd="0" destOrd="0" presId="urn:microsoft.com/office/officeart/2005/8/layout/orgChart1"/>
    <dgm:cxn modelId="{FE2E1E41-DFA9-4B03-8905-387EC5734526}" type="presParOf" srcId="{F25FA34B-D39B-465C-8D77-C1320181C898}" destId="{7C389470-2C35-4B61-882D-C23302C764E8}" srcOrd="0" destOrd="0" presId="urn:microsoft.com/office/officeart/2005/8/layout/orgChart1"/>
    <dgm:cxn modelId="{D4EEF623-980D-4AED-99F7-91CFD950A3E1}" type="presParOf" srcId="{F25FA34B-D39B-465C-8D77-C1320181C898}" destId="{F5BCC1F1-CDCC-4687-B8C3-C0A743BC4155}" srcOrd="1" destOrd="0" presId="urn:microsoft.com/office/officeart/2005/8/layout/orgChart1"/>
    <dgm:cxn modelId="{CB4BBD15-840F-4E8F-A7FF-FA94461CEDF0}" type="presParOf" srcId="{A2BA9882-0B52-416E-9D90-D1858678E7F7}" destId="{3B0A778D-029F-4392-A0F1-7729B047B05F}" srcOrd="1" destOrd="0" presId="urn:microsoft.com/office/officeart/2005/8/layout/orgChart1"/>
    <dgm:cxn modelId="{E7A5C89F-7944-4240-9FF6-83BA06172F68}" type="presParOf" srcId="{3B0A778D-029F-4392-A0F1-7729B047B05F}" destId="{AC287888-D3BD-4272-A7AC-AE9A81ECF3DA}" srcOrd="0" destOrd="0" presId="urn:microsoft.com/office/officeart/2005/8/layout/orgChart1"/>
    <dgm:cxn modelId="{ADD08E3E-49F0-4FDE-ABCD-21DB9A5B3E62}" type="presParOf" srcId="{3B0A778D-029F-4392-A0F1-7729B047B05F}" destId="{98899F26-6116-42D6-9C08-00BB70646D05}" srcOrd="1" destOrd="0" presId="urn:microsoft.com/office/officeart/2005/8/layout/orgChart1"/>
    <dgm:cxn modelId="{D42CAE49-CD5D-4286-ACED-D42ADF1A478F}" type="presParOf" srcId="{98899F26-6116-42D6-9C08-00BB70646D05}" destId="{6DD5E28B-2B2D-4A59-8176-29872F23CB12}" srcOrd="0" destOrd="0" presId="urn:microsoft.com/office/officeart/2005/8/layout/orgChart1"/>
    <dgm:cxn modelId="{39EB268C-CAD7-4590-BBF2-C6AC7EA47925}" type="presParOf" srcId="{6DD5E28B-2B2D-4A59-8176-29872F23CB12}" destId="{110C8B71-AA51-4469-8022-467868962AA2}" srcOrd="0" destOrd="0" presId="urn:microsoft.com/office/officeart/2005/8/layout/orgChart1"/>
    <dgm:cxn modelId="{CCB72368-BD2E-4497-9FAA-72F0048D21D1}" type="presParOf" srcId="{6DD5E28B-2B2D-4A59-8176-29872F23CB12}" destId="{E445EFA8-59A5-41BF-935C-699360CC98B3}" srcOrd="1" destOrd="0" presId="urn:microsoft.com/office/officeart/2005/8/layout/orgChart1"/>
    <dgm:cxn modelId="{4EE5606D-52FD-47A9-A444-4D92F9604549}" type="presParOf" srcId="{98899F26-6116-42D6-9C08-00BB70646D05}" destId="{DB1EE9FE-E28E-4E7C-81CF-5556D5760BC8}" srcOrd="1" destOrd="0" presId="urn:microsoft.com/office/officeart/2005/8/layout/orgChart1"/>
    <dgm:cxn modelId="{B2990856-31C4-4718-8C39-660DF164FC85}" type="presParOf" srcId="{98899F26-6116-42D6-9C08-00BB70646D05}" destId="{B98ED36E-6483-4BB2-8CA2-B3599EACE320}" srcOrd="2" destOrd="0" presId="urn:microsoft.com/office/officeart/2005/8/layout/orgChart1"/>
    <dgm:cxn modelId="{554B3F85-C424-4573-BBA9-780A182A5D68}" type="presParOf" srcId="{3B0A778D-029F-4392-A0F1-7729B047B05F}" destId="{5140A73E-33FF-4588-BBC6-A3F698A08C3E}" srcOrd="2" destOrd="0" presId="urn:microsoft.com/office/officeart/2005/8/layout/orgChart1"/>
    <dgm:cxn modelId="{6AB01FAF-0850-4F42-998C-8B3CD6E99ADD}" type="presParOf" srcId="{3B0A778D-029F-4392-A0F1-7729B047B05F}" destId="{B5197A71-9271-4ED5-94D1-81A3917A0524}" srcOrd="3" destOrd="0" presId="urn:microsoft.com/office/officeart/2005/8/layout/orgChart1"/>
    <dgm:cxn modelId="{AB772725-3C04-4EDC-974E-E5B4E28B4773}" type="presParOf" srcId="{B5197A71-9271-4ED5-94D1-81A3917A0524}" destId="{C735D402-6ECC-4499-B124-1C83381F7E1B}" srcOrd="0" destOrd="0" presId="urn:microsoft.com/office/officeart/2005/8/layout/orgChart1"/>
    <dgm:cxn modelId="{77BE4869-6DB2-4130-BE7A-7B9879F55595}" type="presParOf" srcId="{C735D402-6ECC-4499-B124-1C83381F7E1B}" destId="{82C3D027-86AF-46CB-B4C6-AAB88EFC18E5}" srcOrd="0" destOrd="0" presId="urn:microsoft.com/office/officeart/2005/8/layout/orgChart1"/>
    <dgm:cxn modelId="{4677FED6-D554-4AD7-B551-ACE59BEA9C95}" type="presParOf" srcId="{C735D402-6ECC-4499-B124-1C83381F7E1B}" destId="{00D1373A-E80C-481B-A2E4-35FDE5EA99BD}" srcOrd="1" destOrd="0" presId="urn:microsoft.com/office/officeart/2005/8/layout/orgChart1"/>
    <dgm:cxn modelId="{2C230188-20CE-4BFE-960D-140EC026A360}" type="presParOf" srcId="{B5197A71-9271-4ED5-94D1-81A3917A0524}" destId="{20631880-3D53-4691-AEAD-23D25BA4F6FA}" srcOrd="1" destOrd="0" presId="urn:microsoft.com/office/officeart/2005/8/layout/orgChart1"/>
    <dgm:cxn modelId="{BC115177-B658-4DA7-8A03-C257215F0C56}" type="presParOf" srcId="{B5197A71-9271-4ED5-94D1-81A3917A0524}" destId="{A0618B7A-2AC0-4DDF-B778-3D5A627C10F4}" srcOrd="2" destOrd="0" presId="urn:microsoft.com/office/officeart/2005/8/layout/orgChart1"/>
    <dgm:cxn modelId="{11C9E901-2EF3-4ECC-8120-85520B87AAE2}" type="presParOf" srcId="{A2BA9882-0B52-416E-9D90-D1858678E7F7}" destId="{2F6E4E2D-91D8-45A3-A96A-D027F9815F10}" srcOrd="2" destOrd="0" presId="urn:microsoft.com/office/officeart/2005/8/layout/orgChart1"/>
    <dgm:cxn modelId="{23DEA289-5D9B-46B6-87BA-CD90FA353836}" type="presParOf" srcId="{3F8A8928-7587-4A6A-9B15-46BB6FF2E81F}" destId="{CBE7FEC2-6CBC-43CD-A31B-AFB2E607A1BB}" srcOrd="2" destOrd="0" presId="urn:microsoft.com/office/officeart/2005/8/layout/orgChart1"/>
    <dgm:cxn modelId="{71D214E7-9079-4926-ADB7-E7455A1A4985}" type="presParOf" srcId="{3F8A8928-7587-4A6A-9B15-46BB6FF2E81F}" destId="{5D9D7369-389C-4EBC-96C9-12B1415D3F52}" srcOrd="3" destOrd="0" presId="urn:microsoft.com/office/officeart/2005/8/layout/orgChart1"/>
    <dgm:cxn modelId="{E038C865-6B2A-430C-B206-B96E16F5E91E}" type="presParOf" srcId="{5D9D7369-389C-4EBC-96C9-12B1415D3F52}" destId="{EE8FF4D6-9740-46A2-9494-D3FE869CAEA8}" srcOrd="0" destOrd="0" presId="urn:microsoft.com/office/officeart/2005/8/layout/orgChart1"/>
    <dgm:cxn modelId="{38AAF8F0-3435-4DAE-9247-DDF8CF6A7E15}" type="presParOf" srcId="{EE8FF4D6-9740-46A2-9494-D3FE869CAEA8}" destId="{BDDCB458-4E22-4F55-91BC-0570608465C8}" srcOrd="0" destOrd="0" presId="urn:microsoft.com/office/officeart/2005/8/layout/orgChart1"/>
    <dgm:cxn modelId="{261BD525-7817-4BF3-B16E-396DC6D1B770}" type="presParOf" srcId="{EE8FF4D6-9740-46A2-9494-D3FE869CAEA8}" destId="{0BCCC011-091D-4045-BFDF-A09EE97FFC18}" srcOrd="1" destOrd="0" presId="urn:microsoft.com/office/officeart/2005/8/layout/orgChart1"/>
    <dgm:cxn modelId="{747E0D86-8005-4079-B918-02B235D84975}" type="presParOf" srcId="{5D9D7369-389C-4EBC-96C9-12B1415D3F52}" destId="{CE60B49E-1C71-4103-ADFC-BD6BFE5FAB9B}" srcOrd="1" destOrd="0" presId="urn:microsoft.com/office/officeart/2005/8/layout/orgChart1"/>
    <dgm:cxn modelId="{EA4C6870-E930-4C35-A9E0-079326AA0D6A}" type="presParOf" srcId="{CE60B49E-1C71-4103-ADFC-BD6BFE5FAB9B}" destId="{C3FD66BA-2D51-4042-AC6A-DB4A0576136B}" srcOrd="0" destOrd="0" presId="urn:microsoft.com/office/officeart/2005/8/layout/orgChart1"/>
    <dgm:cxn modelId="{72F1B042-DB35-4B87-9C35-B2361F8694A9}" type="presParOf" srcId="{CE60B49E-1C71-4103-ADFC-BD6BFE5FAB9B}" destId="{6AB792D0-A9FB-4DEA-9CC3-320096E66DE2}" srcOrd="1" destOrd="0" presId="urn:microsoft.com/office/officeart/2005/8/layout/orgChart1"/>
    <dgm:cxn modelId="{F069223E-B8F3-480B-A193-4CC95F8B3175}" type="presParOf" srcId="{6AB792D0-A9FB-4DEA-9CC3-320096E66DE2}" destId="{6E981499-3F75-42DF-BD17-F4FA9F99D3B1}" srcOrd="0" destOrd="0" presId="urn:microsoft.com/office/officeart/2005/8/layout/orgChart1"/>
    <dgm:cxn modelId="{E4EF679C-CC0D-48E1-AA78-1A7B6871A77A}" type="presParOf" srcId="{6E981499-3F75-42DF-BD17-F4FA9F99D3B1}" destId="{FAAEE928-B219-41B2-8573-645D41D16884}" srcOrd="0" destOrd="0" presId="urn:microsoft.com/office/officeart/2005/8/layout/orgChart1"/>
    <dgm:cxn modelId="{2F64586A-78B6-4359-BD78-6116D8A4B63F}" type="presParOf" srcId="{6E981499-3F75-42DF-BD17-F4FA9F99D3B1}" destId="{041DB93C-F359-4046-9A80-5B6121710BAC}" srcOrd="1" destOrd="0" presId="urn:microsoft.com/office/officeart/2005/8/layout/orgChart1"/>
    <dgm:cxn modelId="{36B6BFDE-E13E-4EAE-8AB3-6250F288EDB4}" type="presParOf" srcId="{6AB792D0-A9FB-4DEA-9CC3-320096E66DE2}" destId="{1C4FD51F-9DC2-4349-AFD8-D6C0C23CB990}" srcOrd="1" destOrd="0" presId="urn:microsoft.com/office/officeart/2005/8/layout/orgChart1"/>
    <dgm:cxn modelId="{41E22F13-471D-4DC6-BCCB-893656C4EECF}" type="presParOf" srcId="{6AB792D0-A9FB-4DEA-9CC3-320096E66DE2}" destId="{5F4746B5-4623-470F-9BD2-477E962DE47A}" srcOrd="2" destOrd="0" presId="urn:microsoft.com/office/officeart/2005/8/layout/orgChart1"/>
    <dgm:cxn modelId="{483DAB96-0A47-43AA-9BA4-5CA56A3E8F25}" type="presParOf" srcId="{CE60B49E-1C71-4103-ADFC-BD6BFE5FAB9B}" destId="{9B3D19C2-A1A9-43E9-A07B-63719A5B61DC}" srcOrd="2" destOrd="0" presId="urn:microsoft.com/office/officeart/2005/8/layout/orgChart1"/>
    <dgm:cxn modelId="{F56D14CF-46B7-4FE8-BA6D-89B9A56F6904}" type="presParOf" srcId="{CE60B49E-1C71-4103-ADFC-BD6BFE5FAB9B}" destId="{C5AB1AE0-EF91-45C8-B36A-43798E62954B}" srcOrd="3" destOrd="0" presId="urn:microsoft.com/office/officeart/2005/8/layout/orgChart1"/>
    <dgm:cxn modelId="{59FEBB60-399D-4DB6-A03D-2655D237CD9F}" type="presParOf" srcId="{C5AB1AE0-EF91-45C8-B36A-43798E62954B}" destId="{C4AE317A-18D8-4360-A277-E596C40D7D32}" srcOrd="0" destOrd="0" presId="urn:microsoft.com/office/officeart/2005/8/layout/orgChart1"/>
    <dgm:cxn modelId="{68D8E6A1-AEEF-4C03-B4E6-D48BCA9A7D4B}" type="presParOf" srcId="{C4AE317A-18D8-4360-A277-E596C40D7D32}" destId="{1E9BB700-2663-433D-90C4-9CE78B770ECE}" srcOrd="0" destOrd="0" presId="urn:microsoft.com/office/officeart/2005/8/layout/orgChart1"/>
    <dgm:cxn modelId="{E1CB2F7A-5C7C-45B2-B046-FF71B6995609}" type="presParOf" srcId="{C4AE317A-18D8-4360-A277-E596C40D7D32}" destId="{A958AC69-77AE-4B7E-8AB8-6CFC6996A9FE}" srcOrd="1" destOrd="0" presId="urn:microsoft.com/office/officeart/2005/8/layout/orgChart1"/>
    <dgm:cxn modelId="{A694AE57-1293-4F50-9A30-0BA3BDE2C0E9}" type="presParOf" srcId="{C5AB1AE0-EF91-45C8-B36A-43798E62954B}" destId="{95B64468-AD76-4737-8613-98115D5DA198}" srcOrd="1" destOrd="0" presId="urn:microsoft.com/office/officeart/2005/8/layout/orgChart1"/>
    <dgm:cxn modelId="{A87C2470-6019-41F4-B470-41749372EF9C}" type="presParOf" srcId="{C5AB1AE0-EF91-45C8-B36A-43798E62954B}" destId="{04BAD844-482E-41C1-939D-DDEB35A15FE1}" srcOrd="2" destOrd="0" presId="urn:microsoft.com/office/officeart/2005/8/layout/orgChart1"/>
    <dgm:cxn modelId="{BD00801A-4CED-4B7B-9D41-050200645B03}" type="presParOf" srcId="{5D9D7369-389C-4EBC-96C9-12B1415D3F52}" destId="{BE9DC0B4-2ECE-4603-BE7E-1CDB72B1D32A}" srcOrd="2" destOrd="0" presId="urn:microsoft.com/office/officeart/2005/8/layout/orgChart1"/>
    <dgm:cxn modelId="{DF564143-9E18-49EA-BFA6-4BC7447D699B}" type="presParOf" srcId="{D52C856D-2CF1-4993-B9B8-20CEC4B7B3BD}" destId="{FDCD696B-5CE0-434B-A58F-1D1C473A3F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19C2-A1A9-43E9-A07B-63719A5B61DC}">
      <dsp:nvSpPr>
        <dsp:cNvPr id="0" name=""/>
        <dsp:cNvSpPr/>
      </dsp:nvSpPr>
      <dsp:spPr>
        <a:xfrm>
          <a:off x="6091009" y="2231892"/>
          <a:ext cx="1044696" cy="362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11"/>
              </a:lnTo>
              <a:lnTo>
                <a:pt x="1044696" y="181311"/>
              </a:lnTo>
              <a:lnTo>
                <a:pt x="1044696" y="362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66BA-2D51-4042-AC6A-DB4A0576136B}">
      <dsp:nvSpPr>
        <dsp:cNvPr id="0" name=""/>
        <dsp:cNvSpPr/>
      </dsp:nvSpPr>
      <dsp:spPr>
        <a:xfrm>
          <a:off x="5046312" y="2231892"/>
          <a:ext cx="1044696" cy="362622"/>
        </a:xfrm>
        <a:custGeom>
          <a:avLst/>
          <a:gdLst/>
          <a:ahLst/>
          <a:cxnLst/>
          <a:rect l="0" t="0" r="0" b="0"/>
          <a:pathLst>
            <a:path>
              <a:moveTo>
                <a:pt x="1044696" y="0"/>
              </a:moveTo>
              <a:lnTo>
                <a:pt x="1044696" y="181311"/>
              </a:lnTo>
              <a:lnTo>
                <a:pt x="0" y="181311"/>
              </a:lnTo>
              <a:lnTo>
                <a:pt x="0" y="362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7FEC2-6CBC-43CD-A31B-AFB2E607A1BB}">
      <dsp:nvSpPr>
        <dsp:cNvPr id="0" name=""/>
        <dsp:cNvSpPr/>
      </dsp:nvSpPr>
      <dsp:spPr>
        <a:xfrm>
          <a:off x="4000454" y="1005885"/>
          <a:ext cx="2090554" cy="362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11"/>
              </a:lnTo>
              <a:lnTo>
                <a:pt x="2090554" y="181311"/>
              </a:lnTo>
              <a:lnTo>
                <a:pt x="2090554" y="362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0A73E-33FF-4588-BBC6-A3F698A08C3E}">
      <dsp:nvSpPr>
        <dsp:cNvPr id="0" name=""/>
        <dsp:cNvSpPr/>
      </dsp:nvSpPr>
      <dsp:spPr>
        <a:xfrm>
          <a:off x="1912222" y="2231892"/>
          <a:ext cx="1044696" cy="362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11"/>
              </a:lnTo>
              <a:lnTo>
                <a:pt x="1044696" y="181311"/>
              </a:lnTo>
              <a:lnTo>
                <a:pt x="1044696" y="362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87888-D3BD-4272-A7AC-AE9A81ECF3DA}">
      <dsp:nvSpPr>
        <dsp:cNvPr id="0" name=""/>
        <dsp:cNvSpPr/>
      </dsp:nvSpPr>
      <dsp:spPr>
        <a:xfrm>
          <a:off x="867525" y="2231892"/>
          <a:ext cx="1044696" cy="362622"/>
        </a:xfrm>
        <a:custGeom>
          <a:avLst/>
          <a:gdLst/>
          <a:ahLst/>
          <a:cxnLst/>
          <a:rect l="0" t="0" r="0" b="0"/>
          <a:pathLst>
            <a:path>
              <a:moveTo>
                <a:pt x="1044696" y="0"/>
              </a:moveTo>
              <a:lnTo>
                <a:pt x="1044696" y="181311"/>
              </a:lnTo>
              <a:lnTo>
                <a:pt x="0" y="181311"/>
              </a:lnTo>
              <a:lnTo>
                <a:pt x="0" y="362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DB540-1A3F-4EDB-9287-08BBA0C35ABC}">
      <dsp:nvSpPr>
        <dsp:cNvPr id="0" name=""/>
        <dsp:cNvSpPr/>
      </dsp:nvSpPr>
      <dsp:spPr>
        <a:xfrm>
          <a:off x="1912222" y="1005885"/>
          <a:ext cx="2088232" cy="362622"/>
        </a:xfrm>
        <a:custGeom>
          <a:avLst/>
          <a:gdLst/>
          <a:ahLst/>
          <a:cxnLst/>
          <a:rect l="0" t="0" r="0" b="0"/>
          <a:pathLst>
            <a:path>
              <a:moveTo>
                <a:pt x="2088232" y="0"/>
              </a:moveTo>
              <a:lnTo>
                <a:pt x="2088232" y="181311"/>
              </a:lnTo>
              <a:lnTo>
                <a:pt x="0" y="181311"/>
              </a:lnTo>
              <a:lnTo>
                <a:pt x="0" y="362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BB87A-54B5-4D99-9DC5-03C8726F5391}">
      <dsp:nvSpPr>
        <dsp:cNvPr id="0" name=""/>
        <dsp:cNvSpPr/>
      </dsp:nvSpPr>
      <dsp:spPr>
        <a:xfrm>
          <a:off x="3137068" y="142499"/>
          <a:ext cx="1726771" cy="86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sz="20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TAD</a:t>
          </a:r>
        </a:p>
      </dsp:txBody>
      <dsp:txXfrm>
        <a:off x="3137068" y="142499"/>
        <a:ext cx="1726771" cy="863385"/>
      </dsp:txXfrm>
    </dsp:sp>
    <dsp:sp modelId="{7C389470-2C35-4B61-882D-C23302C764E8}">
      <dsp:nvSpPr>
        <dsp:cNvPr id="0" name=""/>
        <dsp:cNvSpPr/>
      </dsp:nvSpPr>
      <dsp:spPr>
        <a:xfrm>
          <a:off x="872118" y="1368507"/>
          <a:ext cx="2080207" cy="86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sz="17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Especificación</a:t>
          </a:r>
        </a:p>
      </dsp:txBody>
      <dsp:txXfrm>
        <a:off x="872118" y="1368507"/>
        <a:ext cx="2080207" cy="863385"/>
      </dsp:txXfrm>
    </dsp:sp>
    <dsp:sp modelId="{110C8B71-AA51-4469-8022-467868962AA2}">
      <dsp:nvSpPr>
        <dsp:cNvPr id="0" name=""/>
        <dsp:cNvSpPr/>
      </dsp:nvSpPr>
      <dsp:spPr>
        <a:xfrm>
          <a:off x="4139" y="2594514"/>
          <a:ext cx="1726771" cy="86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sz="1700" b="1" i="1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Sintaxis</a:t>
          </a:r>
        </a:p>
      </dsp:txBody>
      <dsp:txXfrm>
        <a:off x="4139" y="2594514"/>
        <a:ext cx="1726771" cy="863385"/>
      </dsp:txXfrm>
    </dsp:sp>
    <dsp:sp modelId="{82C3D027-86AF-46CB-B4C6-AAB88EFC18E5}">
      <dsp:nvSpPr>
        <dsp:cNvPr id="0" name=""/>
        <dsp:cNvSpPr/>
      </dsp:nvSpPr>
      <dsp:spPr>
        <a:xfrm>
          <a:off x="2093533" y="2594514"/>
          <a:ext cx="1726771" cy="86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sz="1700" b="1" i="1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Semántica</a:t>
          </a:r>
        </a:p>
      </dsp:txBody>
      <dsp:txXfrm>
        <a:off x="2093533" y="2594514"/>
        <a:ext cx="1726771" cy="863385"/>
      </dsp:txXfrm>
    </dsp:sp>
    <dsp:sp modelId="{BDDCB458-4E22-4F55-91BC-0570608465C8}">
      <dsp:nvSpPr>
        <dsp:cNvPr id="0" name=""/>
        <dsp:cNvSpPr/>
      </dsp:nvSpPr>
      <dsp:spPr>
        <a:xfrm>
          <a:off x="5053228" y="1368507"/>
          <a:ext cx="2075562" cy="86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sz="17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Implementación</a:t>
          </a:r>
        </a:p>
      </dsp:txBody>
      <dsp:txXfrm>
        <a:off x="5053228" y="1368507"/>
        <a:ext cx="2075562" cy="863385"/>
      </dsp:txXfrm>
    </dsp:sp>
    <dsp:sp modelId="{FAAEE928-B219-41B2-8573-645D41D16884}">
      <dsp:nvSpPr>
        <dsp:cNvPr id="0" name=""/>
        <dsp:cNvSpPr/>
      </dsp:nvSpPr>
      <dsp:spPr>
        <a:xfrm>
          <a:off x="4182927" y="2594514"/>
          <a:ext cx="1726771" cy="86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sz="1700" b="1" i="1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Representación</a:t>
          </a:r>
        </a:p>
      </dsp:txBody>
      <dsp:txXfrm>
        <a:off x="4182927" y="2594514"/>
        <a:ext cx="1726771" cy="863385"/>
      </dsp:txXfrm>
    </dsp:sp>
    <dsp:sp modelId="{1E9BB700-2663-433D-90C4-9CE78B770ECE}">
      <dsp:nvSpPr>
        <dsp:cNvPr id="0" name=""/>
        <dsp:cNvSpPr/>
      </dsp:nvSpPr>
      <dsp:spPr>
        <a:xfrm>
          <a:off x="6272320" y="2594514"/>
          <a:ext cx="1726771" cy="86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AR" sz="1700" b="1" i="1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Algoritmos</a:t>
          </a:r>
        </a:p>
      </dsp:txBody>
      <dsp:txXfrm>
        <a:off x="6272320" y="2594514"/>
        <a:ext cx="1726771" cy="86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AEB2D9B-2C81-4B59-A7F1-7E4B2C2154AD}" type="datetimeFigureOut">
              <a:rPr lang="es-ES"/>
              <a:pPr>
                <a:defRPr/>
              </a:pPr>
              <a:t>20/04/2022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CE1D460B-EDD5-48A4-BE3A-7B1FAB469D4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79663157-858A-4532-AD94-BF8CB107EBF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3 Marcador de número de diapositiva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832A93-0A99-4DFE-837E-E83A5AC4833C}" type="slidenum">
              <a:rPr lang="es-AR" altLang="en-US" sz="1300" b="0"/>
              <a:pPr algn="r" eaLnBrk="1" hangingPunct="1">
                <a:spcBef>
                  <a:spcPct val="0"/>
                </a:spcBef>
              </a:pPr>
              <a:t>1</a:t>
            </a:fld>
            <a:endParaRPr lang="es-AR" altLang="en-US" sz="13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B9C666-9AAD-4017-A77A-9ECCAEA14791}" type="slidenum">
              <a:rPr lang="es-AR" altLang="en-US" sz="1300" smtClean="0"/>
              <a:pPr>
                <a:spcBef>
                  <a:spcPct val="0"/>
                </a:spcBef>
              </a:pPr>
              <a:t>2</a:t>
            </a:fld>
            <a:endParaRPr lang="es-AR" altLang="en-US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CE548-FA79-4694-A49A-219139942D3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06394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34954-2485-4378-ADCF-373DE9F49B6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46E2B-9592-4AB0-9471-71BB75860AFF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907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9E0AF-9DA6-40BE-ABAD-1C3B8A9DAF3A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813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671D-C114-4CE5-BF03-6A454030C9B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5384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63CD2-0565-4B9C-B713-742CC5D7BEE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964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EB85-454D-4923-A3E5-EE210D12659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62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C8125-9D23-409A-9B6A-36E824519F68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68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816C6-8F5D-4DD9-BF27-3B9C6914941A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25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F749-2324-4E8F-BA27-E6993982A1E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906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6112F-0E21-4948-8F97-BC83421D98E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3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621F-4D56-46B2-A476-176251705F1F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900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BE2D0-E2C2-45A2-8619-53456BFFE23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412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DA95-0D42-44B3-8EBA-3AAE10F27C5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23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B146090-5B0C-4CAD-A647-092F42049C7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19138" y="2274888"/>
            <a:ext cx="8280400" cy="2209800"/>
          </a:xfrm>
        </p:spPr>
        <p:txBody>
          <a:bodyPr/>
          <a:lstStyle/>
          <a:p>
            <a:pPr algn="r" eaLnBrk="1" hangingPunct="1"/>
            <a:r>
              <a:rPr lang="es-AR" altLang="en-US" sz="2400" smtClean="0">
                <a:solidFill>
                  <a:srgbClr val="FFFFFF"/>
                </a:solidFill>
              </a:rPr>
              <a:t>ALGORITMOS Y ESTRUCTURAS DE DATOS 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r>
              <a:rPr lang="es-AR" altLang="en-US" sz="2400" smtClean="0">
                <a:solidFill>
                  <a:srgbClr val="FFFFFF"/>
                </a:solidFill>
              </a:rPr>
              <a:t>Programador Universitario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r>
              <a:rPr lang="es-AR" altLang="en-US" sz="2400" smtClean="0">
                <a:solidFill>
                  <a:srgbClr val="FFFFFF"/>
                </a:solidFill>
              </a:rPr>
              <a:t>ALGORITMOS Y ESTRUCTURAS DE DATOS I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r>
              <a:rPr lang="es-AR" altLang="en-US" sz="2400" smtClean="0">
                <a:solidFill>
                  <a:srgbClr val="FFFFFF"/>
                </a:solidFill>
              </a:rPr>
              <a:t>Licenciatura en Informática – Ingeniería en Informática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endParaRPr lang="es-AR" altLang="en-US" sz="2400" smtClean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4484688"/>
            <a:ext cx="8243888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AR" altLang="en-US" smtClean="0"/>
              <a:t>Mg. Griselda María Luccioni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AR" altLang="en-US" smtClean="0"/>
              <a:t>Lic. María Cristina Werenitzky Curia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AR" altLang="en-US" smtClean="0"/>
              <a:t>Ing. Gabriela Odstrcil</a:t>
            </a:r>
          </a:p>
        </p:txBody>
      </p:sp>
    </p:spTree>
  </p:cSld>
  <p:clrMapOvr>
    <a:masterClrMapping/>
  </p:clrMapOvr>
  <p:transition advTm="67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TAD PUNTO(x, y)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s-ES_tradnl" altLang="en-US" smtClean="0"/>
              <a:t>OPERACIONES</a:t>
            </a:r>
          </a:p>
          <a:p>
            <a:pPr>
              <a:spcAft>
                <a:spcPct val="50000"/>
              </a:spcAft>
              <a:buFontTx/>
              <a:buChar char="-"/>
            </a:pPr>
            <a:r>
              <a:rPr lang="es-ES_tradnl" altLang="en-US" sz="2600" smtClean="0"/>
              <a:t>Constructora para crear objetos del tipo punto dadas las coordenadas del mismo (x, y)</a:t>
            </a:r>
          </a:p>
          <a:p>
            <a:pPr>
              <a:spcAft>
                <a:spcPct val="50000"/>
              </a:spcAft>
              <a:buFontTx/>
              <a:buChar char="-"/>
            </a:pPr>
            <a:r>
              <a:rPr lang="es-ES_tradnl" altLang="en-US" sz="2600" smtClean="0"/>
              <a:t>Selectora de la abscisa (x)</a:t>
            </a:r>
          </a:p>
          <a:p>
            <a:pPr>
              <a:spcAft>
                <a:spcPct val="50000"/>
              </a:spcAft>
              <a:buFontTx/>
              <a:buChar char="-"/>
            </a:pPr>
            <a:r>
              <a:rPr lang="es-ES_tradnl" altLang="en-US" sz="2600" smtClean="0"/>
              <a:t>Test para determinar si un punto es el origen de coordenadas</a:t>
            </a:r>
          </a:p>
          <a:p>
            <a:pPr>
              <a:spcAft>
                <a:spcPct val="50000"/>
              </a:spcAft>
              <a:buFontTx/>
              <a:buChar char="-"/>
            </a:pPr>
            <a:r>
              <a:rPr lang="es-ES_tradnl" altLang="en-US" sz="2600" smtClean="0"/>
              <a:t>Operación que calcula la distancia entre dos puntos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6372225" y="620713"/>
            <a:ext cx="2001838" cy="1258887"/>
            <a:chOff x="4014" y="391"/>
            <a:chExt cx="1261" cy="793"/>
          </a:xfrm>
        </p:grpSpPr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 flipV="1">
              <a:off x="4286" y="391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4014" y="9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4649" y="70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4694" y="7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H="1">
              <a:off x="4286" y="75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4727" y="49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P(x, y)</a:t>
              </a: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4615" y="9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x</a:t>
              </a: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4096" y="61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ESPECIFICACIÓN</a:t>
            </a:r>
            <a:br>
              <a:rPr lang="es-AR" altLang="en-US" sz="4000" smtClean="0"/>
            </a:br>
            <a:r>
              <a:rPr lang="es-AR" altLang="en-US" sz="4000" smtClean="0"/>
              <a:t>TAD PUNTO(x, y)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60563"/>
            <a:ext cx="2027238" cy="6556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800" smtClean="0"/>
              <a:t>SINTAXIS</a:t>
            </a:r>
            <a:endParaRPr lang="es-AR" altLang="en-US" sz="2800" smtClean="0"/>
          </a:p>
        </p:txBody>
      </p:sp>
      <p:grpSp>
        <p:nvGrpSpPr>
          <p:cNvPr id="17412" name="Group 13"/>
          <p:cNvGrpSpPr>
            <a:grpSpLocks/>
          </p:cNvGrpSpPr>
          <p:nvPr/>
        </p:nvGrpSpPr>
        <p:grpSpPr bwMode="auto">
          <a:xfrm>
            <a:off x="6372225" y="620713"/>
            <a:ext cx="2001838" cy="1258887"/>
            <a:chOff x="4014" y="391"/>
            <a:chExt cx="1261" cy="793"/>
          </a:xfrm>
        </p:grpSpPr>
        <p:sp>
          <p:nvSpPr>
            <p:cNvPr id="17423" name="Line 5"/>
            <p:cNvSpPr>
              <a:spLocks noChangeShapeType="1"/>
            </p:cNvSpPr>
            <p:nvPr/>
          </p:nvSpPr>
          <p:spPr bwMode="auto">
            <a:xfrm flipV="1">
              <a:off x="4286" y="391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6"/>
            <p:cNvSpPr>
              <a:spLocks noChangeShapeType="1"/>
            </p:cNvSpPr>
            <p:nvPr/>
          </p:nvSpPr>
          <p:spPr bwMode="auto">
            <a:xfrm>
              <a:off x="4014" y="9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Oval 7"/>
            <p:cNvSpPr>
              <a:spLocks noChangeArrowheads="1"/>
            </p:cNvSpPr>
            <p:nvPr/>
          </p:nvSpPr>
          <p:spPr bwMode="auto">
            <a:xfrm>
              <a:off x="4649" y="70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26" name="Line 8"/>
            <p:cNvSpPr>
              <a:spLocks noChangeShapeType="1"/>
            </p:cNvSpPr>
            <p:nvPr/>
          </p:nvSpPr>
          <p:spPr bwMode="auto">
            <a:xfrm>
              <a:off x="4694" y="7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9"/>
            <p:cNvSpPr>
              <a:spLocks noChangeShapeType="1"/>
            </p:cNvSpPr>
            <p:nvPr/>
          </p:nvSpPr>
          <p:spPr bwMode="auto">
            <a:xfrm flipH="1">
              <a:off x="4286" y="75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10"/>
            <p:cNvSpPr txBox="1">
              <a:spLocks noChangeArrowheads="1"/>
            </p:cNvSpPr>
            <p:nvPr/>
          </p:nvSpPr>
          <p:spPr bwMode="auto">
            <a:xfrm>
              <a:off x="4727" y="49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P(x, y)</a:t>
              </a:r>
            </a:p>
          </p:txBody>
        </p:sp>
        <p:sp>
          <p:nvSpPr>
            <p:cNvPr id="17429" name="Text Box 11"/>
            <p:cNvSpPr txBox="1">
              <a:spLocks noChangeArrowheads="1"/>
            </p:cNvSpPr>
            <p:nvPr/>
          </p:nvSpPr>
          <p:spPr bwMode="auto">
            <a:xfrm>
              <a:off x="4615" y="9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x</a:t>
              </a:r>
            </a:p>
          </p:txBody>
        </p:sp>
        <p:sp>
          <p:nvSpPr>
            <p:cNvPr id="17430" name="Text Box 12"/>
            <p:cNvSpPr txBox="1">
              <a:spLocks noChangeArrowheads="1"/>
            </p:cNvSpPr>
            <p:nvPr/>
          </p:nvSpPr>
          <p:spPr bwMode="auto">
            <a:xfrm>
              <a:off x="4096" y="61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y</a:t>
              </a:r>
            </a:p>
          </p:txBody>
        </p:sp>
      </p:grp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4140200" y="2620963"/>
            <a:ext cx="4824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0"/>
              <a:t>Constructora para crear objetos del tipo punto dadas las coordenadas del mismo (x,y)</a:t>
            </a:r>
            <a:endParaRPr lang="es-AR" altLang="en-US" sz="1800" b="0"/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468313" y="2714625"/>
            <a:ext cx="37449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P: real x real → Punto</a:t>
            </a:r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4429125" y="3787775"/>
            <a:ext cx="309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s-ES_tradnl" altLang="en-US" sz="1800" b="0"/>
              <a:t>Selectora de la abscisa (x)</a:t>
            </a:r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395288" y="3651250"/>
            <a:ext cx="37449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abscisa: Punto → real</a:t>
            </a:r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4716463" y="4568825"/>
            <a:ext cx="42481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s-ES_tradnl" altLang="en-US" sz="1800" b="0"/>
              <a:t>Test para determinar si un punto es el origen de coordenadas</a:t>
            </a:r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395288" y="4589463"/>
            <a:ext cx="4464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esOrigen: Punto → bool</a:t>
            </a:r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5508625" y="5649913"/>
            <a:ext cx="32400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s-ES_tradnl" altLang="en-US" sz="1800" b="0"/>
              <a:t>Operación que calcula la distancia entre dos puntos</a:t>
            </a:r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395288" y="5661025"/>
            <a:ext cx="5545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distancia: Punto x Punto  → real ≥ 0</a:t>
            </a:r>
          </a:p>
        </p:txBody>
      </p:sp>
      <p:sp>
        <p:nvSpPr>
          <p:cNvPr id="115738" name="Rectangle 26"/>
          <p:cNvSpPr>
            <a:spLocks noChangeArrowheads="1"/>
          </p:cNvSpPr>
          <p:nvPr/>
        </p:nvSpPr>
        <p:spPr bwMode="auto">
          <a:xfrm>
            <a:off x="323850" y="2636838"/>
            <a:ext cx="3743325" cy="6477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2771775" y="1916113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FF0000"/>
                </a:solidFill>
              </a:rPr>
              <a:t>Constructora primitiva</a:t>
            </a:r>
            <a:endParaRPr lang="es-AR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3" grpId="0"/>
      <p:bldP spid="4" grpId="0"/>
      <p:bldP spid="5" grpId="0"/>
      <p:bldP spid="6" grpId="0"/>
      <p:bldP spid="7" grpId="0"/>
      <p:bldP spid="8" grpId="0"/>
      <p:bldP spid="11573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ESPECIFICACIÓN </a:t>
            </a:r>
            <a:br>
              <a:rPr lang="es-AR" altLang="en-US" sz="4000" smtClean="0"/>
            </a:br>
            <a:r>
              <a:rPr lang="es-AR" altLang="en-US" sz="4000" smtClean="0"/>
              <a:t>TAD PUNTO(x, 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2376488" cy="72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800" smtClean="0"/>
              <a:t>SEMÁNTICA</a:t>
            </a:r>
            <a:endParaRPr lang="es-AR" altLang="en-US" sz="2800" smtClean="0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372225" y="441325"/>
            <a:ext cx="2001838" cy="1258888"/>
            <a:chOff x="4014" y="391"/>
            <a:chExt cx="1261" cy="793"/>
          </a:xfrm>
        </p:grpSpPr>
        <p:sp>
          <p:nvSpPr>
            <p:cNvPr id="18453" name="Line 5"/>
            <p:cNvSpPr>
              <a:spLocks noChangeShapeType="1"/>
            </p:cNvSpPr>
            <p:nvPr/>
          </p:nvSpPr>
          <p:spPr bwMode="auto">
            <a:xfrm flipV="1">
              <a:off x="4286" y="391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6"/>
            <p:cNvSpPr>
              <a:spLocks noChangeShapeType="1"/>
            </p:cNvSpPr>
            <p:nvPr/>
          </p:nvSpPr>
          <p:spPr bwMode="auto">
            <a:xfrm>
              <a:off x="4014" y="9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Oval 7"/>
            <p:cNvSpPr>
              <a:spLocks noChangeArrowheads="1"/>
            </p:cNvSpPr>
            <p:nvPr/>
          </p:nvSpPr>
          <p:spPr bwMode="auto">
            <a:xfrm>
              <a:off x="4649" y="70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456" name="Line 8"/>
            <p:cNvSpPr>
              <a:spLocks noChangeShapeType="1"/>
            </p:cNvSpPr>
            <p:nvPr/>
          </p:nvSpPr>
          <p:spPr bwMode="auto">
            <a:xfrm>
              <a:off x="4694" y="7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9"/>
            <p:cNvSpPr>
              <a:spLocks noChangeShapeType="1"/>
            </p:cNvSpPr>
            <p:nvPr/>
          </p:nvSpPr>
          <p:spPr bwMode="auto">
            <a:xfrm flipH="1">
              <a:off x="4286" y="75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Text Box 10"/>
            <p:cNvSpPr txBox="1">
              <a:spLocks noChangeArrowheads="1"/>
            </p:cNvSpPr>
            <p:nvPr/>
          </p:nvSpPr>
          <p:spPr bwMode="auto">
            <a:xfrm>
              <a:off x="4727" y="49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P(x, y)</a:t>
              </a:r>
            </a:p>
          </p:txBody>
        </p:sp>
        <p:sp>
          <p:nvSpPr>
            <p:cNvPr id="18459" name="Text Box 11"/>
            <p:cNvSpPr txBox="1">
              <a:spLocks noChangeArrowheads="1"/>
            </p:cNvSpPr>
            <p:nvPr/>
          </p:nvSpPr>
          <p:spPr bwMode="auto">
            <a:xfrm>
              <a:off x="4615" y="9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x</a:t>
              </a:r>
            </a:p>
          </p:txBody>
        </p:sp>
        <p:sp>
          <p:nvSpPr>
            <p:cNvPr id="18460" name="Text Box 12"/>
            <p:cNvSpPr txBox="1">
              <a:spLocks noChangeArrowheads="1"/>
            </p:cNvSpPr>
            <p:nvPr/>
          </p:nvSpPr>
          <p:spPr bwMode="auto">
            <a:xfrm>
              <a:off x="4096" y="61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y</a:t>
              </a:r>
            </a:p>
          </p:txBody>
        </p:sp>
      </p:grp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5003800" y="1773238"/>
            <a:ext cx="4032250" cy="835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0">
                <a:solidFill>
                  <a:srgbClr val="FF0000"/>
                </a:solidFill>
              </a:rPr>
              <a:t>Planteamos axiomas para cada operación utilizando la constructora primitiva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 b="0">
                <a:solidFill>
                  <a:srgbClr val="FF0000"/>
                </a:solidFill>
              </a:rPr>
              <a:t>P: real x real → Punto</a:t>
            </a:r>
            <a:endParaRPr lang="es-AR" altLang="en-US" sz="1600" b="0">
              <a:solidFill>
                <a:srgbClr val="FF0000"/>
              </a:solidFill>
            </a:endParaRP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395288" y="3211513"/>
            <a:ext cx="37449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abscisa(             ) ≡ </a:t>
            </a:r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1762125" y="3227388"/>
            <a:ext cx="15128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P(      ) </a:t>
            </a:r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2122488" y="3211513"/>
            <a:ext cx="7921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x, y</a:t>
            </a:r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3419475" y="3211513"/>
            <a:ext cx="5032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x</a:t>
            </a:r>
            <a:endParaRPr lang="ru-RU" altLang="en-US" sz="2600" b="0"/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4932363" y="3211513"/>
            <a:ext cx="3095625" cy="436562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abscisa: Punto → real</a:t>
            </a:r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5651500" y="4149725"/>
            <a:ext cx="3313113" cy="4365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esOrigen: Punto → bool</a:t>
            </a:r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395288" y="4076700"/>
            <a:ext cx="3024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esOrigen( P(x,y)) ≡</a:t>
            </a:r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358775" y="5676900"/>
            <a:ext cx="4032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distancia(P(x,y), P(z,w)) ≡</a:t>
            </a:r>
          </a:p>
        </p:txBody>
      </p: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4356100" y="5013325"/>
            <a:ext cx="4608513" cy="4302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distancia: Punto x Punto → real≥0</a:t>
            </a:r>
          </a:p>
        </p:txBody>
      </p:sp>
      <p:grpSp>
        <p:nvGrpSpPr>
          <p:cNvPr id="118827" name="Group 43"/>
          <p:cNvGrpSpPr>
            <a:grpSpLocks/>
          </p:cNvGrpSpPr>
          <p:nvPr/>
        </p:nvGrpSpPr>
        <p:grpSpPr bwMode="auto">
          <a:xfrm>
            <a:off x="4246563" y="5676900"/>
            <a:ext cx="2916237" cy="488950"/>
            <a:chOff x="635" y="4012"/>
            <a:chExt cx="1837" cy="308"/>
          </a:xfrm>
        </p:grpSpPr>
        <p:sp>
          <p:nvSpPr>
            <p:cNvPr id="18451" name="19 CuadroTexto"/>
            <p:cNvSpPr txBox="1">
              <a:spLocks noChangeArrowheads="1"/>
            </p:cNvSpPr>
            <p:nvPr/>
          </p:nvSpPr>
          <p:spPr bwMode="auto">
            <a:xfrm>
              <a:off x="635" y="4012"/>
              <a:ext cx="183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600" b="0"/>
                <a:t>√((z-x)</a:t>
              </a:r>
              <a:r>
                <a:rPr lang="es-ES_tradnl" altLang="en-US" sz="2600" b="0" baseline="30000"/>
                <a:t>2</a:t>
              </a:r>
              <a:r>
                <a:rPr lang="es-ES_tradnl" altLang="en-US" sz="2600" b="0"/>
                <a:t> + (w-y)</a:t>
              </a:r>
              <a:r>
                <a:rPr lang="es-ES_tradnl" altLang="en-US" sz="2600" b="0" baseline="30000"/>
                <a:t>2</a:t>
              </a:r>
              <a:r>
                <a:rPr lang="es-ES_tradnl" altLang="en-US" sz="2600" b="0"/>
                <a:t>)</a:t>
              </a:r>
            </a:p>
          </p:txBody>
        </p:sp>
        <p:sp>
          <p:nvSpPr>
            <p:cNvPr id="18452" name="Line 45"/>
            <p:cNvSpPr>
              <a:spLocks noChangeShapeType="1"/>
            </p:cNvSpPr>
            <p:nvPr/>
          </p:nvSpPr>
          <p:spPr bwMode="auto">
            <a:xfrm>
              <a:off x="811" y="4047"/>
              <a:ext cx="14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19 CuadroTexto"/>
          <p:cNvSpPr txBox="1">
            <a:spLocks noChangeArrowheads="1"/>
          </p:cNvSpPr>
          <p:nvPr/>
        </p:nvSpPr>
        <p:spPr bwMode="auto">
          <a:xfrm>
            <a:off x="2555875" y="1916113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0"/>
              <a:t> </a:t>
            </a:r>
            <a:r>
              <a:rPr lang="es-AR" altLang="en-US" sz="2000"/>
              <a:t>∀ </a:t>
            </a:r>
            <a:r>
              <a:rPr lang="es-ES_tradnl" altLang="en-US" sz="2000" b="0"/>
              <a:t>x, y         </a:t>
            </a:r>
            <a:r>
              <a:rPr lang="es-AR" altLang="en-US" sz="2000"/>
              <a:t>∈</a:t>
            </a:r>
            <a:r>
              <a:rPr lang="es-AR" altLang="en-US" sz="2000" b="0"/>
              <a:t> real</a:t>
            </a:r>
            <a:endParaRPr lang="ru-RU" altLang="en-US" sz="2000" b="0"/>
          </a:p>
        </p:txBody>
      </p:sp>
      <p:sp>
        <p:nvSpPr>
          <p:cNvPr id="13" name="19 CuadroTexto"/>
          <p:cNvSpPr txBox="1">
            <a:spLocks noChangeArrowheads="1"/>
          </p:cNvSpPr>
          <p:nvPr/>
        </p:nvSpPr>
        <p:spPr bwMode="auto">
          <a:xfrm>
            <a:off x="3217863" y="191611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0"/>
              <a:t>, z, w</a:t>
            </a:r>
            <a:endParaRPr lang="ru-RU" altLang="en-US" sz="2000" b="0"/>
          </a:p>
        </p:txBody>
      </p:sp>
      <p:sp>
        <p:nvSpPr>
          <p:cNvPr id="14" name="19 CuadroTexto"/>
          <p:cNvSpPr txBox="1">
            <a:spLocks noChangeArrowheads="1"/>
          </p:cNvSpPr>
          <p:nvPr/>
        </p:nvSpPr>
        <p:spPr bwMode="auto">
          <a:xfrm>
            <a:off x="3348038" y="4076700"/>
            <a:ext cx="18002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x=0 </a:t>
            </a:r>
            <a:r>
              <a:rPr lang="es-AR" altLang="en-US" sz="1800"/>
              <a:t>∧</a:t>
            </a:r>
            <a:r>
              <a:rPr lang="es-AR" altLang="en-US" sz="2600"/>
              <a:t> </a:t>
            </a:r>
            <a:r>
              <a:rPr lang="es-ES_tradnl" altLang="en-US" sz="2600" b="0"/>
              <a:t> y=0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3" grpId="0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2" grpId="0" build="allAtOnce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ESPECIFICACIÓN </a:t>
            </a:r>
            <a:br>
              <a:rPr lang="es-AR" altLang="en-US" sz="4000" smtClean="0"/>
            </a:br>
            <a:r>
              <a:rPr lang="es-AR" altLang="en-US" sz="4000" smtClean="0"/>
              <a:t>TAD PUNTO(x, y)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6372225" y="476250"/>
            <a:ext cx="2001838" cy="1258888"/>
            <a:chOff x="4014" y="391"/>
            <a:chExt cx="1261" cy="793"/>
          </a:xfrm>
        </p:grpSpPr>
        <p:sp>
          <p:nvSpPr>
            <p:cNvPr id="19465" name="Line 4"/>
            <p:cNvSpPr>
              <a:spLocks noChangeShapeType="1"/>
            </p:cNvSpPr>
            <p:nvPr/>
          </p:nvSpPr>
          <p:spPr bwMode="auto">
            <a:xfrm flipV="1">
              <a:off x="4286" y="391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5"/>
            <p:cNvSpPr>
              <a:spLocks noChangeShapeType="1"/>
            </p:cNvSpPr>
            <p:nvPr/>
          </p:nvSpPr>
          <p:spPr bwMode="auto">
            <a:xfrm>
              <a:off x="4014" y="9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Oval 6"/>
            <p:cNvSpPr>
              <a:spLocks noChangeArrowheads="1"/>
            </p:cNvSpPr>
            <p:nvPr/>
          </p:nvSpPr>
          <p:spPr bwMode="auto">
            <a:xfrm>
              <a:off x="4649" y="70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9468" name="Line 7"/>
            <p:cNvSpPr>
              <a:spLocks noChangeShapeType="1"/>
            </p:cNvSpPr>
            <p:nvPr/>
          </p:nvSpPr>
          <p:spPr bwMode="auto">
            <a:xfrm>
              <a:off x="4694" y="7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8"/>
            <p:cNvSpPr>
              <a:spLocks noChangeShapeType="1"/>
            </p:cNvSpPr>
            <p:nvPr/>
          </p:nvSpPr>
          <p:spPr bwMode="auto">
            <a:xfrm flipH="1">
              <a:off x="4286" y="75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Text Box 9"/>
            <p:cNvSpPr txBox="1">
              <a:spLocks noChangeArrowheads="1"/>
            </p:cNvSpPr>
            <p:nvPr/>
          </p:nvSpPr>
          <p:spPr bwMode="auto">
            <a:xfrm>
              <a:off x="4727" y="49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P(x, y)</a:t>
              </a:r>
            </a:p>
          </p:txBody>
        </p:sp>
        <p:sp>
          <p:nvSpPr>
            <p:cNvPr id="19471" name="Text Box 10"/>
            <p:cNvSpPr txBox="1">
              <a:spLocks noChangeArrowheads="1"/>
            </p:cNvSpPr>
            <p:nvPr/>
          </p:nvSpPr>
          <p:spPr bwMode="auto">
            <a:xfrm>
              <a:off x="4615" y="9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x</a:t>
              </a:r>
            </a:p>
          </p:txBody>
        </p:sp>
        <p:sp>
          <p:nvSpPr>
            <p:cNvPr id="19472" name="Text Box 11"/>
            <p:cNvSpPr txBox="1">
              <a:spLocks noChangeArrowheads="1"/>
            </p:cNvSpPr>
            <p:nvPr/>
          </p:nvSpPr>
          <p:spPr bwMode="auto">
            <a:xfrm>
              <a:off x="4096" y="61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y</a:t>
              </a:r>
            </a:p>
          </p:txBody>
        </p:sp>
      </p:grpSp>
      <p:sp>
        <p:nvSpPr>
          <p:cNvPr id="19460" name="19 CuadroTexto"/>
          <p:cNvSpPr txBox="1">
            <a:spLocks noChangeArrowheads="1"/>
          </p:cNvSpPr>
          <p:nvPr/>
        </p:nvSpPr>
        <p:spPr bwMode="auto">
          <a:xfrm>
            <a:off x="468313" y="1916113"/>
            <a:ext cx="8423275" cy="771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Como usuario del ADT Punto</a:t>
            </a:r>
            <a:r>
              <a:rPr lang="es-AR" altLang="en-US" sz="2200" b="0">
                <a:solidFill>
                  <a:schemeClr val="bg2"/>
                </a:solidFill>
              </a:rPr>
              <a:t> diseñe una operación EjeY que retorne true si el punto cae en el eje Y y no es el origen de coord.</a:t>
            </a: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684213" y="3789363"/>
            <a:ext cx="8064500" cy="24463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FUNCION EjeY(P1): Punto → bool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2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	SI ( abscisa(P1) = 0 </a:t>
            </a:r>
            <a:r>
              <a:rPr lang="es-ES_tradnl" altLang="en-US" sz="1800"/>
              <a:t> </a:t>
            </a:r>
            <a:r>
              <a:rPr lang="es-AR" altLang="en-US" sz="1800"/>
              <a:t>∧  </a:t>
            </a:r>
            <a:r>
              <a:rPr lang="es-ES_tradnl" altLang="en-US" sz="2200" b="0"/>
              <a:t>NO esOrigen(P1))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		RETORNA true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	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		RETORNA false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		</a:t>
            </a:r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107950" y="2852738"/>
            <a:ext cx="266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abscisa</a:t>
            </a:r>
            <a:r>
              <a:rPr lang="es-ES_tradnl" altLang="en-US" sz="1800" b="0"/>
              <a:t>: Punto→real</a:t>
            </a:r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2843213" y="2852738"/>
            <a:ext cx="3240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esOrigen</a:t>
            </a:r>
            <a:r>
              <a:rPr lang="es-ES_tradnl" altLang="en-US" sz="1800" b="0"/>
              <a:t>: Punto→bool</a:t>
            </a:r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5724525" y="2852738"/>
            <a:ext cx="381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distancia</a:t>
            </a:r>
            <a:r>
              <a:rPr lang="es-ES_tradnl" altLang="en-US" sz="1800" b="0"/>
              <a:t>: PuntoxPunto →real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Tipos Abstractos de Datos</a:t>
            </a:r>
          </a:p>
        </p:txBody>
      </p:sp>
      <p:sp>
        <p:nvSpPr>
          <p:cNvPr id="20483" name="Line 25"/>
          <p:cNvSpPr>
            <a:spLocks noChangeShapeType="1"/>
          </p:cNvSpPr>
          <p:nvPr/>
        </p:nvSpPr>
        <p:spPr bwMode="auto">
          <a:xfrm>
            <a:off x="2195513" y="26368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3132138" y="2133600"/>
            <a:ext cx="39608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800080"/>
                </a:solidFill>
              </a:rPr>
              <a:t>Tipo de dato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800080"/>
                </a:solidFill>
              </a:rPr>
              <a:t>definido por sus operaciones</a:t>
            </a:r>
            <a:endParaRPr lang="es-AR" altLang="en-US" sz="2400">
              <a:solidFill>
                <a:srgbClr val="800080"/>
              </a:solidFill>
            </a:endParaRPr>
          </a:p>
        </p:txBody>
      </p:sp>
      <p:sp>
        <p:nvSpPr>
          <p:cNvPr id="20485" name="Text Box 34"/>
          <p:cNvSpPr txBox="1">
            <a:spLocks noChangeArrowheads="1"/>
          </p:cNvSpPr>
          <p:nvPr/>
        </p:nvSpPr>
        <p:spPr bwMode="auto">
          <a:xfrm>
            <a:off x="138113" y="2205038"/>
            <a:ext cx="2489200" cy="895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 b="0"/>
              <a:t>Tipo Abstracto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 b="0"/>
              <a:t>de Datos (TAD)</a:t>
            </a:r>
          </a:p>
        </p:txBody>
      </p:sp>
      <p:sp>
        <p:nvSpPr>
          <p:cNvPr id="20486" name="Rectangle 36"/>
          <p:cNvSpPr>
            <a:spLocks noChangeArrowheads="1"/>
          </p:cNvSpPr>
          <p:nvPr/>
        </p:nvSpPr>
        <p:spPr bwMode="auto">
          <a:xfrm>
            <a:off x="2051050" y="3644900"/>
            <a:ext cx="2590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ESPECIFICACIÓN</a:t>
            </a:r>
          </a:p>
        </p:txBody>
      </p:sp>
      <p:cxnSp>
        <p:nvCxnSpPr>
          <p:cNvPr id="20487" name="AutoShape 39"/>
          <p:cNvCxnSpPr>
            <a:cxnSpLocks noChangeShapeType="1"/>
            <a:stCxn id="20485" idx="2"/>
            <a:endCxn id="20486" idx="1"/>
          </p:cNvCxnSpPr>
          <p:nvPr/>
        </p:nvCxnSpPr>
        <p:spPr bwMode="auto">
          <a:xfrm rot="16200000" flipH="1">
            <a:off x="1281907" y="3201194"/>
            <a:ext cx="869950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tangle 36"/>
          <p:cNvSpPr>
            <a:spLocks noChangeArrowheads="1"/>
          </p:cNvSpPr>
          <p:nvPr/>
        </p:nvSpPr>
        <p:spPr bwMode="auto">
          <a:xfrm>
            <a:off x="900113" y="3070225"/>
            <a:ext cx="20875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Etapas</a:t>
            </a:r>
          </a:p>
        </p:txBody>
      </p:sp>
      <p:sp>
        <p:nvSpPr>
          <p:cNvPr id="20489" name="Rectangle 36"/>
          <p:cNvSpPr>
            <a:spLocks noChangeArrowheads="1"/>
          </p:cNvSpPr>
          <p:nvPr/>
        </p:nvSpPr>
        <p:spPr bwMode="auto">
          <a:xfrm>
            <a:off x="1981200" y="5300663"/>
            <a:ext cx="29511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006600"/>
                </a:solidFill>
              </a:rPr>
              <a:t>IMPLEMENTACIÓN</a:t>
            </a:r>
          </a:p>
        </p:txBody>
      </p:sp>
      <p:sp>
        <p:nvSpPr>
          <p:cNvPr id="20490" name="Rectangle 36"/>
          <p:cNvSpPr>
            <a:spLocks noChangeArrowheads="1"/>
          </p:cNvSpPr>
          <p:nvPr/>
        </p:nvSpPr>
        <p:spPr bwMode="auto">
          <a:xfrm>
            <a:off x="5219700" y="3644900"/>
            <a:ext cx="39243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b="0">
              <a:solidFill>
                <a:srgbClr val="006600"/>
              </a:solidFill>
            </a:endParaRPr>
          </a:p>
        </p:txBody>
      </p:sp>
      <p:cxnSp>
        <p:nvCxnSpPr>
          <p:cNvPr id="20491" name="AutoShape 39"/>
          <p:cNvCxnSpPr>
            <a:cxnSpLocks noChangeShapeType="1"/>
            <a:stCxn id="20485" idx="2"/>
            <a:endCxn id="20489" idx="1"/>
          </p:cNvCxnSpPr>
          <p:nvPr/>
        </p:nvCxnSpPr>
        <p:spPr bwMode="auto">
          <a:xfrm rot="16200000" flipH="1">
            <a:off x="419101" y="4064000"/>
            <a:ext cx="2525712" cy="598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19 CuadroTexto"/>
          <p:cNvSpPr txBox="1">
            <a:spLocks noChangeArrowheads="1"/>
          </p:cNvSpPr>
          <p:nvPr/>
        </p:nvSpPr>
        <p:spPr bwMode="auto">
          <a:xfrm>
            <a:off x="4714875" y="3500438"/>
            <a:ext cx="35639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solidFill>
                  <a:srgbClr val="FF0000"/>
                </a:solidFill>
              </a:rPr>
              <a:t>Modela el comportamiento esencial de un conjunto de objetos sin comprometerse con detalles de implementación</a:t>
            </a:r>
          </a:p>
        </p:txBody>
      </p:sp>
      <p:sp>
        <p:nvSpPr>
          <p:cNvPr id="20493" name="19 CuadroTexto"/>
          <p:cNvSpPr txBox="1">
            <a:spLocks noChangeArrowheads="1"/>
          </p:cNvSpPr>
          <p:nvPr/>
        </p:nvSpPr>
        <p:spPr bwMode="auto">
          <a:xfrm>
            <a:off x="5148263" y="5300663"/>
            <a:ext cx="2808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solidFill>
                  <a:srgbClr val="006600"/>
                </a:solidFill>
              </a:rPr>
              <a:t>En un lenguaje de programación específico</a:t>
            </a:r>
          </a:p>
        </p:txBody>
      </p:sp>
      <p:sp>
        <p:nvSpPr>
          <p:cNvPr id="20494" name="Line 25"/>
          <p:cNvSpPr>
            <a:spLocks noChangeShapeType="1"/>
          </p:cNvSpPr>
          <p:nvPr/>
        </p:nvSpPr>
        <p:spPr bwMode="auto">
          <a:xfrm>
            <a:off x="4570413" y="4005263"/>
            <a:ext cx="4333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4716463" y="5618163"/>
            <a:ext cx="433387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250825" y="4868863"/>
            <a:ext cx="7778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249238" y="4005263"/>
            <a:ext cx="1079500" cy="720725"/>
            <a:chOff x="158" y="2523"/>
            <a:chExt cx="680" cy="454"/>
          </a:xfrm>
        </p:grpSpPr>
        <p:sp>
          <p:nvSpPr>
            <p:cNvPr id="20501" name="19 CuadroTexto"/>
            <p:cNvSpPr txBox="1">
              <a:spLocks noChangeArrowheads="1"/>
            </p:cNvSpPr>
            <p:nvPr/>
          </p:nvSpPr>
          <p:spPr bwMode="auto">
            <a:xfrm>
              <a:off x="158" y="2523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rgbClr val="FF0000"/>
                  </a:solidFill>
                </a:rPr>
                <a:t>QUE</a:t>
              </a:r>
            </a:p>
          </p:txBody>
        </p:sp>
        <p:sp>
          <p:nvSpPr>
            <p:cNvPr id="20502" name="Line 19"/>
            <p:cNvSpPr>
              <a:spLocks noChangeShapeType="1"/>
            </p:cNvSpPr>
            <p:nvPr/>
          </p:nvSpPr>
          <p:spPr bwMode="auto">
            <a:xfrm flipV="1">
              <a:off x="476" y="275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8" name="Group 20"/>
          <p:cNvGrpSpPr>
            <a:grpSpLocks/>
          </p:cNvGrpSpPr>
          <p:nvPr/>
        </p:nvGrpSpPr>
        <p:grpSpPr bwMode="auto">
          <a:xfrm>
            <a:off x="250825" y="5013325"/>
            <a:ext cx="1079500" cy="720725"/>
            <a:chOff x="159" y="3158"/>
            <a:chExt cx="680" cy="454"/>
          </a:xfrm>
        </p:grpSpPr>
        <p:sp>
          <p:nvSpPr>
            <p:cNvPr id="20499" name="19 CuadroTexto"/>
            <p:cNvSpPr txBox="1">
              <a:spLocks noChangeArrowheads="1"/>
            </p:cNvSpPr>
            <p:nvPr/>
          </p:nvSpPr>
          <p:spPr bwMode="auto">
            <a:xfrm>
              <a:off x="159" y="3381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rgbClr val="006600"/>
                  </a:solidFill>
                </a:rPr>
                <a:t>COMO</a:t>
              </a:r>
            </a:p>
          </p:txBody>
        </p:sp>
        <p:sp>
          <p:nvSpPr>
            <p:cNvPr id="20500" name="Line 22"/>
            <p:cNvSpPr>
              <a:spLocks noChangeShapeType="1"/>
            </p:cNvSpPr>
            <p:nvPr/>
          </p:nvSpPr>
          <p:spPr bwMode="auto">
            <a:xfrm>
              <a:off x="476" y="3158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Tipos Abstractos de Datos</a:t>
            </a:r>
          </a:p>
        </p:txBody>
      </p:sp>
      <p:sp>
        <p:nvSpPr>
          <p:cNvPr id="21507" name="Rectangle 36"/>
          <p:cNvSpPr>
            <a:spLocks noChangeArrowheads="1"/>
          </p:cNvSpPr>
          <p:nvPr/>
        </p:nvSpPr>
        <p:spPr bwMode="auto">
          <a:xfrm>
            <a:off x="5472113" y="3644900"/>
            <a:ext cx="39243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b="0">
              <a:solidFill>
                <a:srgbClr val="006600"/>
              </a:solidFill>
            </a:endParaRPr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3419475" y="5229225"/>
            <a:ext cx="4824413" cy="650875"/>
          </a:xfrm>
          <a:prstGeom prst="rect">
            <a:avLst/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La función </a:t>
            </a:r>
            <a:r>
              <a:rPr lang="es-AR" altLang="en-US" sz="1800"/>
              <a:t>DEBE respetar la SINTAXIS</a:t>
            </a:r>
            <a:r>
              <a:rPr lang="es-AR" altLang="en-US" sz="1800" b="0"/>
              <a:t> y la </a:t>
            </a:r>
            <a:r>
              <a:rPr lang="es-AR" altLang="en-US" sz="1800"/>
              <a:t>SEMÁNTICA</a:t>
            </a:r>
            <a:r>
              <a:rPr lang="es-AR" altLang="en-US" sz="1800" b="0"/>
              <a:t> de la operación</a:t>
            </a:r>
          </a:p>
        </p:txBody>
      </p:sp>
      <p:grpSp>
        <p:nvGrpSpPr>
          <p:cNvPr id="124942" name="Group 14"/>
          <p:cNvGrpSpPr>
            <a:grpSpLocks/>
          </p:cNvGrpSpPr>
          <p:nvPr/>
        </p:nvGrpSpPr>
        <p:grpSpPr bwMode="auto">
          <a:xfrm>
            <a:off x="3024188" y="2349500"/>
            <a:ext cx="4859337" cy="1222375"/>
            <a:chOff x="1905" y="1480"/>
            <a:chExt cx="3061" cy="770"/>
          </a:xfrm>
        </p:grpSpPr>
        <p:sp>
          <p:nvSpPr>
            <p:cNvPr id="21518" name="Rectangle 36"/>
            <p:cNvSpPr>
              <a:spLocks noChangeArrowheads="1"/>
            </p:cNvSpPr>
            <p:nvPr/>
          </p:nvSpPr>
          <p:spPr bwMode="auto">
            <a:xfrm>
              <a:off x="2109" y="1480"/>
              <a:ext cx="2857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solidFill>
                    <a:srgbClr val="CC0099"/>
                  </a:solidFill>
                </a:rPr>
                <a:t>Representación del TAD</a:t>
              </a: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 flipV="1">
              <a:off x="1905" y="1752"/>
              <a:ext cx="499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43" name="Group 15"/>
          <p:cNvGrpSpPr>
            <a:grpSpLocks/>
          </p:cNvGrpSpPr>
          <p:nvPr/>
        </p:nvGrpSpPr>
        <p:grpSpPr bwMode="auto">
          <a:xfrm>
            <a:off x="3022600" y="3716338"/>
            <a:ext cx="2628900" cy="1154112"/>
            <a:chOff x="1904" y="2341"/>
            <a:chExt cx="1656" cy="727"/>
          </a:xfrm>
        </p:grpSpPr>
        <p:sp>
          <p:nvSpPr>
            <p:cNvPr id="21516" name="Rectangle 36"/>
            <p:cNvSpPr>
              <a:spLocks noChangeArrowheads="1"/>
            </p:cNvSpPr>
            <p:nvPr/>
          </p:nvSpPr>
          <p:spPr bwMode="auto">
            <a:xfrm>
              <a:off x="2426" y="2659"/>
              <a:ext cx="1134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solidFill>
                    <a:srgbClr val="FF6600"/>
                  </a:solidFill>
                </a:rPr>
                <a:t>Algoritmos</a:t>
              </a:r>
            </a:p>
          </p:txBody>
        </p:sp>
        <p:sp>
          <p:nvSpPr>
            <p:cNvPr id="21517" name="Line 25"/>
            <p:cNvSpPr>
              <a:spLocks noChangeShapeType="1"/>
            </p:cNvSpPr>
            <p:nvPr/>
          </p:nvSpPr>
          <p:spPr bwMode="auto">
            <a:xfrm>
              <a:off x="1904" y="2341"/>
              <a:ext cx="499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1" name="Text Box 34"/>
          <p:cNvSpPr txBox="1">
            <a:spLocks noChangeArrowheads="1"/>
          </p:cNvSpPr>
          <p:nvPr/>
        </p:nvSpPr>
        <p:spPr bwMode="auto">
          <a:xfrm>
            <a:off x="293688" y="3433763"/>
            <a:ext cx="27305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008E00"/>
                </a:solidFill>
              </a:rPr>
              <a:t>IMPLEMENTACIÓN</a:t>
            </a: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5795963" y="4221163"/>
            <a:ext cx="3311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solidFill>
                  <a:srgbClr val="FF6600"/>
                </a:solidFill>
              </a:rPr>
              <a:t>Se implementa una función por cada operación</a:t>
            </a:r>
          </a:p>
        </p:txBody>
      </p:sp>
      <p:grpSp>
        <p:nvGrpSpPr>
          <p:cNvPr id="124941" name="Group 13"/>
          <p:cNvGrpSpPr>
            <a:grpSpLocks/>
          </p:cNvGrpSpPr>
          <p:nvPr/>
        </p:nvGrpSpPr>
        <p:grpSpPr bwMode="auto">
          <a:xfrm>
            <a:off x="539750" y="3860800"/>
            <a:ext cx="2089150" cy="1152525"/>
            <a:chOff x="340" y="2432"/>
            <a:chExt cx="1316" cy="726"/>
          </a:xfrm>
        </p:grpSpPr>
        <p:sp>
          <p:nvSpPr>
            <p:cNvPr id="21514" name="Rectangle 36"/>
            <p:cNvSpPr>
              <a:spLocks noChangeArrowheads="1"/>
            </p:cNvSpPr>
            <p:nvPr/>
          </p:nvSpPr>
          <p:spPr bwMode="auto">
            <a:xfrm>
              <a:off x="340" y="2704"/>
              <a:ext cx="131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 b="0"/>
                <a:t>Lenguaje 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 b="0"/>
                <a:t>Programación</a:t>
              </a:r>
            </a:p>
          </p:txBody>
        </p: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>
              <a:off x="975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IMPLEMENTACIÓN</a:t>
            </a:r>
            <a:br>
              <a:rPr lang="es-AR" altLang="en-US" sz="4000" smtClean="0"/>
            </a:br>
            <a:r>
              <a:rPr lang="es-AR" altLang="en-US" sz="4000" smtClean="0"/>
              <a:t>TAD PUNTO(x, y)</a:t>
            </a: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6372225" y="620713"/>
            <a:ext cx="2001838" cy="1258887"/>
            <a:chOff x="4014" y="391"/>
            <a:chExt cx="1261" cy="793"/>
          </a:xfrm>
        </p:grpSpPr>
        <p:sp>
          <p:nvSpPr>
            <p:cNvPr id="22538" name="Line 5"/>
            <p:cNvSpPr>
              <a:spLocks noChangeShapeType="1"/>
            </p:cNvSpPr>
            <p:nvPr/>
          </p:nvSpPr>
          <p:spPr bwMode="auto">
            <a:xfrm flipV="1">
              <a:off x="4286" y="391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6"/>
            <p:cNvSpPr>
              <a:spLocks noChangeShapeType="1"/>
            </p:cNvSpPr>
            <p:nvPr/>
          </p:nvSpPr>
          <p:spPr bwMode="auto">
            <a:xfrm>
              <a:off x="4014" y="9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Oval 7"/>
            <p:cNvSpPr>
              <a:spLocks noChangeArrowheads="1"/>
            </p:cNvSpPr>
            <p:nvPr/>
          </p:nvSpPr>
          <p:spPr bwMode="auto">
            <a:xfrm>
              <a:off x="4649" y="70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2541" name="Line 8"/>
            <p:cNvSpPr>
              <a:spLocks noChangeShapeType="1"/>
            </p:cNvSpPr>
            <p:nvPr/>
          </p:nvSpPr>
          <p:spPr bwMode="auto">
            <a:xfrm>
              <a:off x="4694" y="7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9"/>
            <p:cNvSpPr>
              <a:spLocks noChangeShapeType="1"/>
            </p:cNvSpPr>
            <p:nvPr/>
          </p:nvSpPr>
          <p:spPr bwMode="auto">
            <a:xfrm flipH="1">
              <a:off x="4286" y="75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0"/>
            <p:cNvSpPr txBox="1">
              <a:spLocks noChangeArrowheads="1"/>
            </p:cNvSpPr>
            <p:nvPr/>
          </p:nvSpPr>
          <p:spPr bwMode="auto">
            <a:xfrm>
              <a:off x="4727" y="49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P(x, y)</a:t>
              </a:r>
            </a:p>
          </p:txBody>
        </p:sp>
        <p:sp>
          <p:nvSpPr>
            <p:cNvPr id="22544" name="Text Box 11"/>
            <p:cNvSpPr txBox="1">
              <a:spLocks noChangeArrowheads="1"/>
            </p:cNvSpPr>
            <p:nvPr/>
          </p:nvSpPr>
          <p:spPr bwMode="auto">
            <a:xfrm>
              <a:off x="4615" y="9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x</a:t>
              </a:r>
            </a:p>
          </p:txBody>
        </p:sp>
        <p:sp>
          <p:nvSpPr>
            <p:cNvPr id="22545" name="Text Box 12"/>
            <p:cNvSpPr txBox="1">
              <a:spLocks noChangeArrowheads="1"/>
            </p:cNvSpPr>
            <p:nvPr/>
          </p:nvSpPr>
          <p:spPr bwMode="auto">
            <a:xfrm>
              <a:off x="4096" y="61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y</a:t>
              </a:r>
            </a:p>
          </p:txBody>
        </p:sp>
      </p:grpSp>
      <p:sp>
        <p:nvSpPr>
          <p:cNvPr id="120845" name="Text Box 34"/>
          <p:cNvSpPr txBox="1">
            <a:spLocks noChangeArrowheads="1"/>
          </p:cNvSpPr>
          <p:nvPr/>
        </p:nvSpPr>
        <p:spPr bwMode="auto">
          <a:xfrm>
            <a:off x="565150" y="1989138"/>
            <a:ext cx="40782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CC0099"/>
                </a:solidFill>
              </a:rPr>
              <a:t>REPRESENTACIÓN DEL TAD</a:t>
            </a:r>
          </a:p>
        </p:txBody>
      </p:sp>
      <p:sp>
        <p:nvSpPr>
          <p:cNvPr id="22533" name="Text Box 34"/>
          <p:cNvSpPr txBox="1">
            <a:spLocks noChangeArrowheads="1"/>
          </p:cNvSpPr>
          <p:nvPr/>
        </p:nvSpPr>
        <p:spPr bwMode="auto">
          <a:xfrm>
            <a:off x="6372225" y="1989138"/>
            <a:ext cx="1703388" cy="436562"/>
          </a:xfrm>
          <a:prstGeom prst="rect">
            <a:avLst/>
          </a:prstGeom>
          <a:solidFill>
            <a:srgbClr val="B9BD0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Lenguaje C</a:t>
            </a:r>
          </a:p>
        </p:txBody>
      </p:sp>
      <p:sp>
        <p:nvSpPr>
          <p:cNvPr id="120848" name="Text Box 34"/>
          <p:cNvSpPr txBox="1">
            <a:spLocks noChangeArrowheads="1"/>
          </p:cNvSpPr>
          <p:nvPr/>
        </p:nvSpPr>
        <p:spPr bwMode="auto">
          <a:xfrm>
            <a:off x="1343025" y="2492375"/>
            <a:ext cx="33242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latin typeface="Consolas" panose="020B0609020204030204" pitchFamily="49" charset="0"/>
              </a:rPr>
              <a:t>struct Punto{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latin typeface="Consolas" panose="020B0609020204030204" pitchFamily="49" charset="0"/>
              </a:rPr>
              <a:t>		float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latin typeface="Consolas" panose="020B0609020204030204" pitchFamily="49" charset="0"/>
              </a:rPr>
              <a:t>		float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0849" name="Text Box 34"/>
          <p:cNvSpPr txBox="1">
            <a:spLocks noChangeArrowheads="1"/>
          </p:cNvSpPr>
          <p:nvPr/>
        </p:nvSpPr>
        <p:spPr bwMode="auto">
          <a:xfrm>
            <a:off x="695325" y="3933825"/>
            <a:ext cx="22463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6600"/>
                </a:solidFill>
              </a:rPr>
              <a:t>OPERACIONES</a:t>
            </a:r>
          </a:p>
        </p:txBody>
      </p:sp>
      <p:sp>
        <p:nvSpPr>
          <p:cNvPr id="120850" name="Text Box 34"/>
          <p:cNvSpPr txBox="1">
            <a:spLocks noChangeArrowheads="1"/>
          </p:cNvSpPr>
          <p:nvPr/>
        </p:nvSpPr>
        <p:spPr bwMode="auto">
          <a:xfrm>
            <a:off x="1258888" y="4508500"/>
            <a:ext cx="44767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latin typeface="Consolas" panose="020B0609020204030204" pitchFamily="49" charset="0"/>
              </a:rPr>
              <a:t>Punto P(float a, float o){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latin typeface="Consolas" panose="020B0609020204030204" pitchFamily="49" charset="0"/>
              </a:rPr>
              <a:t>	</a:t>
            </a:r>
            <a:r>
              <a:rPr lang="es-AR" altLang="en-US" sz="2200" b="0">
                <a:latin typeface="Consolas" panose="020B0609020204030204" pitchFamily="49" charset="0"/>
              </a:rPr>
              <a:t>Punto nuevo;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>
                <a:latin typeface="Consolas" panose="020B0609020204030204" pitchFamily="49" charset="0"/>
              </a:rPr>
              <a:t>	nuevo.x =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>
                <a:latin typeface="Consolas" panose="020B0609020204030204" pitchFamily="49" charset="0"/>
              </a:rPr>
              <a:t>	nuevo.y = o;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>
                <a:latin typeface="Consolas" panose="020B0609020204030204" pitchFamily="49" charset="0"/>
              </a:rPr>
              <a:t>	return nuevo;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5724525" y="4000500"/>
            <a:ext cx="3095625" cy="4365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P: real x real → Punto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5" grpId="0"/>
      <p:bldP spid="120848" grpId="0"/>
      <p:bldP spid="12084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IMPLEMENTACIÓN</a:t>
            </a:r>
            <a:br>
              <a:rPr lang="es-AR" altLang="en-US" sz="4000" smtClean="0"/>
            </a:br>
            <a:r>
              <a:rPr lang="es-AR" altLang="en-US" sz="4000" smtClean="0"/>
              <a:t>TAD PUNTO(x, y)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6372225" y="620713"/>
            <a:ext cx="2001838" cy="1258887"/>
            <a:chOff x="4014" y="391"/>
            <a:chExt cx="1261" cy="793"/>
          </a:xfrm>
        </p:grpSpPr>
        <p:sp>
          <p:nvSpPr>
            <p:cNvPr id="23563" name="Line 4"/>
            <p:cNvSpPr>
              <a:spLocks noChangeShapeType="1"/>
            </p:cNvSpPr>
            <p:nvPr/>
          </p:nvSpPr>
          <p:spPr bwMode="auto">
            <a:xfrm flipV="1">
              <a:off x="4286" y="391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5"/>
            <p:cNvSpPr>
              <a:spLocks noChangeShapeType="1"/>
            </p:cNvSpPr>
            <p:nvPr/>
          </p:nvSpPr>
          <p:spPr bwMode="auto">
            <a:xfrm>
              <a:off x="4014" y="9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Oval 6"/>
            <p:cNvSpPr>
              <a:spLocks noChangeArrowheads="1"/>
            </p:cNvSpPr>
            <p:nvPr/>
          </p:nvSpPr>
          <p:spPr bwMode="auto">
            <a:xfrm>
              <a:off x="4649" y="70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3566" name="Line 7"/>
            <p:cNvSpPr>
              <a:spLocks noChangeShapeType="1"/>
            </p:cNvSpPr>
            <p:nvPr/>
          </p:nvSpPr>
          <p:spPr bwMode="auto">
            <a:xfrm>
              <a:off x="4694" y="7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8"/>
            <p:cNvSpPr>
              <a:spLocks noChangeShapeType="1"/>
            </p:cNvSpPr>
            <p:nvPr/>
          </p:nvSpPr>
          <p:spPr bwMode="auto">
            <a:xfrm flipH="1">
              <a:off x="4286" y="75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Text Box 9"/>
            <p:cNvSpPr txBox="1">
              <a:spLocks noChangeArrowheads="1"/>
            </p:cNvSpPr>
            <p:nvPr/>
          </p:nvSpPr>
          <p:spPr bwMode="auto">
            <a:xfrm>
              <a:off x="4727" y="49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P(x, y)</a:t>
              </a:r>
            </a:p>
          </p:txBody>
        </p:sp>
        <p:sp>
          <p:nvSpPr>
            <p:cNvPr id="23569" name="Text Box 10"/>
            <p:cNvSpPr txBox="1">
              <a:spLocks noChangeArrowheads="1"/>
            </p:cNvSpPr>
            <p:nvPr/>
          </p:nvSpPr>
          <p:spPr bwMode="auto">
            <a:xfrm>
              <a:off x="4615" y="9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x</a:t>
              </a:r>
            </a:p>
          </p:txBody>
        </p:sp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4096" y="61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y</a:t>
              </a:r>
            </a:p>
          </p:txBody>
        </p:sp>
      </p:grpSp>
      <p:sp>
        <p:nvSpPr>
          <p:cNvPr id="23556" name="Text Box 34"/>
          <p:cNvSpPr txBox="1">
            <a:spLocks noChangeArrowheads="1"/>
          </p:cNvSpPr>
          <p:nvPr/>
        </p:nvSpPr>
        <p:spPr bwMode="auto">
          <a:xfrm>
            <a:off x="539750" y="1989138"/>
            <a:ext cx="22463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OPERACIONES</a:t>
            </a:r>
          </a:p>
        </p:txBody>
      </p:sp>
      <p:sp>
        <p:nvSpPr>
          <p:cNvPr id="122896" name="Text Box 34"/>
          <p:cNvSpPr txBox="1">
            <a:spLocks noChangeArrowheads="1"/>
          </p:cNvSpPr>
          <p:nvPr/>
        </p:nvSpPr>
        <p:spPr bwMode="auto">
          <a:xfrm>
            <a:off x="671513" y="2492375"/>
            <a:ext cx="4548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float abscisa(Punto punto1){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>
                <a:latin typeface="Consolas" panose="020B0609020204030204" pitchFamily="49" charset="0"/>
              </a:rPr>
              <a:t>	return punto1.x;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2898" name="Text Box 34"/>
          <p:cNvSpPr txBox="1">
            <a:spLocks noChangeArrowheads="1"/>
          </p:cNvSpPr>
          <p:nvPr/>
        </p:nvSpPr>
        <p:spPr bwMode="auto">
          <a:xfrm>
            <a:off x="671513" y="3716338"/>
            <a:ext cx="7356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bool esOrigen(Punto punto1){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>
                <a:latin typeface="Consolas" panose="020B0609020204030204" pitchFamily="49" charset="0"/>
              </a:rPr>
              <a:t>	return( punto1.x==0 &amp;&amp; punto1.y==0 );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2900" name="Text Box 34"/>
          <p:cNvSpPr txBox="1">
            <a:spLocks noChangeArrowheads="1"/>
          </p:cNvSpPr>
          <p:nvPr/>
        </p:nvSpPr>
        <p:spPr bwMode="auto">
          <a:xfrm>
            <a:off x="671513" y="5053013"/>
            <a:ext cx="73564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float distancia(Punto P1, Punto P2){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	</a:t>
            </a:r>
            <a:r>
              <a:rPr lang="es-AR" altLang="en-US" sz="2000" b="0">
                <a:latin typeface="Consolas" panose="020B0609020204030204" pitchFamily="49" charset="0"/>
              </a:rPr>
              <a:t>float a = P2.x – P1.x;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>
                <a:latin typeface="Consolas" panose="020B0609020204030204" pitchFamily="49" charset="0"/>
              </a:rPr>
              <a:t>	float b = P2.y – P1.y;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>
                <a:latin typeface="Consolas" panose="020B0609020204030204" pitchFamily="49" charset="0"/>
              </a:rPr>
              <a:t>	return sqrt(pow(a,2) + pow(b,2));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5799138" y="2276475"/>
            <a:ext cx="3095625" cy="4365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abscisa: Punto → real</a:t>
            </a: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5581650" y="3429000"/>
            <a:ext cx="3313113" cy="4365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esOrigen: Punto → bool</a:t>
            </a:r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4787900" y="4581525"/>
            <a:ext cx="4178300" cy="4365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distancia: Punto x Punto → 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81300"/>
            <a:ext cx="8229600" cy="1371600"/>
          </a:xfrm>
        </p:spPr>
        <p:txBody>
          <a:bodyPr/>
          <a:lstStyle/>
          <a:p>
            <a:pPr algn="ctr"/>
            <a:r>
              <a:rPr lang="es-AR" altLang="en-US" smtClean="0"/>
              <a:t>TAD CADENA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ESPECIFICACIÓN</a:t>
            </a:r>
            <a:br>
              <a:rPr lang="es-AR" altLang="en-US" sz="4000" smtClean="0"/>
            </a:br>
            <a:r>
              <a:rPr lang="es-AR" altLang="en-US" sz="4000" smtClean="0"/>
              <a:t>TAD CADENA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60563"/>
            <a:ext cx="2027238" cy="6556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800" smtClean="0"/>
              <a:t>SINTAXIS</a:t>
            </a:r>
            <a:endParaRPr lang="es-AR" altLang="en-US" sz="2800" smtClean="0"/>
          </a:p>
        </p:txBody>
      </p:sp>
      <p:sp>
        <p:nvSpPr>
          <p:cNvPr id="25604" name="19 CuadroTexto"/>
          <p:cNvSpPr txBox="1">
            <a:spLocks noChangeArrowheads="1"/>
          </p:cNvSpPr>
          <p:nvPr/>
        </p:nvSpPr>
        <p:spPr bwMode="auto">
          <a:xfrm>
            <a:off x="468313" y="2695575"/>
            <a:ext cx="37449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NULA:  → CADENA</a:t>
            </a:r>
          </a:p>
        </p:txBody>
      </p:sp>
      <p:sp>
        <p:nvSpPr>
          <p:cNvPr id="25605" name="19 CuadroTexto"/>
          <p:cNvSpPr txBox="1">
            <a:spLocks noChangeArrowheads="1"/>
          </p:cNvSpPr>
          <p:nvPr/>
        </p:nvSpPr>
        <p:spPr bwMode="auto">
          <a:xfrm>
            <a:off x="395288" y="3482975"/>
            <a:ext cx="56880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ESNULA: CADENA → BOOL</a:t>
            </a:r>
          </a:p>
        </p:txBody>
      </p:sp>
      <p:sp>
        <p:nvSpPr>
          <p:cNvPr id="25606" name="19 CuadroTexto"/>
          <p:cNvSpPr txBox="1">
            <a:spLocks noChangeArrowheads="1"/>
          </p:cNvSpPr>
          <p:nvPr/>
        </p:nvSpPr>
        <p:spPr bwMode="auto">
          <a:xfrm>
            <a:off x="395288" y="4260850"/>
            <a:ext cx="70564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LARGO: CADENA → ENTERO ≥ 0</a:t>
            </a:r>
            <a:r>
              <a:rPr lang="es-ES_tradnl" altLang="en-US" sz="2600"/>
              <a:t> </a:t>
            </a:r>
          </a:p>
        </p:txBody>
      </p:sp>
      <p:sp>
        <p:nvSpPr>
          <p:cNvPr id="25607" name="19 CuadroTexto"/>
          <p:cNvSpPr txBox="1">
            <a:spLocks noChangeArrowheads="1"/>
          </p:cNvSpPr>
          <p:nvPr/>
        </p:nvSpPr>
        <p:spPr bwMode="auto">
          <a:xfrm>
            <a:off x="395288" y="4997450"/>
            <a:ext cx="7632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AGCAR: CADENA X CHAR </a:t>
            </a:r>
            <a:r>
              <a:rPr lang="es-ES_tradnl" altLang="es-AR" sz="2600" b="0">
                <a:sym typeface="Wingdings" panose="05000000000000000000" pitchFamily="2" charset="2"/>
              </a:rPr>
              <a:t></a:t>
            </a:r>
            <a:r>
              <a:rPr lang="es-ES_tradnl" altLang="es-AR" sz="2600" b="0"/>
              <a:t> CADENA</a:t>
            </a:r>
            <a:r>
              <a:rPr lang="es-ES_tradnl" altLang="es-AR" sz="1800" b="0"/>
              <a:t>         </a:t>
            </a:r>
            <a:endParaRPr lang="es-ES_tradnl" altLang="en-US" sz="2600" b="0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95288" y="2740025"/>
            <a:ext cx="3313112" cy="5032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2484438" y="1989138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FF0000"/>
                </a:solidFill>
              </a:rPr>
              <a:t>Constructoras primitivas</a:t>
            </a:r>
            <a:endParaRPr lang="es-AR" altLang="en-US" sz="1800">
              <a:solidFill>
                <a:srgbClr val="FF0000"/>
              </a:solidFill>
            </a:endParaRPr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395288" y="5029200"/>
            <a:ext cx="6481762" cy="504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5611" name="19 CuadroTexto"/>
          <p:cNvSpPr txBox="1">
            <a:spLocks noChangeArrowheads="1"/>
          </p:cNvSpPr>
          <p:nvPr/>
        </p:nvSpPr>
        <p:spPr bwMode="auto">
          <a:xfrm>
            <a:off x="395288" y="5876925"/>
            <a:ext cx="7632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CONCAT  : CADENA X CADENA </a:t>
            </a:r>
            <a:r>
              <a:rPr lang="es-ES_tradnl" altLang="es-AR" sz="2600" b="0">
                <a:sym typeface="Wingdings" panose="05000000000000000000" pitchFamily="2" charset="2"/>
              </a:rPr>
              <a:t></a:t>
            </a:r>
            <a:r>
              <a:rPr lang="es-ES_tradnl" altLang="es-AR" sz="2600" b="0"/>
              <a:t> CADENA</a:t>
            </a:r>
            <a:endParaRPr lang="es-ES_tradnl" altLang="en-US" sz="2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4" grpId="0" animBg="1"/>
      <p:bldP spid="5" grpId="0"/>
      <p:bldP spid="1566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altLang="en-US" sz="3600" smtClean="0"/>
              <a:t>TPN°4: Especificaciones algebraicas. Tipos abstractos de datos</a:t>
            </a:r>
            <a:endParaRPr lang="es-AR" altLang="en-US" sz="440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4484688"/>
            <a:ext cx="6019800" cy="7445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n-US" sz="2000" smtClean="0"/>
              <a:t>Algoritmos y Estructuras de Datos</a:t>
            </a:r>
          </a:p>
          <a:p>
            <a:pPr algn="ctr" eaLnBrk="1" hangingPunct="1">
              <a:lnSpc>
                <a:spcPct val="90000"/>
              </a:lnSpc>
            </a:pPr>
            <a:r>
              <a:rPr lang="es-AR" altLang="en-US" sz="2000" smtClean="0"/>
              <a:t>2022</a:t>
            </a:r>
          </a:p>
        </p:txBody>
      </p:sp>
    </p:spTree>
  </p:cSld>
  <p:clrMapOvr>
    <a:masterClrMapping/>
  </p:clrMapOvr>
  <p:transition advTm="672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ESPECIFICACIÓN</a:t>
            </a:r>
            <a:br>
              <a:rPr lang="es-AR" altLang="en-US" sz="4000" smtClean="0"/>
            </a:br>
            <a:r>
              <a:rPr lang="es-AR" altLang="en-US" sz="4000" smtClean="0"/>
              <a:t>TAD CADENA</a:t>
            </a:r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5435600" y="4175125"/>
            <a:ext cx="1081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NULA</a:t>
            </a: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4076700" y="4149725"/>
            <a:ext cx="3816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, </a:t>
            </a:r>
            <a:r>
              <a:rPr lang="es-AR" altLang="es-AR" sz="2600">
                <a:solidFill>
                  <a:schemeClr val="hlink"/>
                </a:solidFill>
              </a:rPr>
              <a:t>H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1044575" y="3036888"/>
            <a:ext cx="2879725" cy="436562"/>
          </a:xfrm>
          <a:prstGeom prst="rect">
            <a:avLst/>
          </a:prstGeom>
          <a:noFill/>
          <a:ln w="9525">
            <a:solidFill>
              <a:srgbClr val="D8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>
                <a:solidFill>
                  <a:srgbClr val="D80000"/>
                </a:solidFill>
              </a:rPr>
              <a:t>CONSTRUCTORAS</a:t>
            </a:r>
            <a:r>
              <a:rPr lang="es-ES_tradnl" altLang="en-US" sz="1800">
                <a:solidFill>
                  <a:srgbClr val="D80000"/>
                </a:solidFill>
              </a:rPr>
              <a:t> </a:t>
            </a:r>
            <a:endParaRPr lang="es-AR" altLang="en-US" sz="1800">
              <a:solidFill>
                <a:srgbClr val="D80000"/>
              </a:solidFill>
            </a:endParaRPr>
          </a:p>
        </p:txBody>
      </p:sp>
      <p:sp>
        <p:nvSpPr>
          <p:cNvPr id="26630" name="19 CuadroTexto"/>
          <p:cNvSpPr txBox="1">
            <a:spLocks noChangeArrowheads="1"/>
          </p:cNvSpPr>
          <p:nvPr/>
        </p:nvSpPr>
        <p:spPr bwMode="auto">
          <a:xfrm>
            <a:off x="1619250" y="1989138"/>
            <a:ext cx="5905500" cy="4365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¿Cómo construimos la cadena “HOLA” ? </a:t>
            </a:r>
            <a:endParaRPr lang="es-AR" altLang="en-US" sz="2200" b="0">
              <a:solidFill>
                <a:schemeClr val="bg2"/>
              </a:solidFill>
            </a:endParaRPr>
          </a:p>
        </p:txBody>
      </p:sp>
      <p:grpSp>
        <p:nvGrpSpPr>
          <p:cNvPr id="160787" name="Group 19"/>
          <p:cNvGrpSpPr>
            <a:grpSpLocks/>
          </p:cNvGrpSpPr>
          <p:nvPr/>
        </p:nvGrpSpPr>
        <p:grpSpPr bwMode="auto">
          <a:xfrm>
            <a:off x="3924300" y="2708275"/>
            <a:ext cx="3313113" cy="468313"/>
            <a:chOff x="1973" y="1729"/>
            <a:chExt cx="2087" cy="295"/>
          </a:xfrm>
        </p:grpSpPr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2064" y="1729"/>
              <a:ext cx="1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 b="0"/>
                <a:t>NULA:  → CADENA</a:t>
              </a:r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 flipV="1">
              <a:off x="1973" y="1933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788" name="Group 20"/>
          <p:cNvGrpSpPr>
            <a:grpSpLocks/>
          </p:cNvGrpSpPr>
          <p:nvPr/>
        </p:nvGrpSpPr>
        <p:grpSpPr bwMode="auto">
          <a:xfrm>
            <a:off x="3924300" y="3248025"/>
            <a:ext cx="5184775" cy="396875"/>
            <a:chOff x="1973" y="2069"/>
            <a:chExt cx="3266" cy="250"/>
          </a:xfrm>
        </p:grpSpPr>
        <p:sp>
          <p:nvSpPr>
            <p:cNvPr id="26636" name="19 CuadroTexto"/>
            <p:cNvSpPr txBox="1">
              <a:spLocks noChangeArrowheads="1"/>
            </p:cNvSpPr>
            <p:nvPr/>
          </p:nvSpPr>
          <p:spPr bwMode="auto">
            <a:xfrm>
              <a:off x="2087" y="2069"/>
              <a:ext cx="3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000" b="0"/>
                <a:t>AGCAR: CADENA X CHAR </a:t>
              </a:r>
              <a:r>
                <a:rPr lang="es-ES_tradnl" altLang="es-AR" sz="2000" b="0">
                  <a:sym typeface="Wingdings" panose="05000000000000000000" pitchFamily="2" charset="2"/>
                </a:rPr>
                <a:t></a:t>
              </a:r>
              <a:r>
                <a:rPr lang="es-ES_tradnl" altLang="es-AR" sz="2000" b="0"/>
                <a:t> CADENA         </a:t>
              </a:r>
              <a:endParaRPr lang="es-ES_tradnl" altLang="en-US" sz="2000" b="0"/>
            </a:p>
          </p:txBody>
        </p:sp>
        <p:sp>
          <p:nvSpPr>
            <p:cNvPr id="26637" name="Line 18"/>
            <p:cNvSpPr>
              <a:spLocks noChangeShapeType="1"/>
            </p:cNvSpPr>
            <p:nvPr/>
          </p:nvSpPr>
          <p:spPr bwMode="auto">
            <a:xfrm>
              <a:off x="1973" y="211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2771775" y="4149725"/>
            <a:ext cx="61928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O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1403350" y="4149725"/>
            <a:ext cx="71294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L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34925" y="4149725"/>
            <a:ext cx="91090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A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3" grpId="0" animBg="1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ESPECIFICACIÓN </a:t>
            </a:r>
            <a:br>
              <a:rPr lang="es-AR" altLang="en-US" sz="4000" smtClean="0"/>
            </a:br>
            <a:r>
              <a:rPr lang="es-AR" altLang="en-US" sz="4000" smtClean="0"/>
              <a:t>TAD CADENA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2376488" cy="72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800" smtClean="0"/>
              <a:t>SEMÁNTICA</a:t>
            </a:r>
            <a:endParaRPr lang="es-AR" altLang="en-US" sz="2800" smtClean="0"/>
          </a:p>
        </p:txBody>
      </p:sp>
      <p:sp>
        <p:nvSpPr>
          <p:cNvPr id="27652" name="19 CuadroTexto"/>
          <p:cNvSpPr txBox="1">
            <a:spLocks noChangeArrowheads="1"/>
          </p:cNvSpPr>
          <p:nvPr/>
        </p:nvSpPr>
        <p:spPr bwMode="auto">
          <a:xfrm>
            <a:off x="4932363" y="836613"/>
            <a:ext cx="4032250" cy="1079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0">
                <a:solidFill>
                  <a:srgbClr val="FF0000"/>
                </a:solidFill>
              </a:rPr>
              <a:t>Planteamos axiomas para cada operación utilizando las 2 constructoras primitivas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 b="0">
                <a:solidFill>
                  <a:srgbClr val="FF0000"/>
                </a:solidFill>
              </a:rPr>
              <a:t>NULA:  → CADENA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600" b="0">
                <a:solidFill>
                  <a:srgbClr val="FF0000"/>
                </a:solidFill>
              </a:rPr>
              <a:t>AGCAR: CADENA X CHAR </a:t>
            </a:r>
            <a:r>
              <a:rPr lang="es-ES_tradnl" altLang="es-AR" sz="1600" b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AR" sz="1600" b="0">
                <a:solidFill>
                  <a:srgbClr val="FF0000"/>
                </a:solidFill>
              </a:rPr>
              <a:t> CADENA</a:t>
            </a:r>
            <a:endParaRPr lang="es-AR" altLang="en-US" sz="1600" b="0">
              <a:solidFill>
                <a:srgbClr val="FF0000"/>
              </a:solidFill>
            </a:endParaRP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2771775" y="2276475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0"/>
              <a:t> </a:t>
            </a:r>
            <a:r>
              <a:rPr lang="es-AR" altLang="en-US" sz="2000"/>
              <a:t>∀ </a:t>
            </a:r>
            <a:r>
              <a:rPr lang="es-ES_tradnl" altLang="en-US" sz="2000" b="0"/>
              <a:t>C  </a:t>
            </a:r>
            <a:r>
              <a:rPr lang="es-AR" altLang="en-US" sz="2000"/>
              <a:t>∈</a:t>
            </a:r>
            <a:r>
              <a:rPr lang="es-AR" altLang="en-US" sz="2000" b="0"/>
              <a:t> CADENA, </a:t>
            </a:r>
            <a:r>
              <a:rPr lang="es-AR" altLang="en-US" sz="1800"/>
              <a:t>∀ </a:t>
            </a:r>
            <a:r>
              <a:rPr lang="es-ES_tradnl" altLang="en-US" sz="2000" b="0"/>
              <a:t>x  </a:t>
            </a:r>
            <a:r>
              <a:rPr lang="es-AR" altLang="en-US" sz="2000" b="0"/>
              <a:t>∈ CHAR</a:t>
            </a:r>
            <a:endParaRPr lang="ru-RU" altLang="en-US" sz="2000" b="0"/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4932363" y="3141663"/>
            <a:ext cx="3960812" cy="436562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ESNULA: CADENA → BOOL</a:t>
            </a:r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468313" y="3341688"/>
            <a:ext cx="6624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 b="0"/>
              <a:t>ESNULA(           ) ≡</a:t>
            </a:r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2125663" y="3386138"/>
            <a:ext cx="1222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NULA </a:t>
            </a:r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3852863" y="3386138"/>
            <a:ext cx="10080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true </a:t>
            </a:r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468313" y="3876675"/>
            <a:ext cx="51133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ESNULA(                        ) ≡</a:t>
            </a:r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1965325" y="3889375"/>
            <a:ext cx="24479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AGCAR( C, x )</a:t>
            </a:r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4787900" y="3860800"/>
            <a:ext cx="12239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false</a:t>
            </a:r>
          </a:p>
        </p:txBody>
      </p: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468313" y="5748338"/>
            <a:ext cx="51133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LARGO(                        ) ≡</a:t>
            </a:r>
          </a:p>
        </p:txBody>
      </p:sp>
      <p:sp>
        <p:nvSpPr>
          <p:cNvPr id="11" name="19 CuadroTexto"/>
          <p:cNvSpPr txBox="1">
            <a:spLocks noChangeArrowheads="1"/>
          </p:cNvSpPr>
          <p:nvPr/>
        </p:nvSpPr>
        <p:spPr bwMode="auto">
          <a:xfrm>
            <a:off x="468313" y="5187950"/>
            <a:ext cx="4391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LARGO(            ) ≡</a:t>
            </a:r>
          </a:p>
        </p:txBody>
      </p:sp>
      <p:sp>
        <p:nvSpPr>
          <p:cNvPr id="12" name="19 CuadroTexto"/>
          <p:cNvSpPr txBox="1">
            <a:spLocks noChangeArrowheads="1"/>
          </p:cNvSpPr>
          <p:nvPr/>
        </p:nvSpPr>
        <p:spPr bwMode="auto">
          <a:xfrm>
            <a:off x="1863725" y="5186363"/>
            <a:ext cx="1081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NULA </a:t>
            </a:r>
          </a:p>
        </p:txBody>
      </p:sp>
      <p:sp>
        <p:nvSpPr>
          <p:cNvPr id="13" name="19 CuadroTexto"/>
          <p:cNvSpPr txBox="1">
            <a:spLocks noChangeArrowheads="1"/>
          </p:cNvSpPr>
          <p:nvPr/>
        </p:nvSpPr>
        <p:spPr bwMode="auto">
          <a:xfrm>
            <a:off x="3346450" y="5187950"/>
            <a:ext cx="72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</a:t>
            </a:r>
            <a:r>
              <a:rPr lang="es-ES_tradnl" altLang="en-US" sz="2600" b="0"/>
              <a:t>0</a:t>
            </a:r>
            <a:endParaRPr lang="ru-RU" altLang="en-US" sz="2600" b="0"/>
          </a:p>
        </p:txBody>
      </p:sp>
      <p:sp>
        <p:nvSpPr>
          <p:cNvPr id="14" name="19 CuadroTexto"/>
          <p:cNvSpPr txBox="1">
            <a:spLocks noChangeArrowheads="1"/>
          </p:cNvSpPr>
          <p:nvPr/>
        </p:nvSpPr>
        <p:spPr bwMode="auto">
          <a:xfrm>
            <a:off x="4284663" y="4719638"/>
            <a:ext cx="4679950" cy="436562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LARGO: CADENA → ENTERO ≥ 0</a:t>
            </a:r>
          </a:p>
        </p:txBody>
      </p:sp>
      <p:sp>
        <p:nvSpPr>
          <p:cNvPr id="15" name="19 CuadroTexto"/>
          <p:cNvSpPr txBox="1">
            <a:spLocks noChangeArrowheads="1"/>
          </p:cNvSpPr>
          <p:nvPr/>
        </p:nvSpPr>
        <p:spPr bwMode="auto">
          <a:xfrm>
            <a:off x="1792288" y="5762625"/>
            <a:ext cx="2376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AGCAR( C, x )</a:t>
            </a:r>
          </a:p>
        </p:txBody>
      </p:sp>
      <p:sp>
        <p:nvSpPr>
          <p:cNvPr id="16" name="19 CuadroTexto"/>
          <p:cNvSpPr txBox="1">
            <a:spLocks noChangeArrowheads="1"/>
          </p:cNvSpPr>
          <p:nvPr/>
        </p:nvSpPr>
        <p:spPr bwMode="auto">
          <a:xfrm>
            <a:off x="4500563" y="5732463"/>
            <a:ext cx="38877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1 + LARGO(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8" grpId="0"/>
      <p:bldP spid="9" grpId="0"/>
      <p:bldP spid="11" grpId="0"/>
      <p:bldP spid="12" grpId="0"/>
      <p:bldP spid="14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457200"/>
            <a:ext cx="8229600" cy="1371600"/>
          </a:xfrm>
        </p:spPr>
        <p:txBody>
          <a:bodyPr/>
          <a:lstStyle/>
          <a:p>
            <a:r>
              <a:rPr lang="es-AR" altLang="en-US" sz="4000" smtClean="0"/>
              <a:t>ESPECIFICACIÓN </a:t>
            </a:r>
            <a:br>
              <a:rPr lang="es-AR" altLang="en-US" sz="4000" smtClean="0"/>
            </a:br>
            <a:r>
              <a:rPr lang="es-AR" altLang="en-US" sz="4000" smtClean="0"/>
              <a:t>TAD CADENA</a:t>
            </a:r>
          </a:p>
        </p:txBody>
      </p:sp>
      <p:sp>
        <p:nvSpPr>
          <p:cNvPr id="28675" name="19 CuadroTexto"/>
          <p:cNvSpPr txBox="1">
            <a:spLocks noChangeArrowheads="1"/>
          </p:cNvSpPr>
          <p:nvPr/>
        </p:nvSpPr>
        <p:spPr bwMode="auto">
          <a:xfrm>
            <a:off x="3995738" y="1628775"/>
            <a:ext cx="5329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0"/>
              <a:t>LARGO( AGCAR( </a:t>
            </a:r>
            <a:r>
              <a:rPr lang="es-ES_tradnl" altLang="en-US" sz="2000">
                <a:solidFill>
                  <a:srgbClr val="008E00"/>
                </a:solidFill>
              </a:rPr>
              <a:t>C</a:t>
            </a:r>
            <a:r>
              <a:rPr lang="es-ES_tradnl" altLang="en-US" sz="2000" b="0"/>
              <a:t> , </a:t>
            </a:r>
            <a:r>
              <a:rPr lang="es-ES_tradnl" altLang="en-US" sz="2000">
                <a:solidFill>
                  <a:schemeClr val="hlink"/>
                </a:solidFill>
              </a:rPr>
              <a:t>x</a:t>
            </a:r>
            <a:r>
              <a:rPr lang="es-ES_tradnl" altLang="en-US" sz="2000" b="0"/>
              <a:t> ) ) ≡  1+LARGO( </a:t>
            </a:r>
            <a:r>
              <a:rPr lang="es-ES_tradnl" altLang="en-US" sz="2000">
                <a:solidFill>
                  <a:srgbClr val="008E00"/>
                </a:solidFill>
              </a:rPr>
              <a:t>C</a:t>
            </a:r>
            <a:r>
              <a:rPr lang="es-ES_tradnl" altLang="en-US" sz="2000" b="0"/>
              <a:t> )</a:t>
            </a:r>
          </a:p>
        </p:txBody>
      </p:sp>
      <p:sp>
        <p:nvSpPr>
          <p:cNvPr id="28676" name="19 CuadroTexto"/>
          <p:cNvSpPr txBox="1">
            <a:spLocks noChangeArrowheads="1"/>
          </p:cNvSpPr>
          <p:nvPr/>
        </p:nvSpPr>
        <p:spPr bwMode="auto">
          <a:xfrm>
            <a:off x="3997325" y="1196975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0"/>
              <a:t>LARGO( NULA ) ≡ 0</a:t>
            </a:r>
          </a:p>
        </p:txBody>
      </p:sp>
      <p:sp>
        <p:nvSpPr>
          <p:cNvPr id="28677" name="19 CuadroTexto"/>
          <p:cNvSpPr txBox="1">
            <a:spLocks noChangeArrowheads="1"/>
          </p:cNvSpPr>
          <p:nvPr/>
        </p:nvSpPr>
        <p:spPr bwMode="auto">
          <a:xfrm>
            <a:off x="1835150" y="2420938"/>
            <a:ext cx="5905500" cy="4365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¿Cuál es el largo de la cadena “HOLA” ? </a:t>
            </a:r>
            <a:endParaRPr lang="es-AR" altLang="en-US" sz="2200" b="0">
              <a:solidFill>
                <a:schemeClr val="bg2"/>
              </a:solidFill>
            </a:endParaRPr>
          </a:p>
        </p:txBody>
      </p:sp>
      <p:sp>
        <p:nvSpPr>
          <p:cNvPr id="28678" name="19 CuadroTexto"/>
          <p:cNvSpPr txBox="1">
            <a:spLocks noChangeArrowheads="1"/>
          </p:cNvSpPr>
          <p:nvPr/>
        </p:nvSpPr>
        <p:spPr bwMode="auto">
          <a:xfrm>
            <a:off x="5816600" y="3155950"/>
            <a:ext cx="1081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NULA</a:t>
            </a:r>
          </a:p>
        </p:txBody>
      </p:sp>
      <p:sp>
        <p:nvSpPr>
          <p:cNvPr id="28679" name="19 CuadroTexto"/>
          <p:cNvSpPr txBox="1">
            <a:spLocks noChangeArrowheads="1"/>
          </p:cNvSpPr>
          <p:nvPr/>
        </p:nvSpPr>
        <p:spPr bwMode="auto">
          <a:xfrm>
            <a:off x="4679950" y="3151188"/>
            <a:ext cx="3816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, </a:t>
            </a:r>
            <a:r>
              <a:rPr lang="es-AR" altLang="es-AR" sz="2200">
                <a:solidFill>
                  <a:schemeClr val="hlink"/>
                </a:solidFill>
              </a:rPr>
              <a:t>H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28680" name="19 CuadroTexto"/>
          <p:cNvSpPr txBox="1">
            <a:spLocks noChangeArrowheads="1"/>
          </p:cNvSpPr>
          <p:nvPr/>
        </p:nvSpPr>
        <p:spPr bwMode="auto">
          <a:xfrm>
            <a:off x="3527425" y="3146425"/>
            <a:ext cx="61928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O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28681" name="19 CuadroTexto"/>
          <p:cNvSpPr txBox="1">
            <a:spLocks noChangeArrowheads="1"/>
          </p:cNvSpPr>
          <p:nvPr/>
        </p:nvSpPr>
        <p:spPr bwMode="auto">
          <a:xfrm>
            <a:off x="2376488" y="3146425"/>
            <a:ext cx="71294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L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28682" name="19 CuadroTexto"/>
          <p:cNvSpPr txBox="1">
            <a:spLocks noChangeArrowheads="1"/>
          </p:cNvSpPr>
          <p:nvPr/>
        </p:nvSpPr>
        <p:spPr bwMode="auto">
          <a:xfrm>
            <a:off x="1223963" y="3146425"/>
            <a:ext cx="7920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                    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A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34925" y="3141663"/>
            <a:ext cx="91090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>
                <a:solidFill>
                  <a:srgbClr val="D80000"/>
                </a:solidFill>
              </a:rPr>
              <a:t>LARGO</a:t>
            </a:r>
            <a:r>
              <a:rPr lang="es-AR" altLang="es-AR" sz="2200">
                <a:solidFill>
                  <a:srgbClr val="D80000"/>
                </a:solidFill>
              </a:rPr>
              <a:t>(</a:t>
            </a:r>
            <a:r>
              <a:rPr lang="es-AR" altLang="es-AR" sz="2200"/>
              <a:t>                                                                                            </a:t>
            </a:r>
            <a:r>
              <a:rPr lang="es-ES_tradnl" altLang="es-AR" sz="2200"/>
              <a:t>       </a:t>
            </a:r>
            <a:r>
              <a:rPr lang="es-ES_tradnl" altLang="es-AR" sz="2200">
                <a:solidFill>
                  <a:srgbClr val="D80000"/>
                </a:solidFill>
              </a:rPr>
              <a:t>)</a:t>
            </a:r>
            <a:r>
              <a:rPr lang="es-ES_tradnl" altLang="es-AR" sz="2200"/>
              <a:t>      </a:t>
            </a:r>
            <a:endParaRPr lang="es-ES_tradnl" altLang="en-US" sz="2200"/>
          </a:p>
        </p:txBody>
      </p:sp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2411413" y="3140075"/>
            <a:ext cx="5870575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5816600" y="3803650"/>
            <a:ext cx="1081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NULA</a:t>
            </a:r>
          </a:p>
        </p:txBody>
      </p:sp>
      <p:sp>
        <p:nvSpPr>
          <p:cNvPr id="11" name="19 CuadroTexto"/>
          <p:cNvSpPr txBox="1">
            <a:spLocks noChangeArrowheads="1"/>
          </p:cNvSpPr>
          <p:nvPr/>
        </p:nvSpPr>
        <p:spPr bwMode="auto">
          <a:xfrm>
            <a:off x="4679950" y="3798888"/>
            <a:ext cx="3816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, </a:t>
            </a:r>
            <a:r>
              <a:rPr lang="es-AR" altLang="es-AR" sz="2200">
                <a:solidFill>
                  <a:schemeClr val="hlink"/>
                </a:solidFill>
              </a:rPr>
              <a:t>H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12" name="19 CuadroTexto"/>
          <p:cNvSpPr txBox="1">
            <a:spLocks noChangeArrowheads="1"/>
          </p:cNvSpPr>
          <p:nvPr/>
        </p:nvSpPr>
        <p:spPr bwMode="auto">
          <a:xfrm>
            <a:off x="3563938" y="3789363"/>
            <a:ext cx="61928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O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13" name="19 CuadroTexto"/>
          <p:cNvSpPr txBox="1">
            <a:spLocks noChangeArrowheads="1"/>
          </p:cNvSpPr>
          <p:nvPr/>
        </p:nvSpPr>
        <p:spPr bwMode="auto">
          <a:xfrm>
            <a:off x="2339975" y="3789363"/>
            <a:ext cx="71294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L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14" name="19 CuadroTexto"/>
          <p:cNvSpPr txBox="1">
            <a:spLocks noChangeArrowheads="1"/>
          </p:cNvSpPr>
          <p:nvPr/>
        </p:nvSpPr>
        <p:spPr bwMode="auto">
          <a:xfrm>
            <a:off x="395288" y="3789363"/>
            <a:ext cx="85328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1 +</a:t>
            </a:r>
            <a:r>
              <a:rPr lang="es-ES_tradnl" altLang="es-AR" sz="2200"/>
              <a:t> </a:t>
            </a:r>
            <a:r>
              <a:rPr lang="es-ES_tradnl" altLang="es-AR" sz="2200">
                <a:solidFill>
                  <a:srgbClr val="D80000"/>
                </a:solidFill>
              </a:rPr>
              <a:t>LARGO</a:t>
            </a:r>
            <a:r>
              <a:rPr lang="es-AR" altLang="es-AR" sz="2200">
                <a:solidFill>
                  <a:srgbClr val="D80000"/>
                </a:solidFill>
              </a:rPr>
              <a:t>(</a:t>
            </a:r>
            <a:r>
              <a:rPr lang="es-AR" altLang="es-AR" sz="2200"/>
              <a:t>                                                                         </a:t>
            </a:r>
            <a:r>
              <a:rPr lang="es-ES_tradnl" altLang="es-AR" sz="2200"/>
              <a:t>     </a:t>
            </a:r>
            <a:r>
              <a:rPr lang="es-ES_tradnl" altLang="es-AR" sz="2200">
                <a:solidFill>
                  <a:srgbClr val="D80000"/>
                </a:solidFill>
              </a:rPr>
              <a:t>)</a:t>
            </a:r>
            <a:r>
              <a:rPr lang="es-ES_tradnl" altLang="es-AR" sz="2200"/>
              <a:t>      </a:t>
            </a:r>
            <a:endParaRPr lang="es-ES_tradnl" altLang="en-US" sz="2200"/>
          </a:p>
        </p:txBody>
      </p:sp>
      <p:sp>
        <p:nvSpPr>
          <p:cNvPr id="158756" name="Rectangle 36"/>
          <p:cNvSpPr>
            <a:spLocks noChangeArrowheads="1"/>
          </p:cNvSpPr>
          <p:nvPr/>
        </p:nvSpPr>
        <p:spPr bwMode="auto">
          <a:xfrm>
            <a:off x="3635375" y="3789363"/>
            <a:ext cx="4176713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" name="19 CuadroTexto"/>
          <p:cNvSpPr txBox="1">
            <a:spLocks noChangeArrowheads="1"/>
          </p:cNvSpPr>
          <p:nvPr/>
        </p:nvSpPr>
        <p:spPr bwMode="auto">
          <a:xfrm>
            <a:off x="5781675" y="4516438"/>
            <a:ext cx="10810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NULA</a:t>
            </a:r>
          </a:p>
        </p:txBody>
      </p:sp>
      <p:sp>
        <p:nvSpPr>
          <p:cNvPr id="16" name="19 CuadroTexto"/>
          <p:cNvSpPr txBox="1">
            <a:spLocks noChangeArrowheads="1"/>
          </p:cNvSpPr>
          <p:nvPr/>
        </p:nvSpPr>
        <p:spPr bwMode="auto">
          <a:xfrm>
            <a:off x="4645025" y="4511675"/>
            <a:ext cx="3816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, </a:t>
            </a:r>
            <a:r>
              <a:rPr lang="es-AR" altLang="es-AR" sz="2200">
                <a:solidFill>
                  <a:schemeClr val="hlink"/>
                </a:solidFill>
              </a:rPr>
              <a:t>H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17" name="19 CuadroTexto"/>
          <p:cNvSpPr txBox="1">
            <a:spLocks noChangeArrowheads="1"/>
          </p:cNvSpPr>
          <p:nvPr/>
        </p:nvSpPr>
        <p:spPr bwMode="auto">
          <a:xfrm>
            <a:off x="3492500" y="4514850"/>
            <a:ext cx="61928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O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18" name="19 CuadroTexto"/>
          <p:cNvSpPr txBox="1">
            <a:spLocks noChangeArrowheads="1"/>
          </p:cNvSpPr>
          <p:nvPr/>
        </p:nvSpPr>
        <p:spPr bwMode="auto">
          <a:xfrm>
            <a:off x="1836738" y="4514850"/>
            <a:ext cx="63007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1 +</a:t>
            </a:r>
            <a:r>
              <a:rPr lang="es-ES_tradnl" altLang="es-AR" sz="2200"/>
              <a:t> </a:t>
            </a:r>
            <a:r>
              <a:rPr lang="es-ES_tradnl" altLang="es-AR" sz="2200">
                <a:solidFill>
                  <a:srgbClr val="D80000"/>
                </a:solidFill>
              </a:rPr>
              <a:t>LARGO</a:t>
            </a:r>
            <a:r>
              <a:rPr lang="es-AR" altLang="es-AR" sz="2200">
                <a:solidFill>
                  <a:srgbClr val="D80000"/>
                </a:solidFill>
              </a:rPr>
              <a:t>(</a:t>
            </a:r>
            <a:r>
              <a:rPr lang="es-AR" altLang="es-AR" sz="2200"/>
              <a:t>                                                       </a:t>
            </a:r>
            <a:r>
              <a:rPr lang="es-ES_tradnl" altLang="es-AR" sz="2200">
                <a:solidFill>
                  <a:srgbClr val="D80000"/>
                </a:solidFill>
              </a:rPr>
              <a:t>)</a:t>
            </a:r>
            <a:r>
              <a:rPr lang="es-ES_tradnl" altLang="es-AR" sz="2200"/>
              <a:t>      </a:t>
            </a:r>
            <a:endParaRPr lang="es-ES_tradnl" altLang="en-US" sz="2200"/>
          </a:p>
        </p:txBody>
      </p:sp>
      <p:sp>
        <p:nvSpPr>
          <p:cNvPr id="158766" name="Rectangle 46"/>
          <p:cNvSpPr>
            <a:spLocks noChangeArrowheads="1"/>
          </p:cNvSpPr>
          <p:nvPr/>
        </p:nvSpPr>
        <p:spPr bwMode="auto">
          <a:xfrm>
            <a:off x="4767263" y="4508500"/>
            <a:ext cx="2447925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5889625" y="5178425"/>
            <a:ext cx="1081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NULA</a:t>
            </a:r>
          </a:p>
        </p:txBody>
      </p:sp>
      <p:sp>
        <p:nvSpPr>
          <p:cNvPr id="21" name="19 CuadroTexto"/>
          <p:cNvSpPr txBox="1">
            <a:spLocks noChangeArrowheads="1"/>
          </p:cNvSpPr>
          <p:nvPr/>
        </p:nvSpPr>
        <p:spPr bwMode="auto">
          <a:xfrm>
            <a:off x="4752975" y="5173663"/>
            <a:ext cx="3816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AGCAR</a:t>
            </a:r>
            <a:r>
              <a:rPr lang="es-AR" altLang="es-AR" sz="2200" b="0"/>
              <a:t>(           , </a:t>
            </a:r>
            <a:r>
              <a:rPr lang="es-AR" altLang="es-AR" sz="2200">
                <a:solidFill>
                  <a:schemeClr val="hlink"/>
                </a:solidFill>
              </a:rPr>
              <a:t>H</a:t>
            </a:r>
            <a:r>
              <a:rPr lang="es-ES_tradnl" altLang="es-AR" sz="2200" b="0"/>
              <a:t> )      </a:t>
            </a:r>
            <a:endParaRPr lang="es-ES_tradnl" altLang="en-US" sz="2200" b="0"/>
          </a:p>
        </p:txBody>
      </p:sp>
      <p:sp>
        <p:nvSpPr>
          <p:cNvPr id="22" name="19 CuadroTexto"/>
          <p:cNvSpPr txBox="1">
            <a:spLocks noChangeArrowheads="1"/>
          </p:cNvSpPr>
          <p:nvPr/>
        </p:nvSpPr>
        <p:spPr bwMode="auto">
          <a:xfrm>
            <a:off x="3095625" y="5157788"/>
            <a:ext cx="4610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1 +</a:t>
            </a:r>
            <a:r>
              <a:rPr lang="es-ES_tradnl" altLang="es-AR" sz="2200"/>
              <a:t> </a:t>
            </a:r>
            <a:r>
              <a:rPr lang="es-ES_tradnl" altLang="es-AR" sz="2200">
                <a:solidFill>
                  <a:srgbClr val="D80000"/>
                </a:solidFill>
              </a:rPr>
              <a:t>LARGO</a:t>
            </a:r>
            <a:r>
              <a:rPr lang="es-AR" altLang="es-AR" sz="2200">
                <a:solidFill>
                  <a:srgbClr val="D80000"/>
                </a:solidFill>
              </a:rPr>
              <a:t>(</a:t>
            </a:r>
            <a:r>
              <a:rPr lang="es-AR" altLang="es-AR" sz="2200"/>
              <a:t>                                  </a:t>
            </a:r>
            <a:r>
              <a:rPr lang="es-ES_tradnl" altLang="es-AR" sz="2200">
                <a:solidFill>
                  <a:srgbClr val="D80000"/>
                </a:solidFill>
              </a:rPr>
              <a:t>)</a:t>
            </a:r>
            <a:r>
              <a:rPr lang="es-ES_tradnl" altLang="es-AR" sz="2200"/>
              <a:t>      </a:t>
            </a:r>
            <a:endParaRPr lang="es-ES_tradnl" altLang="en-US" sz="2200"/>
          </a:p>
        </p:txBody>
      </p:sp>
      <p:sp>
        <p:nvSpPr>
          <p:cNvPr id="158771" name="Rectangle 51"/>
          <p:cNvSpPr>
            <a:spLocks noChangeArrowheads="1"/>
          </p:cNvSpPr>
          <p:nvPr/>
        </p:nvSpPr>
        <p:spPr bwMode="auto">
          <a:xfrm>
            <a:off x="5976938" y="5157788"/>
            <a:ext cx="792162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" name="19 CuadroTexto"/>
          <p:cNvSpPr txBox="1">
            <a:spLocks noChangeArrowheads="1"/>
          </p:cNvSpPr>
          <p:nvPr/>
        </p:nvSpPr>
        <p:spPr bwMode="auto">
          <a:xfrm>
            <a:off x="4284663" y="5737225"/>
            <a:ext cx="2879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 b="0"/>
              <a:t>1 +</a:t>
            </a:r>
            <a:r>
              <a:rPr lang="es-ES_tradnl" altLang="es-AR" sz="2200"/>
              <a:t> </a:t>
            </a:r>
            <a:r>
              <a:rPr lang="es-ES_tradnl" altLang="es-AR" sz="2200">
                <a:solidFill>
                  <a:srgbClr val="D80000"/>
                </a:solidFill>
              </a:rPr>
              <a:t>LARGO</a:t>
            </a:r>
            <a:r>
              <a:rPr lang="es-AR" altLang="es-AR" sz="2200">
                <a:solidFill>
                  <a:srgbClr val="D80000"/>
                </a:solidFill>
              </a:rPr>
              <a:t>(</a:t>
            </a:r>
            <a:r>
              <a:rPr lang="es-AR" altLang="es-AR" sz="2200"/>
              <a:t>  </a:t>
            </a:r>
            <a:r>
              <a:rPr lang="es-AR" altLang="es-AR" sz="2200" b="0"/>
              <a:t>NULA </a:t>
            </a:r>
            <a:r>
              <a:rPr lang="es-ES_tradnl" altLang="es-AR" sz="2200">
                <a:solidFill>
                  <a:srgbClr val="D80000"/>
                </a:solidFill>
              </a:rPr>
              <a:t>)</a:t>
            </a:r>
            <a:r>
              <a:rPr lang="es-ES_tradnl" altLang="es-AR" sz="2200"/>
              <a:t>      </a:t>
            </a:r>
            <a:endParaRPr lang="es-ES_tradnl" altLang="en-US" sz="2200"/>
          </a:p>
        </p:txBody>
      </p:sp>
      <p:sp>
        <p:nvSpPr>
          <p:cNvPr id="24" name="19 CuadroTexto"/>
          <p:cNvSpPr txBox="1">
            <a:spLocks noChangeArrowheads="1"/>
          </p:cNvSpPr>
          <p:nvPr/>
        </p:nvSpPr>
        <p:spPr bwMode="auto">
          <a:xfrm>
            <a:off x="5580063" y="6176963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0</a:t>
            </a:r>
          </a:p>
        </p:txBody>
      </p:sp>
      <p:cxnSp>
        <p:nvCxnSpPr>
          <p:cNvPr id="158797" name="AutoShape 77"/>
          <p:cNvCxnSpPr>
            <a:cxnSpLocks noChangeShapeType="1"/>
          </p:cNvCxnSpPr>
          <p:nvPr/>
        </p:nvCxnSpPr>
        <p:spPr bwMode="auto">
          <a:xfrm rot="16200000" flipH="1">
            <a:off x="5056188" y="6115050"/>
            <a:ext cx="436562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98" name="AutoShape 78"/>
          <p:cNvCxnSpPr>
            <a:cxnSpLocks noChangeShapeType="1"/>
          </p:cNvCxnSpPr>
          <p:nvPr/>
        </p:nvCxnSpPr>
        <p:spPr bwMode="auto">
          <a:xfrm rot="16200000" flipH="1">
            <a:off x="303213" y="3594100"/>
            <a:ext cx="436562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99" name="AutoShape 79"/>
          <p:cNvCxnSpPr>
            <a:cxnSpLocks noChangeShapeType="1"/>
          </p:cNvCxnSpPr>
          <p:nvPr/>
        </p:nvCxnSpPr>
        <p:spPr bwMode="auto">
          <a:xfrm rot="16200000" flipH="1">
            <a:off x="1382713" y="4314825"/>
            <a:ext cx="436562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800" name="AutoShape 80"/>
          <p:cNvCxnSpPr>
            <a:cxnSpLocks noChangeShapeType="1"/>
          </p:cNvCxnSpPr>
          <p:nvPr/>
        </p:nvCxnSpPr>
        <p:spPr bwMode="auto">
          <a:xfrm rot="16200000" flipH="1">
            <a:off x="2535238" y="4962525"/>
            <a:ext cx="436562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801" name="AutoShape 81"/>
          <p:cNvCxnSpPr>
            <a:cxnSpLocks noChangeShapeType="1"/>
          </p:cNvCxnSpPr>
          <p:nvPr/>
        </p:nvCxnSpPr>
        <p:spPr bwMode="auto">
          <a:xfrm rot="16200000" flipH="1">
            <a:off x="3830637" y="5611813"/>
            <a:ext cx="436563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ESPECIFICACIÓN </a:t>
            </a:r>
            <a:br>
              <a:rPr lang="es-AR" altLang="en-US" sz="4000" smtClean="0"/>
            </a:br>
            <a:r>
              <a:rPr lang="es-AR" altLang="en-US" sz="4000" smtClean="0"/>
              <a:t>TAD CADENA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2376488" cy="72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800" smtClean="0"/>
              <a:t>SEMÁNTICA</a:t>
            </a:r>
            <a:endParaRPr lang="es-AR" altLang="en-US" sz="2800" smtClean="0"/>
          </a:p>
        </p:txBody>
      </p:sp>
      <p:sp>
        <p:nvSpPr>
          <p:cNvPr id="29700" name="19 CuadroTexto"/>
          <p:cNvSpPr txBox="1">
            <a:spLocks noChangeArrowheads="1"/>
          </p:cNvSpPr>
          <p:nvPr/>
        </p:nvSpPr>
        <p:spPr bwMode="auto">
          <a:xfrm>
            <a:off x="4932363" y="836613"/>
            <a:ext cx="4032250" cy="1079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0">
                <a:solidFill>
                  <a:srgbClr val="FF0000"/>
                </a:solidFill>
              </a:rPr>
              <a:t>Planteamos axiomas para cada operación utilizando las 2 constructoras primitivas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 b="0">
                <a:solidFill>
                  <a:srgbClr val="FF0000"/>
                </a:solidFill>
              </a:rPr>
              <a:t>NULA:  → CADENA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600" b="0">
                <a:solidFill>
                  <a:srgbClr val="FF0000"/>
                </a:solidFill>
              </a:rPr>
              <a:t>AGCAR: CADENA X CHAR </a:t>
            </a:r>
            <a:r>
              <a:rPr lang="es-ES_tradnl" altLang="es-AR" sz="1600" b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AR" sz="1600" b="0">
                <a:solidFill>
                  <a:srgbClr val="FF0000"/>
                </a:solidFill>
              </a:rPr>
              <a:t> CADENA</a:t>
            </a:r>
            <a:endParaRPr lang="es-AR" altLang="en-US" sz="1600" b="0">
              <a:solidFill>
                <a:srgbClr val="FF0000"/>
              </a:solidFill>
            </a:endParaRPr>
          </a:p>
        </p:txBody>
      </p:sp>
      <p:sp>
        <p:nvSpPr>
          <p:cNvPr id="29701" name="19 CuadroTexto"/>
          <p:cNvSpPr txBox="1">
            <a:spLocks noChangeArrowheads="1"/>
          </p:cNvSpPr>
          <p:nvPr/>
        </p:nvSpPr>
        <p:spPr bwMode="auto">
          <a:xfrm>
            <a:off x="2771775" y="2276475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0"/>
              <a:t> </a:t>
            </a:r>
            <a:r>
              <a:rPr lang="es-AR" altLang="en-US" sz="2000"/>
              <a:t>∀ </a:t>
            </a:r>
            <a:r>
              <a:rPr lang="es-ES_tradnl" altLang="en-US" sz="2000" b="0"/>
              <a:t>C, T  </a:t>
            </a:r>
            <a:r>
              <a:rPr lang="es-AR" altLang="en-US" sz="2000"/>
              <a:t>∈</a:t>
            </a:r>
            <a:r>
              <a:rPr lang="es-AR" altLang="en-US" sz="2000" b="0"/>
              <a:t> CADENA, </a:t>
            </a:r>
            <a:r>
              <a:rPr lang="es-AR" altLang="en-US" sz="1800"/>
              <a:t>∀ </a:t>
            </a:r>
            <a:r>
              <a:rPr lang="es-ES_tradnl" altLang="en-US" sz="2000" b="0"/>
              <a:t>d  </a:t>
            </a:r>
            <a:r>
              <a:rPr lang="es-AR" altLang="en-US" sz="2000" b="0"/>
              <a:t>∈ CHAR</a:t>
            </a:r>
            <a:endParaRPr lang="ru-RU" altLang="en-US" sz="2000" b="0"/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2555875" y="3068638"/>
            <a:ext cx="6264275" cy="436562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>
                <a:solidFill>
                  <a:schemeClr val="bg2"/>
                </a:solidFill>
              </a:rPr>
              <a:t>CONCAT: CADENA X CADENA  → CADENA</a:t>
            </a:r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468313" y="3844925"/>
            <a:ext cx="39592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0"/>
              <a:t>CONCAT (    ,          ) </a:t>
            </a:r>
            <a:r>
              <a:rPr lang="es-ES_tradnl" altLang="en-US" sz="2600" b="0"/>
              <a:t>≡</a:t>
            </a:r>
            <a:r>
              <a:rPr lang="en-US" altLang="en-US" sz="2600"/>
              <a:t> </a:t>
            </a:r>
            <a:r>
              <a:rPr lang="en-US" altLang="en-US" sz="2600" b="0"/>
              <a:t> </a:t>
            </a:r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2185988" y="3860800"/>
            <a:ext cx="5730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C </a:t>
            </a:r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4140200" y="3860800"/>
            <a:ext cx="1008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C </a:t>
            </a:r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468313" y="4595813"/>
            <a:ext cx="4535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0"/>
              <a:t>CONCAT(    ,                     ) </a:t>
            </a:r>
            <a:r>
              <a:rPr lang="es-ES_tradnl" altLang="en-US" sz="2600" b="0"/>
              <a:t>≡</a:t>
            </a:r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2557463" y="3860800"/>
            <a:ext cx="1222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NULA </a:t>
            </a:r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2051050" y="4581525"/>
            <a:ext cx="573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C </a:t>
            </a:r>
          </a:p>
        </p:txBody>
      </p: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2527300" y="4594225"/>
            <a:ext cx="23034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0"/>
              <a:t>AGCAR(T,d)</a:t>
            </a:r>
            <a:endParaRPr lang="es-ES_tradnl" altLang="en-US" sz="2600" b="0"/>
          </a:p>
        </p:txBody>
      </p:sp>
      <p:sp>
        <p:nvSpPr>
          <p:cNvPr id="11" name="19 CuadroTexto"/>
          <p:cNvSpPr txBox="1">
            <a:spLocks noChangeArrowheads="1"/>
          </p:cNvSpPr>
          <p:nvPr/>
        </p:nvSpPr>
        <p:spPr bwMode="auto">
          <a:xfrm>
            <a:off x="4859338" y="4579938"/>
            <a:ext cx="4103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0"/>
              <a:t>AGCAR(CONCAT(C,T),d)</a:t>
            </a:r>
            <a:endParaRPr lang="es-ES_tradnl" altLang="en-US" sz="2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ESPECIFICACIÓN</a:t>
            </a:r>
            <a:br>
              <a:rPr lang="es-AR" altLang="en-US" sz="4000" smtClean="0"/>
            </a:br>
            <a:r>
              <a:rPr lang="es-AR" altLang="en-US" sz="4000" smtClean="0"/>
              <a:t>TAD CADENA</a:t>
            </a:r>
          </a:p>
        </p:txBody>
      </p:sp>
      <p:sp>
        <p:nvSpPr>
          <p:cNvPr id="30723" name="19 CuadroTexto"/>
          <p:cNvSpPr txBox="1">
            <a:spLocks noChangeArrowheads="1"/>
          </p:cNvSpPr>
          <p:nvPr/>
        </p:nvSpPr>
        <p:spPr bwMode="auto">
          <a:xfrm>
            <a:off x="5148263" y="692150"/>
            <a:ext cx="3673475" cy="1441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¿Cuál es el resultado de concatenar la cadena “AB”CON LA CADENA “XYZ” ? </a:t>
            </a:r>
            <a:endParaRPr lang="es-AR" altLang="en-US" sz="2200" b="0">
              <a:solidFill>
                <a:schemeClr val="bg2"/>
              </a:solidFill>
            </a:endParaRPr>
          </a:p>
        </p:txBody>
      </p:sp>
      <p:sp>
        <p:nvSpPr>
          <p:cNvPr id="30724" name="19 CuadroTexto"/>
          <p:cNvSpPr txBox="1">
            <a:spLocks noChangeArrowheads="1"/>
          </p:cNvSpPr>
          <p:nvPr/>
        </p:nvSpPr>
        <p:spPr bwMode="auto">
          <a:xfrm>
            <a:off x="684213" y="1844675"/>
            <a:ext cx="3959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/>
              <a:t>CONCAT ( C, NULA) </a:t>
            </a:r>
            <a:r>
              <a:rPr lang="es-ES_tradnl" altLang="en-US" sz="2200" b="0"/>
              <a:t>≡</a:t>
            </a:r>
            <a:r>
              <a:rPr lang="en-US" altLang="en-US" sz="2200"/>
              <a:t> </a:t>
            </a:r>
            <a:r>
              <a:rPr lang="en-US" altLang="en-US" sz="2200" b="0"/>
              <a:t>C </a:t>
            </a:r>
          </a:p>
        </p:txBody>
      </p:sp>
      <p:sp>
        <p:nvSpPr>
          <p:cNvPr id="30725" name="19 CuadroTexto"/>
          <p:cNvSpPr txBox="1">
            <a:spLocks noChangeArrowheads="1"/>
          </p:cNvSpPr>
          <p:nvPr/>
        </p:nvSpPr>
        <p:spPr bwMode="auto">
          <a:xfrm>
            <a:off x="647700" y="2276475"/>
            <a:ext cx="8496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/>
              <a:t>CONCAT ( </a:t>
            </a:r>
            <a:r>
              <a:rPr lang="en-US" altLang="en-US" sz="2200">
                <a:solidFill>
                  <a:srgbClr val="D80000"/>
                </a:solidFill>
              </a:rPr>
              <a:t>C</a:t>
            </a:r>
            <a:r>
              <a:rPr lang="en-US" altLang="en-US" sz="2200" b="0"/>
              <a:t>, AGCAR(</a:t>
            </a:r>
            <a:r>
              <a:rPr lang="en-US" altLang="en-US" sz="2200">
                <a:solidFill>
                  <a:srgbClr val="008E00"/>
                </a:solidFill>
              </a:rPr>
              <a:t>T</a:t>
            </a:r>
            <a:r>
              <a:rPr lang="en-US" altLang="en-US" sz="2200" b="0"/>
              <a:t>, </a:t>
            </a:r>
            <a:r>
              <a:rPr lang="en-US" altLang="en-US" sz="2200">
                <a:solidFill>
                  <a:schemeClr val="hlink"/>
                </a:solidFill>
              </a:rPr>
              <a:t>d</a:t>
            </a:r>
            <a:r>
              <a:rPr lang="en-US" altLang="en-US" sz="2200" b="0"/>
              <a:t>)) </a:t>
            </a:r>
            <a:r>
              <a:rPr lang="es-ES_tradnl" altLang="en-US" sz="2200" b="0"/>
              <a:t>≡ AGCAR(CONCAT(</a:t>
            </a:r>
            <a:r>
              <a:rPr lang="es-ES_tradnl" altLang="en-US" sz="2200">
                <a:solidFill>
                  <a:srgbClr val="D80000"/>
                </a:solidFill>
              </a:rPr>
              <a:t>C</a:t>
            </a:r>
            <a:r>
              <a:rPr lang="es-ES_tradnl" altLang="en-US" sz="2200" b="0"/>
              <a:t>,</a:t>
            </a:r>
            <a:r>
              <a:rPr lang="es-ES_tradnl" altLang="en-US" sz="2200">
                <a:solidFill>
                  <a:srgbClr val="008E00"/>
                </a:solidFill>
              </a:rPr>
              <a:t>T</a:t>
            </a:r>
            <a:r>
              <a:rPr lang="es-ES_tradnl" altLang="en-US" sz="2200" b="0"/>
              <a:t>), </a:t>
            </a:r>
            <a:r>
              <a:rPr lang="es-ES_tradnl" altLang="en-US" sz="2200">
                <a:solidFill>
                  <a:schemeClr val="hlink"/>
                </a:solidFill>
              </a:rPr>
              <a:t>d</a:t>
            </a:r>
            <a:r>
              <a:rPr lang="es-ES_tradnl" altLang="en-US" sz="2200" b="0"/>
              <a:t>)</a:t>
            </a:r>
            <a:r>
              <a:rPr lang="en-US" altLang="en-US" sz="2200"/>
              <a:t> </a:t>
            </a:r>
            <a:endParaRPr lang="en-US" altLang="en-US" sz="2200" b="0"/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1042988" y="3068638"/>
            <a:ext cx="49672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</a:t>
            </a:r>
            <a:r>
              <a:rPr lang="es-ES_tradnl" altLang="es-AR" sz="2600" b="0"/>
              <a:t>AGCAR</a:t>
            </a:r>
            <a:r>
              <a:rPr lang="es-AR" altLang="es-AR" sz="2600" b="0"/>
              <a:t>( NULA, </a:t>
            </a:r>
            <a:r>
              <a:rPr lang="es-AR" altLang="es-AR" sz="2600">
                <a:solidFill>
                  <a:schemeClr val="hlink"/>
                </a:solidFill>
              </a:rPr>
              <a:t>A</a:t>
            </a:r>
            <a:r>
              <a:rPr lang="es-ES_tradnl" altLang="es-AR" sz="2600" b="0"/>
              <a:t>), </a:t>
            </a:r>
            <a:r>
              <a:rPr lang="es-AR" altLang="es-AR" sz="2600">
                <a:solidFill>
                  <a:schemeClr val="hlink"/>
                </a:solidFill>
              </a:rPr>
              <a:t>B</a:t>
            </a:r>
            <a:r>
              <a:rPr lang="es-ES_tradnl" altLang="es-AR" sz="2600" b="0"/>
              <a:t> )</a:t>
            </a:r>
            <a:endParaRPr lang="es-ES_tradnl" altLang="en-US" sz="2600" b="0"/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5003800" y="3873500"/>
            <a:ext cx="1081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NULA</a:t>
            </a:r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3636963" y="3860800"/>
            <a:ext cx="3816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, </a:t>
            </a:r>
            <a:r>
              <a:rPr lang="es-AR" altLang="es-AR" sz="2600">
                <a:solidFill>
                  <a:schemeClr val="hlink"/>
                </a:solidFill>
              </a:rPr>
              <a:t>X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2339975" y="3876675"/>
            <a:ext cx="61928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Y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971550" y="3860800"/>
            <a:ext cx="71294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Z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163884" name="Rectangle 44"/>
          <p:cNvSpPr>
            <a:spLocks noChangeArrowheads="1"/>
          </p:cNvSpPr>
          <p:nvPr/>
        </p:nvSpPr>
        <p:spPr bwMode="auto">
          <a:xfrm>
            <a:off x="971550" y="2924175"/>
            <a:ext cx="5040313" cy="720725"/>
          </a:xfrm>
          <a:prstGeom prst="rect">
            <a:avLst/>
          </a:prstGeom>
          <a:solidFill>
            <a:srgbClr val="D8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63887" name="Group 47"/>
          <p:cNvGrpSpPr>
            <a:grpSpLocks/>
          </p:cNvGrpSpPr>
          <p:nvPr/>
        </p:nvGrpSpPr>
        <p:grpSpPr bwMode="auto">
          <a:xfrm>
            <a:off x="6084888" y="3068638"/>
            <a:ext cx="2303462" cy="396875"/>
            <a:chOff x="3833" y="1933"/>
            <a:chExt cx="1451" cy="250"/>
          </a:xfrm>
        </p:grpSpPr>
        <p:sp>
          <p:nvSpPr>
            <p:cNvPr id="30740" name="19 CuadroTexto"/>
            <p:cNvSpPr txBox="1">
              <a:spLocks noChangeArrowheads="1"/>
            </p:cNvSpPr>
            <p:nvPr/>
          </p:nvSpPr>
          <p:spPr bwMode="auto">
            <a:xfrm>
              <a:off x="4105" y="1933"/>
              <a:ext cx="1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000">
                  <a:solidFill>
                    <a:srgbClr val="D80000"/>
                  </a:solidFill>
                </a:rPr>
                <a:t>CA</a:t>
              </a:r>
              <a:r>
                <a:rPr lang="es-AR" altLang="es-AR" sz="2000">
                  <a:solidFill>
                    <a:srgbClr val="D80000"/>
                  </a:solidFill>
                </a:rPr>
                <a:t>DENA C</a:t>
              </a:r>
              <a:endParaRPr lang="es-ES_tradnl" altLang="en-US" sz="2000">
                <a:solidFill>
                  <a:srgbClr val="D80000"/>
                </a:solidFill>
              </a:endParaRPr>
            </a:p>
          </p:txBody>
        </p:sp>
        <p:sp>
          <p:nvSpPr>
            <p:cNvPr id="30741" name="Line 46"/>
            <p:cNvSpPr>
              <a:spLocks noChangeShapeType="1"/>
            </p:cNvSpPr>
            <p:nvPr/>
          </p:nvSpPr>
          <p:spPr bwMode="auto">
            <a:xfrm flipH="1">
              <a:off x="3833" y="206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6350" y="5130800"/>
            <a:ext cx="94329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>
                <a:solidFill>
                  <a:srgbClr val="CC0099"/>
                </a:solidFill>
              </a:rPr>
              <a:t>CONCAT</a:t>
            </a:r>
            <a:r>
              <a:rPr lang="es-AR" altLang="es-AR" sz="2600">
                <a:solidFill>
                  <a:srgbClr val="CC0099"/>
                </a:solidFill>
              </a:rPr>
              <a:t>(</a:t>
            </a:r>
            <a:r>
              <a:rPr lang="es-AR" altLang="es-AR" sz="2600" b="0"/>
              <a:t>    ,      					                         </a:t>
            </a:r>
            <a:r>
              <a:rPr lang="es-ES_tradnl" altLang="es-AR" sz="2600" b="0"/>
              <a:t>  </a:t>
            </a:r>
            <a:r>
              <a:rPr lang="es-ES_tradnl" altLang="es-AR" sz="2600">
                <a:solidFill>
                  <a:srgbClr val="CC0099"/>
                </a:solidFill>
              </a:rPr>
              <a:t>) </a:t>
            </a:r>
            <a:r>
              <a:rPr lang="es-ES_tradnl" altLang="es-AR" sz="2600" b="0"/>
              <a:t>     </a:t>
            </a:r>
            <a:endParaRPr lang="es-ES_tradnl" altLang="en-US" sz="2600" b="0"/>
          </a:p>
        </p:txBody>
      </p:sp>
      <p:sp>
        <p:nvSpPr>
          <p:cNvPr id="11" name="19 CuadroTexto"/>
          <p:cNvSpPr txBox="1">
            <a:spLocks noChangeArrowheads="1"/>
          </p:cNvSpPr>
          <p:nvPr/>
        </p:nvSpPr>
        <p:spPr bwMode="auto">
          <a:xfrm>
            <a:off x="1573213" y="5129213"/>
            <a:ext cx="504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>
                <a:solidFill>
                  <a:srgbClr val="D80000"/>
                </a:solidFill>
              </a:rPr>
              <a:t>C</a:t>
            </a:r>
            <a:endParaRPr lang="es-ES_tradnl" altLang="en-US" sz="2600">
              <a:solidFill>
                <a:srgbClr val="D80000"/>
              </a:solidFill>
            </a:endParaRPr>
          </a:p>
        </p:txBody>
      </p:sp>
      <p:grpSp>
        <p:nvGrpSpPr>
          <p:cNvPr id="163901" name="Group 61"/>
          <p:cNvGrpSpPr>
            <a:grpSpLocks/>
          </p:cNvGrpSpPr>
          <p:nvPr/>
        </p:nvGrpSpPr>
        <p:grpSpPr bwMode="auto">
          <a:xfrm>
            <a:off x="2028825" y="5114925"/>
            <a:ext cx="7583488" cy="517525"/>
            <a:chOff x="1278" y="3222"/>
            <a:chExt cx="4777" cy="326"/>
          </a:xfrm>
        </p:grpSpPr>
        <p:sp>
          <p:nvSpPr>
            <p:cNvPr id="30736" name="19 CuadroTexto"/>
            <p:cNvSpPr txBox="1">
              <a:spLocks noChangeArrowheads="1"/>
            </p:cNvSpPr>
            <p:nvPr/>
          </p:nvSpPr>
          <p:spPr bwMode="auto">
            <a:xfrm>
              <a:off x="3832" y="3240"/>
              <a:ext cx="68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600" b="0"/>
                <a:t>NULA</a:t>
              </a:r>
            </a:p>
          </p:txBody>
        </p:sp>
        <p:sp>
          <p:nvSpPr>
            <p:cNvPr id="30737" name="19 CuadroTexto"/>
            <p:cNvSpPr txBox="1">
              <a:spLocks noChangeArrowheads="1"/>
            </p:cNvSpPr>
            <p:nvPr/>
          </p:nvSpPr>
          <p:spPr bwMode="auto">
            <a:xfrm>
              <a:off x="2971" y="3232"/>
              <a:ext cx="240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600" b="0"/>
                <a:t>AGCAR</a:t>
              </a:r>
              <a:r>
                <a:rPr lang="es-AR" altLang="es-AR" sz="2600" b="0"/>
                <a:t>(           , </a:t>
              </a:r>
              <a:r>
                <a:rPr lang="es-AR" altLang="es-AR" sz="2600">
                  <a:solidFill>
                    <a:schemeClr val="hlink"/>
                  </a:solidFill>
                </a:rPr>
                <a:t>X</a:t>
              </a:r>
              <a:r>
                <a:rPr lang="es-ES_tradnl" altLang="es-AR" sz="2600" b="0"/>
                <a:t> )      </a:t>
              </a:r>
              <a:endParaRPr lang="es-ES_tradnl" altLang="en-US" sz="2600" b="0"/>
            </a:p>
          </p:txBody>
        </p:sp>
        <p:sp>
          <p:nvSpPr>
            <p:cNvPr id="30738" name="19 CuadroTexto"/>
            <p:cNvSpPr txBox="1">
              <a:spLocks noChangeArrowheads="1"/>
            </p:cNvSpPr>
            <p:nvPr/>
          </p:nvSpPr>
          <p:spPr bwMode="auto">
            <a:xfrm>
              <a:off x="2154" y="3222"/>
              <a:ext cx="390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600" b="0"/>
                <a:t>AGCAR</a:t>
              </a:r>
              <a:r>
                <a:rPr lang="es-AR" altLang="es-AR" sz="2600" b="0"/>
                <a:t>(                                , </a:t>
              </a:r>
              <a:r>
                <a:rPr lang="es-AR" altLang="es-AR" sz="2600">
                  <a:solidFill>
                    <a:schemeClr val="hlink"/>
                  </a:solidFill>
                </a:rPr>
                <a:t>Y</a:t>
              </a:r>
              <a:r>
                <a:rPr lang="es-ES_tradnl" altLang="es-AR" sz="2600" b="0"/>
                <a:t> )      </a:t>
              </a:r>
              <a:endParaRPr lang="es-ES_tradnl" altLang="en-US" sz="2600" b="0"/>
            </a:p>
          </p:txBody>
        </p:sp>
        <p:sp>
          <p:nvSpPr>
            <p:cNvPr id="30739" name="19 CuadroTexto"/>
            <p:cNvSpPr txBox="1">
              <a:spLocks noChangeArrowheads="1"/>
            </p:cNvSpPr>
            <p:nvPr/>
          </p:nvSpPr>
          <p:spPr bwMode="auto">
            <a:xfrm>
              <a:off x="1278" y="3232"/>
              <a:ext cx="449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600" b="0"/>
                <a:t>AGCAR</a:t>
              </a:r>
              <a:r>
                <a:rPr lang="es-AR" altLang="es-AR" sz="2600" b="0"/>
                <a:t>(                                                      , </a:t>
              </a:r>
              <a:r>
                <a:rPr lang="es-AR" altLang="es-AR" sz="2600">
                  <a:solidFill>
                    <a:schemeClr val="hlink"/>
                  </a:solidFill>
                </a:rPr>
                <a:t>Z</a:t>
              </a:r>
              <a:r>
                <a:rPr lang="es-ES_tradnl" altLang="es-AR" sz="2600" b="0"/>
                <a:t> )      </a:t>
              </a:r>
              <a:endParaRPr lang="es-ES_tradnl" altLang="en-US" sz="26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1455738" y="6049963"/>
            <a:ext cx="74882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Y</a:t>
            </a:r>
            <a:r>
              <a:rPr lang="es-ES_tradnl" altLang="es-AR" sz="2600" b="0"/>
              <a:t>)      </a:t>
            </a:r>
            <a:endParaRPr lang="es-ES_tradnl" altLang="en-US" sz="2600" b="0"/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23825" y="6021388"/>
            <a:ext cx="9201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Z</a:t>
            </a:r>
            <a:r>
              <a:rPr lang="es-ES_tradnl" altLang="es-AR" sz="2600" b="0"/>
              <a:t>)      </a:t>
            </a:r>
            <a:endParaRPr lang="es-ES_tradnl" altLang="en-US" sz="2600" b="0"/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2763838" y="5373688"/>
            <a:ext cx="59483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X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1439863" y="5373688"/>
            <a:ext cx="74882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Y</a:t>
            </a:r>
            <a:r>
              <a:rPr lang="es-ES_tradnl" altLang="es-AR" sz="2600" b="0"/>
              <a:t>)      </a:t>
            </a:r>
            <a:endParaRPr lang="es-ES_tradnl" altLang="en-US" sz="2600" b="0"/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107950" y="5345113"/>
            <a:ext cx="9201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Z</a:t>
            </a:r>
            <a:r>
              <a:rPr lang="es-ES_tradnl" altLang="es-AR" sz="2600" b="0"/>
              <a:t>)      </a:t>
            </a:r>
            <a:endParaRPr lang="es-ES_tradnl" altLang="en-US" sz="2600" b="0"/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1382713" y="4640263"/>
            <a:ext cx="74882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Y</a:t>
            </a:r>
            <a:r>
              <a:rPr lang="es-ES_tradnl" altLang="es-AR" sz="2600" b="0"/>
              <a:t>)      </a:t>
            </a:r>
            <a:endParaRPr lang="es-ES_tradnl" altLang="en-US" sz="2600" b="0"/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50800" y="4654550"/>
            <a:ext cx="9201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Z</a:t>
            </a:r>
            <a:r>
              <a:rPr lang="es-ES_tradnl" altLang="es-AR" sz="2600" b="0"/>
              <a:t>)      </a:t>
            </a:r>
            <a:endParaRPr lang="es-ES_tradnl" altLang="en-US" sz="2600" b="0"/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34925" y="3817938"/>
            <a:ext cx="9201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Z</a:t>
            </a:r>
            <a:r>
              <a:rPr lang="es-ES_tradnl" altLang="es-AR" sz="2600" b="0"/>
              <a:t>)      </a:t>
            </a:r>
            <a:endParaRPr lang="es-ES_tradnl" altLang="en-US" sz="2600" b="0"/>
          </a:p>
        </p:txBody>
      </p:sp>
      <p:sp>
        <p:nvSpPr>
          <p:cNvPr id="31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ESPECIFICACIÓN</a:t>
            </a:r>
            <a:br>
              <a:rPr lang="es-AR" altLang="en-US" sz="4000" smtClean="0"/>
            </a:br>
            <a:r>
              <a:rPr lang="es-AR" altLang="en-US" sz="4000" smtClean="0"/>
              <a:t>TAD CADENA</a:t>
            </a:r>
          </a:p>
        </p:txBody>
      </p:sp>
      <p:sp>
        <p:nvSpPr>
          <p:cNvPr id="31755" name="19 CuadroTexto"/>
          <p:cNvSpPr txBox="1">
            <a:spLocks noChangeArrowheads="1"/>
          </p:cNvSpPr>
          <p:nvPr/>
        </p:nvSpPr>
        <p:spPr bwMode="auto">
          <a:xfrm>
            <a:off x="5148263" y="692150"/>
            <a:ext cx="3673475" cy="1441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¿Cuál es el resultado de concatenar la cadena “AB”CON LA CADENA “XYZ” ? </a:t>
            </a:r>
            <a:endParaRPr lang="es-AR" altLang="en-US" sz="2200" b="0">
              <a:solidFill>
                <a:schemeClr val="bg2"/>
              </a:solidFill>
            </a:endParaRPr>
          </a:p>
        </p:txBody>
      </p:sp>
      <p:sp>
        <p:nvSpPr>
          <p:cNvPr id="31756" name="19 CuadroTexto"/>
          <p:cNvSpPr txBox="1">
            <a:spLocks noChangeArrowheads="1"/>
          </p:cNvSpPr>
          <p:nvPr/>
        </p:nvSpPr>
        <p:spPr bwMode="auto">
          <a:xfrm>
            <a:off x="65088" y="2924175"/>
            <a:ext cx="9107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>
                <a:solidFill>
                  <a:srgbClr val="CC0099"/>
                </a:solidFill>
              </a:rPr>
              <a:t>CONCAT</a:t>
            </a:r>
            <a:r>
              <a:rPr lang="es-AR" altLang="es-AR" sz="2600">
                <a:solidFill>
                  <a:srgbClr val="CC0099"/>
                </a:solidFill>
              </a:rPr>
              <a:t>(</a:t>
            </a:r>
            <a:r>
              <a:rPr lang="es-AR" altLang="es-AR" sz="2600" b="0"/>
              <a:t>    ,   					                         </a:t>
            </a:r>
            <a:r>
              <a:rPr lang="es-ES_tradnl" altLang="es-AR" sz="2600" b="0"/>
              <a:t> </a:t>
            </a:r>
            <a:r>
              <a:rPr lang="es-ES_tradnl" altLang="es-AR" sz="2600">
                <a:solidFill>
                  <a:srgbClr val="CC0099"/>
                </a:solidFill>
              </a:rPr>
              <a:t>) </a:t>
            </a:r>
            <a:r>
              <a:rPr lang="es-ES_tradnl" altLang="es-AR" sz="2600" b="0"/>
              <a:t>     </a:t>
            </a:r>
            <a:endParaRPr lang="es-ES_tradnl" altLang="en-US" sz="2600" b="0"/>
          </a:p>
        </p:txBody>
      </p:sp>
      <p:sp>
        <p:nvSpPr>
          <p:cNvPr id="31757" name="19 CuadroTexto"/>
          <p:cNvSpPr txBox="1">
            <a:spLocks noChangeArrowheads="1"/>
          </p:cNvSpPr>
          <p:nvPr/>
        </p:nvSpPr>
        <p:spPr bwMode="auto">
          <a:xfrm>
            <a:off x="684213" y="1844675"/>
            <a:ext cx="3959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/>
              <a:t>CONCAT ( C, NULA) </a:t>
            </a:r>
            <a:r>
              <a:rPr lang="es-ES_tradnl" altLang="en-US" sz="2200" b="0"/>
              <a:t>≡</a:t>
            </a:r>
            <a:r>
              <a:rPr lang="en-US" altLang="en-US" sz="2200"/>
              <a:t> </a:t>
            </a:r>
            <a:r>
              <a:rPr lang="en-US" altLang="en-US" sz="2200" b="0"/>
              <a:t>C </a:t>
            </a:r>
          </a:p>
        </p:txBody>
      </p:sp>
      <p:sp>
        <p:nvSpPr>
          <p:cNvPr id="31758" name="19 CuadroTexto"/>
          <p:cNvSpPr txBox="1">
            <a:spLocks noChangeArrowheads="1"/>
          </p:cNvSpPr>
          <p:nvPr/>
        </p:nvSpPr>
        <p:spPr bwMode="auto">
          <a:xfrm>
            <a:off x="647700" y="2276475"/>
            <a:ext cx="8496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/>
              <a:t>CONCAT ( </a:t>
            </a:r>
            <a:r>
              <a:rPr lang="en-US" altLang="en-US" sz="2200">
                <a:solidFill>
                  <a:srgbClr val="D80000"/>
                </a:solidFill>
              </a:rPr>
              <a:t>C</a:t>
            </a:r>
            <a:r>
              <a:rPr lang="en-US" altLang="en-US" sz="2200" b="0"/>
              <a:t>, AGCAR(</a:t>
            </a:r>
            <a:r>
              <a:rPr lang="en-US" altLang="en-US" sz="2200">
                <a:solidFill>
                  <a:srgbClr val="008E00"/>
                </a:solidFill>
              </a:rPr>
              <a:t>T</a:t>
            </a:r>
            <a:r>
              <a:rPr lang="en-US" altLang="en-US" sz="2200" b="0"/>
              <a:t>, </a:t>
            </a:r>
            <a:r>
              <a:rPr lang="en-US" altLang="en-US" sz="2200">
                <a:solidFill>
                  <a:schemeClr val="hlink"/>
                </a:solidFill>
              </a:rPr>
              <a:t>d</a:t>
            </a:r>
            <a:r>
              <a:rPr lang="en-US" altLang="en-US" sz="2200" b="0"/>
              <a:t>)) </a:t>
            </a:r>
            <a:r>
              <a:rPr lang="es-ES_tradnl" altLang="en-US" sz="2200" b="0"/>
              <a:t>≡ AGCAR(CONCAT(</a:t>
            </a:r>
            <a:r>
              <a:rPr lang="es-ES_tradnl" altLang="en-US" sz="2200">
                <a:solidFill>
                  <a:srgbClr val="D80000"/>
                </a:solidFill>
              </a:rPr>
              <a:t>C</a:t>
            </a:r>
            <a:r>
              <a:rPr lang="es-ES_tradnl" altLang="en-US" sz="2200" b="0"/>
              <a:t>,</a:t>
            </a:r>
            <a:r>
              <a:rPr lang="es-ES_tradnl" altLang="en-US" sz="2200">
                <a:solidFill>
                  <a:srgbClr val="008E00"/>
                </a:solidFill>
              </a:rPr>
              <a:t>T</a:t>
            </a:r>
            <a:r>
              <a:rPr lang="es-ES_tradnl" altLang="en-US" sz="2200" b="0"/>
              <a:t>), </a:t>
            </a:r>
            <a:r>
              <a:rPr lang="es-ES_tradnl" altLang="en-US" sz="2200">
                <a:solidFill>
                  <a:schemeClr val="hlink"/>
                </a:solidFill>
              </a:rPr>
              <a:t>d</a:t>
            </a:r>
            <a:r>
              <a:rPr lang="es-ES_tradnl" altLang="en-US" sz="2200" b="0"/>
              <a:t>)</a:t>
            </a:r>
            <a:r>
              <a:rPr lang="en-US" altLang="en-US" sz="2200"/>
              <a:t> </a:t>
            </a:r>
            <a:endParaRPr lang="en-US" altLang="en-US" sz="2200" b="0"/>
          </a:p>
        </p:txBody>
      </p:sp>
      <p:sp>
        <p:nvSpPr>
          <p:cNvPr id="31759" name="19 CuadroTexto"/>
          <p:cNvSpPr txBox="1">
            <a:spLocks noChangeArrowheads="1"/>
          </p:cNvSpPr>
          <p:nvPr/>
        </p:nvSpPr>
        <p:spPr bwMode="auto">
          <a:xfrm>
            <a:off x="1603375" y="2951163"/>
            <a:ext cx="504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>
                <a:solidFill>
                  <a:srgbClr val="D80000"/>
                </a:solidFill>
              </a:rPr>
              <a:t>C</a:t>
            </a:r>
            <a:endParaRPr lang="es-ES_tradnl" altLang="en-US" sz="2600">
              <a:solidFill>
                <a:srgbClr val="D80000"/>
              </a:solidFill>
            </a:endParaRPr>
          </a:p>
        </p:txBody>
      </p:sp>
      <p:sp>
        <p:nvSpPr>
          <p:cNvPr id="31760" name="19 CuadroTexto"/>
          <p:cNvSpPr txBox="1">
            <a:spLocks noChangeArrowheads="1"/>
          </p:cNvSpPr>
          <p:nvPr/>
        </p:nvSpPr>
        <p:spPr bwMode="auto">
          <a:xfrm>
            <a:off x="6083300" y="2952750"/>
            <a:ext cx="1081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NULA</a:t>
            </a:r>
          </a:p>
        </p:txBody>
      </p:sp>
      <p:sp>
        <p:nvSpPr>
          <p:cNvPr id="31761" name="19 CuadroTexto"/>
          <p:cNvSpPr txBox="1">
            <a:spLocks noChangeArrowheads="1"/>
          </p:cNvSpPr>
          <p:nvPr/>
        </p:nvSpPr>
        <p:spPr bwMode="auto">
          <a:xfrm>
            <a:off x="4716463" y="2940050"/>
            <a:ext cx="3816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, </a:t>
            </a:r>
            <a:r>
              <a:rPr lang="es-AR" altLang="es-AR" sz="2600">
                <a:solidFill>
                  <a:schemeClr val="hlink"/>
                </a:solidFill>
              </a:rPr>
              <a:t>X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31762" name="19 CuadroTexto"/>
          <p:cNvSpPr txBox="1">
            <a:spLocks noChangeArrowheads="1"/>
          </p:cNvSpPr>
          <p:nvPr/>
        </p:nvSpPr>
        <p:spPr bwMode="auto">
          <a:xfrm>
            <a:off x="3419475" y="2924175"/>
            <a:ext cx="61928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Y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31763" name="19 CuadroTexto"/>
          <p:cNvSpPr txBox="1">
            <a:spLocks noChangeArrowheads="1"/>
          </p:cNvSpPr>
          <p:nvPr/>
        </p:nvSpPr>
        <p:spPr bwMode="auto">
          <a:xfrm>
            <a:off x="2028825" y="2940050"/>
            <a:ext cx="71294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Z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3419475" y="2924175"/>
            <a:ext cx="4968875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6164263" y="4667250"/>
            <a:ext cx="1009650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" name="19 CuadroTexto"/>
          <p:cNvSpPr txBox="1">
            <a:spLocks noChangeArrowheads="1"/>
          </p:cNvSpPr>
          <p:nvPr/>
        </p:nvSpPr>
        <p:spPr bwMode="auto">
          <a:xfrm>
            <a:off x="1347788" y="3832225"/>
            <a:ext cx="9107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>
                <a:solidFill>
                  <a:srgbClr val="CC0099"/>
                </a:solidFill>
              </a:rPr>
              <a:t>CONCAT</a:t>
            </a:r>
            <a:r>
              <a:rPr lang="es-AR" altLang="es-AR" sz="2600">
                <a:solidFill>
                  <a:srgbClr val="CC0099"/>
                </a:solidFill>
              </a:rPr>
              <a:t>(</a:t>
            </a:r>
            <a:r>
              <a:rPr lang="es-AR" altLang="es-AR" sz="2600" b="0"/>
              <a:t>    ,   			                         </a:t>
            </a:r>
            <a:r>
              <a:rPr lang="es-ES_tradnl" altLang="es-AR" sz="2600" b="0"/>
              <a:t> </a:t>
            </a:r>
            <a:r>
              <a:rPr lang="es-ES_tradnl" altLang="es-AR" sz="2600">
                <a:solidFill>
                  <a:srgbClr val="CC0099"/>
                </a:solidFill>
              </a:rPr>
              <a:t>) </a:t>
            </a:r>
            <a:r>
              <a:rPr lang="es-ES_tradnl" altLang="es-AR" sz="2600" b="0"/>
              <a:t>     </a:t>
            </a:r>
            <a:endParaRPr lang="es-ES_tradnl" altLang="en-US" sz="2600" b="0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2979738" y="3844925"/>
            <a:ext cx="504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>
                <a:solidFill>
                  <a:srgbClr val="D80000"/>
                </a:solidFill>
              </a:rPr>
              <a:t>C</a:t>
            </a:r>
            <a:endParaRPr lang="es-ES_tradnl" altLang="en-US" sz="2600">
              <a:solidFill>
                <a:srgbClr val="D80000"/>
              </a:solidFill>
            </a:endParaRPr>
          </a:p>
        </p:txBody>
      </p:sp>
      <p:sp>
        <p:nvSpPr>
          <p:cNvPr id="21" name="19 CuadroTexto"/>
          <p:cNvSpPr txBox="1">
            <a:spLocks noChangeArrowheads="1"/>
          </p:cNvSpPr>
          <p:nvPr/>
        </p:nvSpPr>
        <p:spPr bwMode="auto">
          <a:xfrm>
            <a:off x="6132513" y="3876675"/>
            <a:ext cx="10810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NULA</a:t>
            </a:r>
          </a:p>
        </p:txBody>
      </p:sp>
      <p:sp>
        <p:nvSpPr>
          <p:cNvPr id="22" name="19 CuadroTexto"/>
          <p:cNvSpPr txBox="1">
            <a:spLocks noChangeArrowheads="1"/>
          </p:cNvSpPr>
          <p:nvPr/>
        </p:nvSpPr>
        <p:spPr bwMode="auto">
          <a:xfrm>
            <a:off x="4765675" y="3848100"/>
            <a:ext cx="3816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, </a:t>
            </a:r>
            <a:r>
              <a:rPr lang="es-AR" altLang="es-AR" sz="2600">
                <a:solidFill>
                  <a:schemeClr val="hlink"/>
                </a:solidFill>
              </a:rPr>
              <a:t>X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23" name="19 CuadroTexto"/>
          <p:cNvSpPr txBox="1">
            <a:spLocks noChangeArrowheads="1"/>
          </p:cNvSpPr>
          <p:nvPr/>
        </p:nvSpPr>
        <p:spPr bwMode="auto">
          <a:xfrm>
            <a:off x="3441700" y="3848100"/>
            <a:ext cx="61928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Y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164916" name="Rectangle 52"/>
          <p:cNvSpPr>
            <a:spLocks noChangeArrowheads="1"/>
          </p:cNvSpPr>
          <p:nvPr/>
        </p:nvSpPr>
        <p:spPr bwMode="auto">
          <a:xfrm>
            <a:off x="4865688" y="3848100"/>
            <a:ext cx="2881312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" name="19 CuadroTexto"/>
          <p:cNvSpPr txBox="1">
            <a:spLocks noChangeArrowheads="1"/>
          </p:cNvSpPr>
          <p:nvPr/>
        </p:nvSpPr>
        <p:spPr bwMode="auto">
          <a:xfrm>
            <a:off x="2751138" y="4654550"/>
            <a:ext cx="63881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>
                <a:solidFill>
                  <a:srgbClr val="CC0099"/>
                </a:solidFill>
              </a:rPr>
              <a:t>CONCAT</a:t>
            </a:r>
            <a:r>
              <a:rPr lang="es-AR" altLang="es-AR" sz="2600">
                <a:solidFill>
                  <a:srgbClr val="CC0099"/>
                </a:solidFill>
              </a:rPr>
              <a:t>(</a:t>
            </a:r>
            <a:r>
              <a:rPr lang="es-AR" altLang="es-AR" sz="2600" b="0"/>
              <a:t>    ,   		             </a:t>
            </a:r>
            <a:r>
              <a:rPr lang="es-ES_tradnl" altLang="es-AR" sz="2600" b="0"/>
              <a:t> </a:t>
            </a:r>
            <a:r>
              <a:rPr lang="es-ES_tradnl" altLang="es-AR" sz="2600">
                <a:solidFill>
                  <a:srgbClr val="CC0099"/>
                </a:solidFill>
              </a:rPr>
              <a:t>) </a:t>
            </a:r>
            <a:r>
              <a:rPr lang="es-ES_tradnl" altLang="es-AR" sz="2600" b="0"/>
              <a:t>     </a:t>
            </a:r>
            <a:endParaRPr lang="es-ES_tradnl" altLang="en-US" sz="2600" b="0"/>
          </a:p>
        </p:txBody>
      </p:sp>
      <p:sp>
        <p:nvSpPr>
          <p:cNvPr id="25" name="19 CuadroTexto"/>
          <p:cNvSpPr txBox="1">
            <a:spLocks noChangeArrowheads="1"/>
          </p:cNvSpPr>
          <p:nvPr/>
        </p:nvSpPr>
        <p:spPr bwMode="auto">
          <a:xfrm>
            <a:off x="4335463" y="4654550"/>
            <a:ext cx="504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>
                <a:solidFill>
                  <a:srgbClr val="D80000"/>
                </a:solidFill>
              </a:rPr>
              <a:t>C</a:t>
            </a:r>
            <a:endParaRPr lang="es-ES_tradnl" altLang="en-US" sz="2600">
              <a:solidFill>
                <a:srgbClr val="D80000"/>
              </a:solidFill>
            </a:endParaRPr>
          </a:p>
        </p:txBody>
      </p:sp>
      <p:sp>
        <p:nvSpPr>
          <p:cNvPr id="26" name="19 CuadroTexto"/>
          <p:cNvSpPr txBox="1">
            <a:spLocks noChangeArrowheads="1"/>
          </p:cNvSpPr>
          <p:nvPr/>
        </p:nvSpPr>
        <p:spPr bwMode="auto">
          <a:xfrm>
            <a:off x="6161088" y="4668838"/>
            <a:ext cx="10810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b="0"/>
              <a:t>NULA</a:t>
            </a:r>
          </a:p>
        </p:txBody>
      </p:sp>
      <p:sp>
        <p:nvSpPr>
          <p:cNvPr id="27" name="19 CuadroTexto"/>
          <p:cNvSpPr txBox="1">
            <a:spLocks noChangeArrowheads="1"/>
          </p:cNvSpPr>
          <p:nvPr/>
        </p:nvSpPr>
        <p:spPr bwMode="auto">
          <a:xfrm>
            <a:off x="4767263" y="4654550"/>
            <a:ext cx="3816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, </a:t>
            </a:r>
            <a:r>
              <a:rPr lang="es-AR" altLang="es-AR" sz="2600">
                <a:solidFill>
                  <a:schemeClr val="hlink"/>
                </a:solidFill>
              </a:rPr>
              <a:t>X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  <p:sp>
        <p:nvSpPr>
          <p:cNvPr id="28" name="19 CuadroTexto"/>
          <p:cNvSpPr txBox="1">
            <a:spLocks noChangeArrowheads="1"/>
          </p:cNvSpPr>
          <p:nvPr/>
        </p:nvSpPr>
        <p:spPr bwMode="auto">
          <a:xfrm>
            <a:off x="4106863" y="5387975"/>
            <a:ext cx="3384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>
                <a:solidFill>
                  <a:srgbClr val="CC0099"/>
                </a:solidFill>
              </a:rPr>
              <a:t>CONCAT</a:t>
            </a:r>
            <a:r>
              <a:rPr lang="es-AR" altLang="es-AR" sz="2600">
                <a:solidFill>
                  <a:srgbClr val="CC0099"/>
                </a:solidFill>
              </a:rPr>
              <a:t>(</a:t>
            </a:r>
            <a:r>
              <a:rPr lang="es-AR" altLang="es-AR" sz="2600" b="0"/>
              <a:t>    , NULA</a:t>
            </a:r>
            <a:r>
              <a:rPr lang="es-ES_tradnl" altLang="es-AR" sz="2600">
                <a:solidFill>
                  <a:srgbClr val="CC0099"/>
                </a:solidFill>
              </a:rPr>
              <a:t>) </a:t>
            </a:r>
            <a:r>
              <a:rPr lang="es-ES_tradnl" altLang="es-AR" sz="2600" b="0"/>
              <a:t>     </a:t>
            </a:r>
            <a:endParaRPr lang="es-ES_tradnl" altLang="en-US" sz="2600" b="0"/>
          </a:p>
        </p:txBody>
      </p:sp>
      <p:sp>
        <p:nvSpPr>
          <p:cNvPr id="29" name="19 CuadroTexto"/>
          <p:cNvSpPr txBox="1">
            <a:spLocks noChangeArrowheads="1"/>
          </p:cNvSpPr>
          <p:nvPr/>
        </p:nvSpPr>
        <p:spPr bwMode="auto">
          <a:xfrm>
            <a:off x="5675313" y="5387975"/>
            <a:ext cx="504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>
                <a:solidFill>
                  <a:srgbClr val="D80000"/>
                </a:solidFill>
              </a:rPr>
              <a:t>C</a:t>
            </a:r>
            <a:endParaRPr lang="es-ES_tradnl" altLang="en-US" sz="2600">
              <a:solidFill>
                <a:srgbClr val="D80000"/>
              </a:solidFill>
            </a:endParaRPr>
          </a:p>
        </p:txBody>
      </p:sp>
      <p:sp>
        <p:nvSpPr>
          <p:cNvPr id="30" name="19 CuadroTexto"/>
          <p:cNvSpPr txBox="1">
            <a:spLocks noChangeArrowheads="1"/>
          </p:cNvSpPr>
          <p:nvPr/>
        </p:nvSpPr>
        <p:spPr bwMode="auto">
          <a:xfrm>
            <a:off x="5543550" y="6049963"/>
            <a:ext cx="504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>
                <a:solidFill>
                  <a:srgbClr val="D80000"/>
                </a:solidFill>
              </a:rPr>
              <a:t>C</a:t>
            </a:r>
            <a:endParaRPr lang="es-ES_tradnl" altLang="en-US" sz="2600">
              <a:solidFill>
                <a:srgbClr val="D80000"/>
              </a:solidFill>
            </a:endParaRPr>
          </a:p>
        </p:txBody>
      </p:sp>
      <p:sp>
        <p:nvSpPr>
          <p:cNvPr id="31" name="19 CuadroTexto"/>
          <p:cNvSpPr txBox="1">
            <a:spLocks noChangeArrowheads="1"/>
          </p:cNvSpPr>
          <p:nvPr/>
        </p:nvSpPr>
        <p:spPr bwMode="auto">
          <a:xfrm>
            <a:off x="2779713" y="6049963"/>
            <a:ext cx="59483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0"/>
              <a:t>AGCAR</a:t>
            </a:r>
            <a:r>
              <a:rPr lang="es-AR" altLang="es-AR" sz="2600" b="0"/>
              <a:t>(                                  , </a:t>
            </a:r>
            <a:r>
              <a:rPr lang="es-AR" altLang="es-AR" sz="2600">
                <a:solidFill>
                  <a:schemeClr val="hlink"/>
                </a:solidFill>
              </a:rPr>
              <a:t>X</a:t>
            </a:r>
            <a:r>
              <a:rPr lang="es-ES_tradnl" altLang="es-AR" sz="2600" b="0"/>
              <a:t> )      </a:t>
            </a:r>
            <a:endParaRPr lang="es-ES_tradnl" altLang="en-US" sz="2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3" grpId="0"/>
      <p:bldP spid="4" grpId="0"/>
      <p:bldP spid="5" grpId="0"/>
      <p:bldP spid="6" grpId="0"/>
      <p:bldP spid="7" grpId="0"/>
      <p:bldP spid="8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TAD CADENA</a:t>
            </a:r>
          </a:p>
        </p:txBody>
      </p:sp>
      <p:sp>
        <p:nvSpPr>
          <p:cNvPr id="32771" name="19 CuadroTexto"/>
          <p:cNvSpPr txBox="1">
            <a:spLocks noChangeArrowheads="1"/>
          </p:cNvSpPr>
          <p:nvPr/>
        </p:nvSpPr>
        <p:spPr bwMode="auto">
          <a:xfrm>
            <a:off x="323850" y="2270125"/>
            <a:ext cx="8424863" cy="771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>
                <a:solidFill>
                  <a:schemeClr val="bg2"/>
                </a:solidFill>
              </a:rPr>
              <a:t>Dado el TAD CADENA, agregue la operación PRIMERCAR, que dada una cadena devuelva el 1° carácter agregado a la misma</a:t>
            </a:r>
          </a:p>
        </p:txBody>
      </p:sp>
      <p:grpSp>
        <p:nvGrpSpPr>
          <p:cNvPr id="167964" name="Group 28"/>
          <p:cNvGrpSpPr>
            <a:grpSpLocks/>
          </p:cNvGrpSpPr>
          <p:nvPr/>
        </p:nvGrpSpPr>
        <p:grpSpPr bwMode="auto">
          <a:xfrm>
            <a:off x="71438" y="3567113"/>
            <a:ext cx="9109075" cy="509587"/>
            <a:chOff x="45" y="1843"/>
            <a:chExt cx="5738" cy="321"/>
          </a:xfrm>
        </p:grpSpPr>
        <p:sp>
          <p:nvSpPr>
            <p:cNvPr id="32777" name="19 CuadroTexto"/>
            <p:cNvSpPr txBox="1">
              <a:spLocks noChangeArrowheads="1"/>
            </p:cNvSpPr>
            <p:nvPr/>
          </p:nvSpPr>
          <p:spPr bwMode="auto">
            <a:xfrm>
              <a:off x="3492" y="1851"/>
              <a:ext cx="68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600" b="0"/>
                <a:t>NULA</a:t>
              </a:r>
            </a:p>
          </p:txBody>
        </p:sp>
        <p:sp>
          <p:nvSpPr>
            <p:cNvPr id="32778" name="19 CuadroTexto"/>
            <p:cNvSpPr txBox="1">
              <a:spLocks noChangeArrowheads="1"/>
            </p:cNvSpPr>
            <p:nvPr/>
          </p:nvSpPr>
          <p:spPr bwMode="auto">
            <a:xfrm>
              <a:off x="2631" y="1843"/>
              <a:ext cx="240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600" b="0"/>
                <a:t>AGCAR</a:t>
              </a:r>
              <a:r>
                <a:rPr lang="es-AR" altLang="es-AR" sz="2600" b="0"/>
                <a:t>(           , </a:t>
              </a:r>
              <a:r>
                <a:rPr lang="es-AR" altLang="es-AR" sz="2600">
                  <a:solidFill>
                    <a:schemeClr val="hlink"/>
                  </a:solidFill>
                </a:rPr>
                <a:t>H</a:t>
              </a:r>
              <a:r>
                <a:rPr lang="es-ES_tradnl" altLang="es-AR" sz="2600" b="0"/>
                <a:t> )      </a:t>
              </a:r>
              <a:endParaRPr lang="es-ES_tradnl" altLang="en-US" sz="2600" b="0"/>
            </a:p>
          </p:txBody>
        </p:sp>
        <p:sp>
          <p:nvSpPr>
            <p:cNvPr id="32779" name="19 CuadroTexto"/>
            <p:cNvSpPr txBox="1">
              <a:spLocks noChangeArrowheads="1"/>
            </p:cNvSpPr>
            <p:nvPr/>
          </p:nvSpPr>
          <p:spPr bwMode="auto">
            <a:xfrm>
              <a:off x="1777" y="1847"/>
              <a:ext cx="390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600" b="0"/>
                <a:t>AGCAR</a:t>
              </a:r>
              <a:r>
                <a:rPr lang="es-AR" altLang="es-AR" sz="2600" b="0"/>
                <a:t>(                                , </a:t>
              </a:r>
              <a:r>
                <a:rPr lang="es-AR" altLang="es-AR" sz="2600">
                  <a:solidFill>
                    <a:schemeClr val="hlink"/>
                  </a:solidFill>
                </a:rPr>
                <a:t>O</a:t>
              </a:r>
              <a:r>
                <a:rPr lang="es-ES_tradnl" altLang="es-AR" sz="2600" b="0"/>
                <a:t> )      </a:t>
              </a:r>
              <a:endParaRPr lang="es-ES_tradnl" altLang="en-US" sz="2600" b="0"/>
            </a:p>
          </p:txBody>
        </p:sp>
        <p:sp>
          <p:nvSpPr>
            <p:cNvPr id="32780" name="19 CuadroTexto"/>
            <p:cNvSpPr txBox="1">
              <a:spLocks noChangeArrowheads="1"/>
            </p:cNvSpPr>
            <p:nvPr/>
          </p:nvSpPr>
          <p:spPr bwMode="auto">
            <a:xfrm>
              <a:off x="907" y="1847"/>
              <a:ext cx="449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600" b="0"/>
                <a:t>AGCAR</a:t>
              </a:r>
              <a:r>
                <a:rPr lang="es-AR" altLang="es-AR" sz="2600" b="0"/>
                <a:t>(                                                      , </a:t>
              </a:r>
              <a:r>
                <a:rPr lang="es-AR" altLang="es-AR" sz="2600">
                  <a:solidFill>
                    <a:schemeClr val="hlink"/>
                  </a:solidFill>
                </a:rPr>
                <a:t>L</a:t>
              </a:r>
              <a:r>
                <a:rPr lang="es-ES_tradnl" altLang="es-AR" sz="2600" b="0"/>
                <a:t> )      </a:t>
              </a:r>
              <a:endParaRPr lang="es-ES_tradnl" altLang="en-US" sz="2600" b="0"/>
            </a:p>
          </p:txBody>
        </p:sp>
        <p:sp>
          <p:nvSpPr>
            <p:cNvPr id="32781" name="19 CuadroTexto"/>
            <p:cNvSpPr txBox="1">
              <a:spLocks noChangeArrowheads="1"/>
            </p:cNvSpPr>
            <p:nvPr/>
          </p:nvSpPr>
          <p:spPr bwMode="auto">
            <a:xfrm>
              <a:off x="45" y="1856"/>
              <a:ext cx="573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600" b="0"/>
                <a:t>AGCAR</a:t>
              </a:r>
              <a:r>
                <a:rPr lang="es-AR" altLang="es-AR" sz="2600" b="0"/>
                <a:t>(                                                                            , </a:t>
              </a:r>
              <a:r>
                <a:rPr lang="es-AR" altLang="es-AR" sz="2600">
                  <a:solidFill>
                    <a:schemeClr val="hlink"/>
                  </a:solidFill>
                </a:rPr>
                <a:t>A</a:t>
              </a:r>
              <a:r>
                <a:rPr lang="es-ES_tradnl" altLang="es-AR" sz="2600" b="0"/>
                <a:t> )      </a:t>
              </a:r>
              <a:endParaRPr lang="es-ES_tradnl" altLang="en-US" sz="2600" b="0"/>
            </a:p>
          </p:txBody>
        </p:sp>
      </p:grpSp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6661150" y="3573463"/>
            <a:ext cx="4318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7967" name="Oval 31"/>
          <p:cNvSpPr>
            <a:spLocks noChangeArrowheads="1"/>
          </p:cNvSpPr>
          <p:nvPr/>
        </p:nvSpPr>
        <p:spPr bwMode="auto">
          <a:xfrm>
            <a:off x="5508625" y="3494088"/>
            <a:ext cx="1079500" cy="647700"/>
          </a:xfrm>
          <a:prstGeom prst="ellipse">
            <a:avLst/>
          </a:prstGeom>
          <a:noFill/>
          <a:ln w="9525">
            <a:solidFill>
              <a:srgbClr val="D8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7969" name="Line 33"/>
          <p:cNvSpPr>
            <a:spLocks noChangeShapeType="1"/>
          </p:cNvSpPr>
          <p:nvPr/>
        </p:nvSpPr>
        <p:spPr bwMode="auto">
          <a:xfrm>
            <a:off x="6011863" y="414178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0" name="Text Box 34"/>
          <p:cNvSpPr txBox="1">
            <a:spLocks noChangeArrowheads="1"/>
          </p:cNvSpPr>
          <p:nvPr/>
        </p:nvSpPr>
        <p:spPr bwMode="auto">
          <a:xfrm>
            <a:off x="5076825" y="4646613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D80000"/>
                </a:solidFill>
              </a:rPr>
              <a:t>CADENA VACIA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TAD CADENA</a:t>
            </a:r>
          </a:p>
        </p:txBody>
      </p:sp>
      <p:sp>
        <p:nvSpPr>
          <p:cNvPr id="33795" name="19 CuadroTexto"/>
          <p:cNvSpPr txBox="1">
            <a:spLocks noChangeArrowheads="1"/>
          </p:cNvSpPr>
          <p:nvPr/>
        </p:nvSpPr>
        <p:spPr bwMode="auto">
          <a:xfrm>
            <a:off x="323850" y="2225675"/>
            <a:ext cx="8675688" cy="771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>
                <a:solidFill>
                  <a:schemeClr val="bg2"/>
                </a:solidFill>
              </a:rPr>
              <a:t>Dado el TAD CADENA, agregue la operación PRIMERCAR, que dada una cadena devuelva el 1° carácter agregado a la misma</a:t>
            </a: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979613" y="3221038"/>
            <a:ext cx="669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0">
                <a:solidFill>
                  <a:schemeClr val="bg2"/>
                </a:solidFill>
              </a:rPr>
              <a:t>PRIMERCAR: CADENA → CHAR U {indefinido}</a:t>
            </a:r>
          </a:p>
        </p:txBody>
      </p:sp>
      <p:sp>
        <p:nvSpPr>
          <p:cNvPr id="16897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58775" y="3213100"/>
            <a:ext cx="2376488" cy="655638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400" b="1" smtClean="0"/>
              <a:t>SINTAXIS</a:t>
            </a:r>
            <a:endParaRPr lang="es-AR" altLang="en-US" sz="2400" b="1" smtClean="0"/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323850" y="3868738"/>
            <a:ext cx="2963863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_tradnl" altLang="en-US" sz="2400"/>
              <a:t>SEMÁNTICA</a:t>
            </a:r>
            <a:endParaRPr lang="es-AR" altLang="en-US" sz="2400"/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323850" y="4373563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0">
                <a:solidFill>
                  <a:schemeClr val="bg2"/>
                </a:solidFill>
              </a:rPr>
              <a:t>PRIMERCAR( NULA ) ≡</a:t>
            </a:r>
            <a:r>
              <a:rPr lang="es-ES_tradnl" altLang="en-US" sz="2400">
                <a:solidFill>
                  <a:schemeClr val="bg2"/>
                </a:solidFill>
              </a:rPr>
              <a:t> </a:t>
            </a:r>
            <a:r>
              <a:rPr lang="es-ES_tradnl" altLang="en-US" sz="2400" b="0">
                <a:solidFill>
                  <a:schemeClr val="bg2"/>
                </a:solidFill>
              </a:rPr>
              <a:t>indefinido</a:t>
            </a:r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2268538" y="3868738"/>
            <a:ext cx="446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0"/>
              <a:t> </a:t>
            </a:r>
            <a:r>
              <a:rPr lang="es-AR" altLang="en-US" sz="2000"/>
              <a:t>∀ </a:t>
            </a:r>
            <a:r>
              <a:rPr lang="es-ES_tradnl" altLang="en-US" sz="2000" b="0"/>
              <a:t>C </a:t>
            </a:r>
            <a:r>
              <a:rPr lang="es-AR" altLang="en-US" sz="2000"/>
              <a:t>∈</a:t>
            </a:r>
            <a:r>
              <a:rPr lang="es-AR" altLang="en-US" sz="2000" b="0"/>
              <a:t> CADENA </a:t>
            </a:r>
            <a:r>
              <a:rPr lang="es-AR" altLang="en-US" sz="2000"/>
              <a:t>, ∀ </a:t>
            </a:r>
            <a:r>
              <a:rPr lang="es-AR" altLang="en-US" sz="2000" b="0"/>
              <a:t>d </a:t>
            </a:r>
            <a:r>
              <a:rPr lang="es-AR" altLang="en-US" sz="2000"/>
              <a:t>∈ </a:t>
            </a:r>
            <a:r>
              <a:rPr lang="es-AR" altLang="en-US" sz="2000" b="0"/>
              <a:t>CHAR</a:t>
            </a:r>
            <a:endParaRPr lang="ru-RU" altLang="en-US" sz="2000" b="0"/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323850" y="48768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0">
                <a:solidFill>
                  <a:schemeClr val="bg2"/>
                </a:solidFill>
              </a:rPr>
              <a:t>PRIMERCAR( AGCAR(C, d) ) ≡</a:t>
            </a:r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4932363" y="836613"/>
            <a:ext cx="4032250" cy="1079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0">
                <a:solidFill>
                  <a:srgbClr val="FF0000"/>
                </a:solidFill>
              </a:rPr>
              <a:t>Planteamos axiomas para cada operación utilizando las 2 constructoras primitivas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 b="0">
                <a:solidFill>
                  <a:srgbClr val="FF0000"/>
                </a:solidFill>
              </a:rPr>
              <a:t>NULA:  → CADENA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600" b="0">
                <a:solidFill>
                  <a:srgbClr val="FF0000"/>
                </a:solidFill>
              </a:rPr>
              <a:t>AGCAR: CADENA X CHAR </a:t>
            </a:r>
            <a:r>
              <a:rPr lang="es-ES_tradnl" altLang="es-AR" sz="1600" b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AR" sz="1600" b="0">
                <a:solidFill>
                  <a:srgbClr val="FF0000"/>
                </a:solidFill>
              </a:rPr>
              <a:t> CADENA</a:t>
            </a:r>
            <a:endParaRPr lang="es-AR" altLang="en-US" sz="1600" b="0">
              <a:solidFill>
                <a:srgbClr val="FF0000"/>
              </a:solidFill>
            </a:endParaRPr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4859338" y="4868863"/>
            <a:ext cx="4895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0">
                <a:solidFill>
                  <a:schemeClr val="bg2"/>
                </a:solidFill>
              </a:rPr>
              <a:t>SI  ESNULA(C)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0">
                <a:solidFill>
                  <a:schemeClr val="bg2"/>
                </a:solidFill>
              </a:rPr>
              <a:t>	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0">
                <a:solidFill>
                  <a:schemeClr val="bg2"/>
                </a:solidFill>
              </a:rPr>
              <a:t>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0">
                <a:solidFill>
                  <a:schemeClr val="bg2"/>
                </a:solidFill>
              </a:rPr>
              <a:t>	PRIMERCAR(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8972" grpId="0" build="p"/>
      <p:bldP spid="168973" grpId="0"/>
      <p:bldP spid="5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TAD CADENA</a:t>
            </a:r>
          </a:p>
        </p:txBody>
      </p:sp>
      <p:sp>
        <p:nvSpPr>
          <p:cNvPr id="34819" name="19 CuadroTexto"/>
          <p:cNvSpPr txBox="1">
            <a:spLocks noChangeArrowheads="1"/>
          </p:cNvSpPr>
          <p:nvPr/>
        </p:nvSpPr>
        <p:spPr bwMode="auto">
          <a:xfrm>
            <a:off x="107950" y="1557338"/>
            <a:ext cx="8893175" cy="771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Como usuario</a:t>
            </a:r>
            <a:r>
              <a:rPr lang="es-AR" altLang="en-US" sz="2200" b="0">
                <a:solidFill>
                  <a:schemeClr val="bg2"/>
                </a:solidFill>
              </a:rPr>
              <a:t> del TAD CADENA diseñe una función que cuente la cantidad de veces que aparece un determinado caracter en la cadena</a:t>
            </a: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042988" y="2439988"/>
            <a:ext cx="741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0"/>
              <a:t>NULA, AGCAR, LARGO, ESNULA, CONCAT, PRIMERCAR,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0">
                <a:solidFill>
                  <a:srgbClr val="008E00"/>
                </a:solidFill>
              </a:rPr>
              <a:t>ULTIMOCAR</a:t>
            </a:r>
            <a:r>
              <a:rPr lang="es-ES_tradnl" altLang="en-US" sz="2000" b="0"/>
              <a:t>, </a:t>
            </a:r>
            <a:r>
              <a:rPr lang="es-ES_tradnl" altLang="en-US" sz="2000" b="0">
                <a:solidFill>
                  <a:srgbClr val="D80000"/>
                </a:solidFill>
              </a:rPr>
              <a:t>BORRAR</a:t>
            </a:r>
            <a:r>
              <a:rPr lang="es-ES_tradnl" altLang="en-US" sz="2000" b="0"/>
              <a:t>,  </a:t>
            </a:r>
            <a:r>
              <a:rPr lang="es-ES_tradnl" altLang="en-US" sz="2000" b="0">
                <a:solidFill>
                  <a:schemeClr val="hlink"/>
                </a:solidFill>
              </a:rPr>
              <a:t>PERTENECE</a:t>
            </a:r>
            <a:r>
              <a:rPr lang="es-ES_tradnl" altLang="en-US" sz="2000" b="0"/>
              <a:t>, </a:t>
            </a:r>
            <a:r>
              <a:rPr lang="es-ES_tradnl" altLang="en-US" sz="2000" b="0">
                <a:solidFill>
                  <a:srgbClr val="CC0099"/>
                </a:solidFill>
              </a:rPr>
              <a:t>REEMPLAZAR</a:t>
            </a:r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539750" y="3357563"/>
            <a:ext cx="7848600" cy="2781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FUNCION contarCar(C, x): CADENA x CHAR → entero ≥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   SI ESNULA( C 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 	RETORNA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   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	SI ULTIMOCAR( C ) = x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		RETORNA 1 + contarCar( BORRAR(C) , 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	SINO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0"/>
              <a:t>		RETORNA contarCar( BORRAR(C) , x)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Preguntas…</a:t>
            </a:r>
          </a:p>
          <a:p>
            <a:pPr algn="ctr" eaLnBrk="1" hangingPunct="1">
              <a:defRPr/>
            </a:pPr>
            <a:r>
              <a:rPr lang="es-ES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		…y a practicar…</a:t>
            </a:r>
          </a:p>
        </p:txBody>
      </p:sp>
      <p:pic>
        <p:nvPicPr>
          <p:cNvPr id="35843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81300"/>
            <a:ext cx="8229600" cy="1371600"/>
          </a:xfrm>
        </p:spPr>
        <p:txBody>
          <a:bodyPr/>
          <a:lstStyle/>
          <a:p>
            <a:pPr algn="ctr"/>
            <a:r>
              <a:rPr lang="es-AR" altLang="en-US" sz="4000" smtClean="0"/>
              <a:t>TIPOS ABSTRACTOS DE DATOS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913"/>
            <a:ext cx="8229600" cy="1371600"/>
          </a:xfrm>
        </p:spPr>
        <p:txBody>
          <a:bodyPr/>
          <a:lstStyle/>
          <a:p>
            <a:pPr eaLnBrk="1" hangingPunct="1"/>
            <a:r>
              <a:rPr lang="es-AR" altLang="en-US" smtClean="0">
                <a:solidFill>
                  <a:schemeClr val="bg2"/>
                </a:solidFill>
              </a:rPr>
              <a:t>Tipos abstractos de datos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14398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AR" sz="2600" b="0" kern="0" dirty="0">
                <a:solidFill>
                  <a:schemeClr val="bg2"/>
                </a:solidFill>
                <a:latin typeface="+mn-lt"/>
                <a:cs typeface="+mn-cs"/>
              </a:rPr>
              <a:t>   </a:t>
            </a:r>
            <a:r>
              <a:rPr lang="es-ES" sz="2600" b="0" kern="0" dirty="0">
                <a:solidFill>
                  <a:schemeClr val="bg2"/>
                </a:solidFill>
                <a:latin typeface="+mn-lt"/>
                <a:cs typeface="+mn-cs"/>
              </a:rPr>
              <a:t>Colección de valores y de operaciones definidas sobre ellos mediante una especificación independiente de cualquier representación</a:t>
            </a:r>
            <a:endParaRPr lang="es-AR" sz="2600" b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67544" y="2996952"/>
          <a:ext cx="800323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Tipos Abstractos de Datos</a:t>
            </a:r>
          </a:p>
        </p:txBody>
      </p:sp>
      <p:sp>
        <p:nvSpPr>
          <p:cNvPr id="11267" name="Line 25"/>
          <p:cNvSpPr>
            <a:spLocks noChangeShapeType="1"/>
          </p:cNvSpPr>
          <p:nvPr/>
        </p:nvSpPr>
        <p:spPr bwMode="auto">
          <a:xfrm>
            <a:off x="2195513" y="26368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Rectangle 33"/>
          <p:cNvSpPr>
            <a:spLocks noChangeArrowheads="1"/>
          </p:cNvSpPr>
          <p:nvPr/>
        </p:nvSpPr>
        <p:spPr bwMode="auto">
          <a:xfrm>
            <a:off x="3132138" y="2133600"/>
            <a:ext cx="39608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800080"/>
                </a:solidFill>
              </a:rPr>
              <a:t>Tipo de dato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800080"/>
                </a:solidFill>
              </a:rPr>
              <a:t>definido por sus operaciones</a:t>
            </a:r>
            <a:endParaRPr lang="es-AR" altLang="en-US" sz="2400">
              <a:solidFill>
                <a:srgbClr val="800080"/>
              </a:solidFill>
            </a:endParaRPr>
          </a:p>
        </p:txBody>
      </p:sp>
      <p:sp>
        <p:nvSpPr>
          <p:cNvPr id="11269" name="Text Box 34"/>
          <p:cNvSpPr txBox="1">
            <a:spLocks noChangeArrowheads="1"/>
          </p:cNvSpPr>
          <p:nvPr/>
        </p:nvSpPr>
        <p:spPr bwMode="auto">
          <a:xfrm>
            <a:off x="138113" y="2205038"/>
            <a:ext cx="2489200" cy="895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 b="0"/>
              <a:t>Tipo Abstracto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 b="0"/>
              <a:t>de Datos (TAD)</a:t>
            </a:r>
          </a:p>
        </p:txBody>
      </p:sp>
      <p:sp>
        <p:nvSpPr>
          <p:cNvPr id="7181" name="Rectangle 36"/>
          <p:cNvSpPr>
            <a:spLocks noChangeArrowheads="1"/>
          </p:cNvSpPr>
          <p:nvPr/>
        </p:nvSpPr>
        <p:spPr bwMode="auto">
          <a:xfrm>
            <a:off x="2051050" y="3644900"/>
            <a:ext cx="2590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ESPECIFICACIÓN</a:t>
            </a:r>
          </a:p>
        </p:txBody>
      </p:sp>
      <p:cxnSp>
        <p:nvCxnSpPr>
          <p:cNvPr id="7184" name="AutoShape 39"/>
          <p:cNvCxnSpPr>
            <a:cxnSpLocks noChangeShapeType="1"/>
            <a:stCxn id="11269" idx="2"/>
            <a:endCxn id="7181" idx="1"/>
          </p:cNvCxnSpPr>
          <p:nvPr/>
        </p:nvCxnSpPr>
        <p:spPr bwMode="auto">
          <a:xfrm rot="16200000" flipH="1">
            <a:off x="1281907" y="3201194"/>
            <a:ext cx="869950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2" name="Rectangle 36"/>
          <p:cNvSpPr>
            <a:spLocks noChangeArrowheads="1"/>
          </p:cNvSpPr>
          <p:nvPr/>
        </p:nvSpPr>
        <p:spPr bwMode="auto">
          <a:xfrm>
            <a:off x="900113" y="3070225"/>
            <a:ext cx="20875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Etapas</a:t>
            </a:r>
          </a:p>
        </p:txBody>
      </p:sp>
      <p:sp>
        <p:nvSpPr>
          <p:cNvPr id="7193" name="Rectangle 36"/>
          <p:cNvSpPr>
            <a:spLocks noChangeArrowheads="1"/>
          </p:cNvSpPr>
          <p:nvPr/>
        </p:nvSpPr>
        <p:spPr bwMode="auto">
          <a:xfrm>
            <a:off x="1981200" y="5300663"/>
            <a:ext cx="29511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006600"/>
                </a:solidFill>
              </a:rPr>
              <a:t>IMPLEMENTACIÓN</a:t>
            </a:r>
          </a:p>
        </p:txBody>
      </p:sp>
      <p:sp>
        <p:nvSpPr>
          <p:cNvPr id="7194" name="Rectangle 36"/>
          <p:cNvSpPr>
            <a:spLocks noChangeArrowheads="1"/>
          </p:cNvSpPr>
          <p:nvPr/>
        </p:nvSpPr>
        <p:spPr bwMode="auto">
          <a:xfrm>
            <a:off x="5219700" y="3644900"/>
            <a:ext cx="39243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b="0">
              <a:solidFill>
                <a:srgbClr val="006600"/>
              </a:solidFill>
            </a:endParaRPr>
          </a:p>
        </p:txBody>
      </p:sp>
      <p:cxnSp>
        <p:nvCxnSpPr>
          <p:cNvPr id="7195" name="AutoShape 39"/>
          <p:cNvCxnSpPr>
            <a:cxnSpLocks noChangeShapeType="1"/>
            <a:stCxn id="11269" idx="2"/>
            <a:endCxn id="7193" idx="1"/>
          </p:cNvCxnSpPr>
          <p:nvPr/>
        </p:nvCxnSpPr>
        <p:spPr bwMode="auto">
          <a:xfrm rot="16200000" flipH="1">
            <a:off x="419101" y="4064000"/>
            <a:ext cx="2525712" cy="598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4714875" y="3500438"/>
            <a:ext cx="35639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solidFill>
                  <a:srgbClr val="FF0000"/>
                </a:solidFill>
              </a:rPr>
              <a:t>Modela el comportamiento esencial de un conjunto de objetos sin comprometerse con detalles de implementación</a:t>
            </a: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5148263" y="5300663"/>
            <a:ext cx="2808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solidFill>
                  <a:srgbClr val="006600"/>
                </a:solidFill>
              </a:rPr>
              <a:t>En un lenguaje de programación específico</a:t>
            </a:r>
          </a:p>
        </p:txBody>
      </p:sp>
      <p:sp>
        <p:nvSpPr>
          <p:cNvPr id="7199" name="Line 25"/>
          <p:cNvSpPr>
            <a:spLocks noChangeShapeType="1"/>
          </p:cNvSpPr>
          <p:nvPr/>
        </p:nvSpPr>
        <p:spPr bwMode="auto">
          <a:xfrm>
            <a:off x="4570413" y="4005263"/>
            <a:ext cx="4333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25"/>
          <p:cNvSpPr>
            <a:spLocks noChangeShapeType="1"/>
          </p:cNvSpPr>
          <p:nvPr/>
        </p:nvSpPr>
        <p:spPr bwMode="auto">
          <a:xfrm>
            <a:off x="4716463" y="5618163"/>
            <a:ext cx="433387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50825" y="4868863"/>
            <a:ext cx="7778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06" name="Group 38"/>
          <p:cNvGrpSpPr>
            <a:grpSpLocks/>
          </p:cNvGrpSpPr>
          <p:nvPr/>
        </p:nvGrpSpPr>
        <p:grpSpPr bwMode="auto">
          <a:xfrm>
            <a:off x="249238" y="4005263"/>
            <a:ext cx="1079500" cy="720725"/>
            <a:chOff x="158" y="2523"/>
            <a:chExt cx="680" cy="454"/>
          </a:xfrm>
        </p:grpSpPr>
        <p:sp>
          <p:nvSpPr>
            <p:cNvPr id="11285" name="19 CuadroTexto"/>
            <p:cNvSpPr txBox="1">
              <a:spLocks noChangeArrowheads="1"/>
            </p:cNvSpPr>
            <p:nvPr/>
          </p:nvSpPr>
          <p:spPr bwMode="auto">
            <a:xfrm>
              <a:off x="158" y="2523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rgbClr val="FF0000"/>
                  </a:solidFill>
                </a:rPr>
                <a:t>QUE</a:t>
              </a:r>
            </a:p>
          </p:txBody>
        </p:sp>
        <p:sp>
          <p:nvSpPr>
            <p:cNvPr id="11286" name="Line 36"/>
            <p:cNvSpPr>
              <a:spLocks noChangeShapeType="1"/>
            </p:cNvSpPr>
            <p:nvPr/>
          </p:nvSpPr>
          <p:spPr bwMode="auto">
            <a:xfrm flipV="1">
              <a:off x="476" y="275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07" name="Group 39"/>
          <p:cNvGrpSpPr>
            <a:grpSpLocks/>
          </p:cNvGrpSpPr>
          <p:nvPr/>
        </p:nvGrpSpPr>
        <p:grpSpPr bwMode="auto">
          <a:xfrm>
            <a:off x="250825" y="5013325"/>
            <a:ext cx="1079500" cy="720725"/>
            <a:chOff x="159" y="3158"/>
            <a:chExt cx="680" cy="454"/>
          </a:xfrm>
        </p:grpSpPr>
        <p:sp>
          <p:nvSpPr>
            <p:cNvPr id="11283" name="19 CuadroTexto"/>
            <p:cNvSpPr txBox="1">
              <a:spLocks noChangeArrowheads="1"/>
            </p:cNvSpPr>
            <p:nvPr/>
          </p:nvSpPr>
          <p:spPr bwMode="auto">
            <a:xfrm>
              <a:off x="159" y="3381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rgbClr val="006600"/>
                  </a:solidFill>
                </a:rPr>
                <a:t>COMO</a:t>
              </a:r>
            </a:p>
          </p:txBody>
        </p:sp>
        <p:sp>
          <p:nvSpPr>
            <p:cNvPr id="11284" name="Line 37"/>
            <p:cNvSpPr>
              <a:spLocks noChangeShapeType="1"/>
            </p:cNvSpPr>
            <p:nvPr/>
          </p:nvSpPr>
          <p:spPr bwMode="auto">
            <a:xfrm>
              <a:off x="476" y="3158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/>
      <p:bldP spid="7192" grpId="0"/>
      <p:bldP spid="7193" grpId="0"/>
      <p:bldP spid="7194" grpId="0"/>
      <p:bldP spid="2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Tipos Abstractos de Datos</a:t>
            </a:r>
          </a:p>
        </p:txBody>
      </p:sp>
      <p:sp>
        <p:nvSpPr>
          <p:cNvPr id="12291" name="Rectangle 36"/>
          <p:cNvSpPr>
            <a:spLocks noChangeArrowheads="1"/>
          </p:cNvSpPr>
          <p:nvPr/>
        </p:nvSpPr>
        <p:spPr bwMode="auto">
          <a:xfrm>
            <a:off x="5219700" y="3644900"/>
            <a:ext cx="39243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b="0">
              <a:solidFill>
                <a:srgbClr val="006600"/>
              </a:solidFill>
            </a:endParaRPr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4859338" y="2420938"/>
            <a:ext cx="3673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solidFill>
                  <a:srgbClr val="FF6600"/>
                </a:solidFill>
              </a:rPr>
              <a:t>Conjunto de operaciones definidas para el objeto</a:t>
            </a:r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5651500" y="4076700"/>
            <a:ext cx="3241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solidFill>
                  <a:srgbClr val="008E00"/>
                </a:solidFill>
              </a:rPr>
              <a:t>Conjunto de axiomas que demuestran los efectos de las operaciones sobre los objetos</a:t>
            </a:r>
          </a:p>
        </p:txBody>
      </p:sp>
      <p:grpSp>
        <p:nvGrpSpPr>
          <p:cNvPr id="111641" name="Group 25"/>
          <p:cNvGrpSpPr>
            <a:grpSpLocks/>
          </p:cNvGrpSpPr>
          <p:nvPr/>
        </p:nvGrpSpPr>
        <p:grpSpPr bwMode="auto">
          <a:xfrm>
            <a:off x="2770188" y="2413000"/>
            <a:ext cx="2305050" cy="1150938"/>
            <a:chOff x="1745" y="1525"/>
            <a:chExt cx="1452" cy="725"/>
          </a:xfrm>
        </p:grpSpPr>
        <p:sp>
          <p:nvSpPr>
            <p:cNvPr id="12303" name="Rectangle 36"/>
            <p:cNvSpPr>
              <a:spLocks noChangeArrowheads="1"/>
            </p:cNvSpPr>
            <p:nvPr/>
          </p:nvSpPr>
          <p:spPr bwMode="auto">
            <a:xfrm>
              <a:off x="2245" y="1525"/>
              <a:ext cx="952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solidFill>
                    <a:srgbClr val="FF6600"/>
                  </a:solidFill>
                </a:rPr>
                <a:t>SINTAXIS</a:t>
              </a:r>
            </a:p>
          </p:txBody>
        </p:sp>
        <p:sp>
          <p:nvSpPr>
            <p:cNvPr id="12304" name="Line 25"/>
            <p:cNvSpPr>
              <a:spLocks noChangeShapeType="1"/>
            </p:cNvSpPr>
            <p:nvPr/>
          </p:nvSpPr>
          <p:spPr bwMode="auto">
            <a:xfrm flipV="1">
              <a:off x="1745" y="1752"/>
              <a:ext cx="499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42" name="Group 26"/>
          <p:cNvGrpSpPr>
            <a:grpSpLocks/>
          </p:cNvGrpSpPr>
          <p:nvPr/>
        </p:nvGrpSpPr>
        <p:grpSpPr bwMode="auto">
          <a:xfrm>
            <a:off x="2771775" y="3709988"/>
            <a:ext cx="2592388" cy="1152525"/>
            <a:chOff x="1746" y="2342"/>
            <a:chExt cx="1633" cy="726"/>
          </a:xfrm>
        </p:grpSpPr>
        <p:sp>
          <p:nvSpPr>
            <p:cNvPr id="12301" name="Rectangle 36"/>
            <p:cNvSpPr>
              <a:spLocks noChangeArrowheads="1"/>
            </p:cNvSpPr>
            <p:nvPr/>
          </p:nvSpPr>
          <p:spPr bwMode="auto">
            <a:xfrm>
              <a:off x="2245" y="2659"/>
              <a:ext cx="1134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200">
                  <a:solidFill>
                    <a:srgbClr val="008E00"/>
                  </a:solidFill>
                </a:rPr>
                <a:t>SEMÁNTICA</a:t>
              </a:r>
            </a:p>
          </p:txBody>
        </p:sp>
        <p:sp>
          <p:nvSpPr>
            <p:cNvPr id="12302" name="Line 25"/>
            <p:cNvSpPr>
              <a:spLocks noChangeShapeType="1"/>
            </p:cNvSpPr>
            <p:nvPr/>
          </p:nvSpPr>
          <p:spPr bwMode="auto">
            <a:xfrm>
              <a:off x="1746" y="2342"/>
              <a:ext cx="499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6" name="Text Box 34"/>
          <p:cNvSpPr txBox="1">
            <a:spLocks noChangeArrowheads="1"/>
          </p:cNvSpPr>
          <p:nvPr/>
        </p:nvSpPr>
        <p:spPr bwMode="auto">
          <a:xfrm>
            <a:off x="247650" y="3213100"/>
            <a:ext cx="2557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CC0099"/>
                </a:solidFill>
              </a:rPr>
              <a:t>ESPECIFICACIÓN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CC0099"/>
                </a:solidFill>
              </a:rPr>
              <a:t>ALGEBRAICA</a:t>
            </a:r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3995738" y="3284538"/>
            <a:ext cx="3455987" cy="376237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FF6600"/>
                </a:solidFill>
              </a:rPr>
              <a:t>nombreOp: dominio → rango</a:t>
            </a:r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3132138" y="5373688"/>
            <a:ext cx="5580062" cy="376237"/>
          </a:xfrm>
          <a:prstGeom prst="rect">
            <a:avLst/>
          </a:prstGeom>
          <a:noFill/>
          <a:ln w="9525">
            <a:solidFill>
              <a:srgbClr val="008E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8E00"/>
                </a:solidFill>
              </a:rPr>
              <a:t>nombreOp( constructoraPrimitiva ) ≡ definición</a:t>
            </a:r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468313" y="4365625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Especificación Formal</a:t>
            </a:r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>
            <a:off x="140335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3" grpId="0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Tipos Abstractos de Datos</a:t>
            </a:r>
          </a:p>
        </p:txBody>
      </p:sp>
      <p:sp>
        <p:nvSpPr>
          <p:cNvPr id="13315" name="Rectangle 36"/>
          <p:cNvSpPr>
            <a:spLocks noChangeArrowheads="1"/>
          </p:cNvSpPr>
          <p:nvPr/>
        </p:nvSpPr>
        <p:spPr bwMode="auto">
          <a:xfrm>
            <a:off x="539750" y="1916113"/>
            <a:ext cx="1871663" cy="649287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>
                <a:solidFill>
                  <a:srgbClr val="FF6600"/>
                </a:solidFill>
              </a:rPr>
              <a:t>SINTAXIS</a:t>
            </a:r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503238" y="3500438"/>
            <a:ext cx="831691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TIPOS DE OPERACIONES</a:t>
            </a:r>
            <a:endParaRPr lang="es-AR" altLang="en-US" sz="24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2400" b="0"/>
          </a:p>
          <a:p>
            <a:pPr eaLnBrk="1" hangingPunct="1">
              <a:spcBef>
                <a:spcPct val="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n-US" sz="2400" b="0">
                <a:solidFill>
                  <a:srgbClr val="FF6600"/>
                </a:solidFill>
              </a:rPr>
              <a:t>Constructoras Primitivas</a:t>
            </a:r>
            <a:r>
              <a:rPr lang="es-ES_tradnl" altLang="en-US" sz="2400" b="0"/>
              <a:t> (construyen objetos del tipo)</a:t>
            </a:r>
          </a:p>
          <a:p>
            <a:pPr eaLnBrk="1" hangingPunct="1">
              <a:spcBef>
                <a:spcPct val="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n-US" sz="2400" b="0">
                <a:solidFill>
                  <a:srgbClr val="FF6600"/>
                </a:solidFill>
              </a:rPr>
              <a:t>Constructoras/modificadoras</a:t>
            </a:r>
          </a:p>
          <a:p>
            <a:pPr eaLnBrk="1" hangingPunct="1">
              <a:spcBef>
                <a:spcPct val="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n-US" sz="2400" b="0">
                <a:solidFill>
                  <a:srgbClr val="FF6600"/>
                </a:solidFill>
              </a:rPr>
              <a:t>Selectoras</a:t>
            </a:r>
            <a:r>
              <a:rPr lang="es-ES_tradnl" altLang="en-US" sz="2400" b="0"/>
              <a:t> (separan distintas partes del objeto)</a:t>
            </a:r>
          </a:p>
          <a:p>
            <a:pPr eaLnBrk="1" hangingPunct="1">
              <a:spcBef>
                <a:spcPct val="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n-US" sz="2400" b="0">
                <a:solidFill>
                  <a:srgbClr val="FF6600"/>
                </a:solidFill>
              </a:rPr>
              <a:t>Test</a:t>
            </a:r>
            <a:r>
              <a:rPr lang="es-ES_tradnl" altLang="en-US" sz="2400" b="0"/>
              <a:t> (deciden sobre alguna propiedad de objetos del tipo) </a:t>
            </a:r>
          </a:p>
          <a:p>
            <a:pPr eaLnBrk="1" hangingPunct="1">
              <a:spcBef>
                <a:spcPct val="0"/>
              </a:spcBef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n-US" sz="2400" b="0">
                <a:solidFill>
                  <a:srgbClr val="FF6600"/>
                </a:solidFill>
              </a:rPr>
              <a:t>Otras operaciones</a:t>
            </a:r>
            <a:endParaRPr lang="es-AR" altLang="en-US" sz="2400" b="0">
              <a:solidFill>
                <a:srgbClr val="FF6600"/>
              </a:solidFill>
            </a:endParaRPr>
          </a:p>
        </p:txBody>
      </p:sp>
      <p:sp>
        <p:nvSpPr>
          <p:cNvPr id="13317" name="19 CuadroTexto"/>
          <p:cNvSpPr txBox="1">
            <a:spLocks noChangeArrowheads="1"/>
          </p:cNvSpPr>
          <p:nvPr/>
        </p:nvSpPr>
        <p:spPr bwMode="auto">
          <a:xfrm>
            <a:off x="2843213" y="1916113"/>
            <a:ext cx="5329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FF6600"/>
                </a:solidFill>
              </a:rPr>
              <a:t>Establece el nombre, dominio y rango de cada operación del TAD</a:t>
            </a:r>
          </a:p>
        </p:txBody>
      </p:sp>
      <p:sp>
        <p:nvSpPr>
          <p:cNvPr id="13318" name="Line 14"/>
          <p:cNvSpPr>
            <a:spLocks noChangeShapeType="1"/>
          </p:cNvSpPr>
          <p:nvPr/>
        </p:nvSpPr>
        <p:spPr bwMode="auto">
          <a:xfrm>
            <a:off x="2411413" y="2205038"/>
            <a:ext cx="5048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19 CuadroTexto"/>
          <p:cNvSpPr txBox="1">
            <a:spLocks noChangeArrowheads="1"/>
          </p:cNvSpPr>
          <p:nvPr/>
        </p:nvSpPr>
        <p:spPr bwMode="auto">
          <a:xfrm>
            <a:off x="3563938" y="2763838"/>
            <a:ext cx="3455987" cy="376237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FF6600"/>
                </a:solidFill>
              </a:rPr>
              <a:t>nombreOp: dominio → rango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Tipos Abstractos de Datos</a:t>
            </a:r>
          </a:p>
        </p:txBody>
      </p: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539750" y="1916113"/>
            <a:ext cx="2592388" cy="504825"/>
          </a:xfrm>
          <a:prstGeom prst="rect">
            <a:avLst/>
          </a:prstGeom>
          <a:noFill/>
          <a:ln w="9525">
            <a:solidFill>
              <a:srgbClr val="008E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>
                <a:solidFill>
                  <a:srgbClr val="008E00"/>
                </a:solidFill>
              </a:rPr>
              <a:t>SEMÁNTICA</a:t>
            </a:r>
          </a:p>
        </p:txBody>
      </p:sp>
      <p:sp>
        <p:nvSpPr>
          <p:cNvPr id="14340" name="19 CuadroTexto"/>
          <p:cNvSpPr txBox="1">
            <a:spLocks noChangeArrowheads="1"/>
          </p:cNvSpPr>
          <p:nvPr/>
        </p:nvSpPr>
        <p:spPr bwMode="auto">
          <a:xfrm>
            <a:off x="827088" y="5110163"/>
            <a:ext cx="83169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0"/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0"/>
              <a:t> 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851275" y="4965700"/>
            <a:ext cx="4119563" cy="16319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s-ES" altLang="en-US" sz="2000" b="0"/>
              <a:t>Valores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s-ES" altLang="en-US" sz="2000" b="0"/>
              <a:t>Constructoras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s-ES" altLang="en-US" sz="2000" b="0"/>
              <a:t>Operaciones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s-ES" altLang="en-US" sz="2000" b="0"/>
              <a:t>Invocación a la misma operación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s-ES" altLang="en-US" sz="2000" b="0"/>
              <a:t>Condicionales</a:t>
            </a:r>
          </a:p>
        </p:txBody>
      </p:sp>
      <p:sp>
        <p:nvSpPr>
          <p:cNvPr id="14342" name="19 CuadroTexto"/>
          <p:cNvSpPr txBox="1">
            <a:spLocks noChangeArrowheads="1"/>
          </p:cNvSpPr>
          <p:nvPr/>
        </p:nvSpPr>
        <p:spPr bwMode="auto">
          <a:xfrm>
            <a:off x="3276600" y="1844675"/>
            <a:ext cx="5867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>
                <a:solidFill>
                  <a:srgbClr val="006600"/>
                </a:solidFill>
              </a:rPr>
              <a:t>Establece los axiomas que determinan el comportamiento de cada operación del TAD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132138" y="2205038"/>
            <a:ext cx="431800" cy="0"/>
          </a:xfrm>
          <a:prstGeom prst="line">
            <a:avLst/>
          </a:prstGeom>
          <a:noFill/>
          <a:ln w="9525">
            <a:solidFill>
              <a:srgbClr val="008E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4697" name="Picture 9" descr="aten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49575"/>
            <a:ext cx="108108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2339975" y="3165475"/>
            <a:ext cx="266382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FF0000"/>
                </a:solidFill>
              </a:rPr>
              <a:t>CONSTRUCTORAS PRIMITIVAS</a:t>
            </a:r>
            <a:endParaRPr lang="es-AR" altLang="en-US" sz="1800">
              <a:solidFill>
                <a:srgbClr val="FF0000"/>
              </a:solidFill>
            </a:endParaRPr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5076825" y="3165475"/>
            <a:ext cx="3240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0">
                <a:solidFill>
                  <a:srgbClr val="FF0000"/>
                </a:solidFill>
              </a:rPr>
              <a:t>Operaciones para las cuales no se dan axiomas</a:t>
            </a:r>
            <a:endParaRPr lang="es-AR" altLang="en-US" sz="1800" b="0">
              <a:solidFill>
                <a:srgbClr val="FF0000"/>
              </a:solidFill>
            </a:endParaRPr>
          </a:p>
        </p:txBody>
      </p:sp>
      <p:grpSp>
        <p:nvGrpSpPr>
          <p:cNvPr id="114702" name="Group 14"/>
          <p:cNvGrpSpPr>
            <a:grpSpLocks/>
          </p:cNvGrpSpPr>
          <p:nvPr/>
        </p:nvGrpSpPr>
        <p:grpSpPr bwMode="auto">
          <a:xfrm>
            <a:off x="3635375" y="3814763"/>
            <a:ext cx="4430713" cy="938212"/>
            <a:chOff x="2290" y="2251"/>
            <a:chExt cx="2791" cy="591"/>
          </a:xfrm>
        </p:grpSpPr>
        <p:sp>
          <p:nvSpPr>
            <p:cNvPr id="14351" name="19 CuadroTexto"/>
            <p:cNvSpPr txBox="1">
              <a:spLocks noChangeArrowheads="1"/>
            </p:cNvSpPr>
            <p:nvPr/>
          </p:nvSpPr>
          <p:spPr bwMode="auto">
            <a:xfrm>
              <a:off x="2426" y="2432"/>
              <a:ext cx="2655" cy="410"/>
            </a:xfrm>
            <a:prstGeom prst="rect">
              <a:avLst/>
            </a:prstGeom>
            <a:solidFill>
              <a:srgbClr val="FFADAD">
                <a:alpha val="50195"/>
              </a:srgbClr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 b="0"/>
                <a:t>Se utilizan para definir los axiomas de las otras operaciones del TAD</a:t>
              </a:r>
              <a:endParaRPr lang="es-AR" altLang="en-US" sz="1800" b="0"/>
            </a:p>
          </p:txBody>
        </p:sp>
        <p:cxnSp>
          <p:nvCxnSpPr>
            <p:cNvPr id="14352" name="AutoShape 13"/>
            <p:cNvCxnSpPr>
              <a:cxnSpLocks noChangeShapeType="1"/>
            </p:cNvCxnSpPr>
            <p:nvPr/>
          </p:nvCxnSpPr>
          <p:spPr bwMode="auto">
            <a:xfrm rot="10800000">
              <a:off x="2290" y="2251"/>
              <a:ext cx="158" cy="38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348" name="19 CuadroTexto"/>
          <p:cNvSpPr txBox="1">
            <a:spLocks noChangeArrowheads="1"/>
          </p:cNvSpPr>
          <p:nvPr/>
        </p:nvSpPr>
        <p:spPr bwMode="auto">
          <a:xfrm>
            <a:off x="3273425" y="2620963"/>
            <a:ext cx="5580063" cy="376237"/>
          </a:xfrm>
          <a:prstGeom prst="rect">
            <a:avLst/>
          </a:prstGeom>
          <a:noFill/>
          <a:ln w="9525">
            <a:solidFill>
              <a:srgbClr val="008E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8E00"/>
                </a:solidFill>
              </a:rPr>
              <a:t>nombreOp( constructoraPrimitiva ) ≡ definición</a:t>
            </a:r>
          </a:p>
        </p:txBody>
      </p:sp>
      <p:sp>
        <p:nvSpPr>
          <p:cNvPr id="16" name="19 CuadroTexto"/>
          <p:cNvSpPr txBox="1">
            <a:spLocks noChangeArrowheads="1"/>
          </p:cNvSpPr>
          <p:nvPr/>
        </p:nvSpPr>
        <p:spPr bwMode="auto">
          <a:xfrm>
            <a:off x="1895475" y="5375275"/>
            <a:ext cx="1582738" cy="376238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8E00"/>
                </a:solidFill>
              </a:rPr>
              <a:t>Definición</a:t>
            </a:r>
          </a:p>
        </p:txBody>
      </p:sp>
      <p:sp>
        <p:nvSpPr>
          <p:cNvPr id="6" name="Cheurón 5"/>
          <p:cNvSpPr/>
          <p:nvPr/>
        </p:nvSpPr>
        <p:spPr>
          <a:xfrm>
            <a:off x="3273425" y="5375275"/>
            <a:ext cx="398463" cy="406400"/>
          </a:xfrm>
          <a:prstGeom prst="chevr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6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81300"/>
            <a:ext cx="8229600" cy="1371600"/>
          </a:xfrm>
        </p:spPr>
        <p:txBody>
          <a:bodyPr/>
          <a:lstStyle/>
          <a:p>
            <a:pPr algn="ctr"/>
            <a:r>
              <a:rPr lang="es-AR" altLang="en-US" smtClean="0"/>
              <a:t>TAD PUNTO(x,y)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419475" y="4221163"/>
            <a:ext cx="2001838" cy="1258887"/>
            <a:chOff x="4014" y="391"/>
            <a:chExt cx="1261" cy="793"/>
          </a:xfrm>
        </p:grpSpPr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 flipV="1">
              <a:off x="4286" y="391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4014" y="9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4649" y="70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4694" y="7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flipH="1">
              <a:off x="4286" y="75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4727" y="49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P(x, y)</a:t>
              </a: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615" y="9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x</a:t>
              </a: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4096" y="61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11425</TotalTime>
  <Words>1453</Words>
  <Application>Microsoft Office PowerPoint</Application>
  <PresentationFormat>Presentación en pantalla (4:3)</PresentationFormat>
  <Paragraphs>348</Paragraphs>
  <Slides>29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Wingdings</vt:lpstr>
      <vt:lpstr>Arial Black</vt:lpstr>
      <vt:lpstr>Times New Roman</vt:lpstr>
      <vt:lpstr>Consolas</vt:lpstr>
      <vt:lpstr>Píxel</vt:lpstr>
      <vt:lpstr>ALGORITMOS Y ESTRUCTURAS DE DATOS  Programador Universitario ALGORITMOS Y ESTRUCTURAS DE DATOS I Licenciatura en Informática – Ingeniería en Informática </vt:lpstr>
      <vt:lpstr>TPN°4: Especificaciones algebraicas. Tipos abstractos de datos</vt:lpstr>
      <vt:lpstr>TIPOS ABSTRACTOS DE DATOS</vt:lpstr>
      <vt:lpstr>Tipos abstractos de datos</vt:lpstr>
      <vt:lpstr>Tipos Abstractos de Datos</vt:lpstr>
      <vt:lpstr>Tipos Abstractos de Datos</vt:lpstr>
      <vt:lpstr>Tipos Abstractos de Datos</vt:lpstr>
      <vt:lpstr>Tipos Abstractos de Datos</vt:lpstr>
      <vt:lpstr>TAD PUNTO(x,y)</vt:lpstr>
      <vt:lpstr>TAD PUNTO(x, y)</vt:lpstr>
      <vt:lpstr>ESPECIFICACIÓN TAD PUNTO(x, y)</vt:lpstr>
      <vt:lpstr>ESPECIFICACIÓN  TAD PUNTO(x, y)</vt:lpstr>
      <vt:lpstr>ESPECIFICACIÓN  TAD PUNTO(x, y)</vt:lpstr>
      <vt:lpstr>Tipos Abstractos de Datos</vt:lpstr>
      <vt:lpstr>Tipos Abstractos de Datos</vt:lpstr>
      <vt:lpstr>IMPLEMENTACIÓN TAD PUNTO(x, y)</vt:lpstr>
      <vt:lpstr>IMPLEMENTACIÓN TAD PUNTO(x, y)</vt:lpstr>
      <vt:lpstr>TAD CADENA</vt:lpstr>
      <vt:lpstr>ESPECIFICACIÓN TAD CADENA</vt:lpstr>
      <vt:lpstr>ESPECIFICACIÓN TAD CADENA</vt:lpstr>
      <vt:lpstr>ESPECIFICACIÓN  TAD CADENA</vt:lpstr>
      <vt:lpstr>ESPECIFICACIÓN  TAD CADENA</vt:lpstr>
      <vt:lpstr>ESPECIFICACIÓN  TAD CADENA</vt:lpstr>
      <vt:lpstr>ESPECIFICACIÓN TAD CADENA</vt:lpstr>
      <vt:lpstr>ESPECIFICACIÓN TAD CADENA</vt:lpstr>
      <vt:lpstr>TAD CADENA</vt:lpstr>
      <vt:lpstr>TAD CADENA</vt:lpstr>
      <vt:lpstr>TAD CADENA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</dc:creator>
  <cp:lastModifiedBy>USUARIO</cp:lastModifiedBy>
  <cp:revision>505</cp:revision>
  <dcterms:created xsi:type="dcterms:W3CDTF">2012-03-17T20:03:27Z</dcterms:created>
  <dcterms:modified xsi:type="dcterms:W3CDTF">2022-04-20T20:10:17Z</dcterms:modified>
</cp:coreProperties>
</file>