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309" r:id="rId4"/>
    <p:sldId id="310" r:id="rId5"/>
    <p:sldId id="341" r:id="rId6"/>
    <p:sldId id="318" r:id="rId7"/>
    <p:sldId id="330" r:id="rId8"/>
    <p:sldId id="331" r:id="rId9"/>
    <p:sldId id="332" r:id="rId10"/>
    <p:sldId id="334" r:id="rId11"/>
    <p:sldId id="333" r:id="rId12"/>
    <p:sldId id="335" r:id="rId13"/>
    <p:sldId id="336" r:id="rId14"/>
    <p:sldId id="337" r:id="rId15"/>
    <p:sldId id="338" r:id="rId16"/>
    <p:sldId id="327" r:id="rId17"/>
    <p:sldId id="303" r:id="rId18"/>
  </p:sldIdLst>
  <p:sldSz cx="9144000" cy="6858000" type="screen4x3"/>
  <p:notesSz cx="6877050" cy="965676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8000"/>
    <a:srgbClr val="00CC00"/>
    <a:srgbClr val="990099"/>
    <a:srgbClr val="CC3300"/>
    <a:srgbClr val="33CC33"/>
    <a:srgbClr val="FF00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6661" autoAdjust="0"/>
  </p:normalViewPr>
  <p:slideViewPr>
    <p:cSldViewPr>
      <p:cViewPr varScale="1">
        <p:scale>
          <a:sx n="71" d="100"/>
          <a:sy n="71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1729332-5A01-426D-8FFB-503DC4185CA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6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72575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/>
            </a:lvl1pPr>
          </a:lstStyle>
          <a:p>
            <a:pPr>
              <a:defRPr/>
            </a:pPr>
            <a:fld id="{7D334BF2-CD8D-4EEF-8E43-52C6D32E65F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0512F-4B5C-4352-8A40-9E3BD2D823D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13535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C8CA7-E89D-42DA-8323-82D2DB74DBBC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9619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419D8-5A2F-4F0E-8D3D-63C5143F3E7D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789769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BF014-3630-45D4-9A03-817544485FC8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11522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F4B0E-1053-49E3-BA78-7D2821741B44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44988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8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3D47-0F65-4570-A453-742A876A2A09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34673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C1CE7-A64B-4276-8980-D9ECAE061DD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27686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BCFA5-A9DB-4CA2-85DB-6AA3ECE55F21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933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590EF-6E09-41D9-8D00-0ED1234FAB6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87746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6E336-2CB4-4E42-B607-D6F57F753E90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97768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25842-1320-4F80-9E84-E713FA62D5EB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9039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Estructura de Datos – Abril 2013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D73D-D754-48D1-A427-0682B91E2EE7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68132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54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AR"/>
              <a:t>Estructura de Datos – Abril 2013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9B3F3B7-8BE4-4D9B-AD95-D8207D2CC1A4}" type="slidenum">
              <a:rPr lang="es-AR" altLang="en-US"/>
              <a:pPr>
                <a:defRPr/>
              </a:pPr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-26988"/>
            <a:ext cx="9144000" cy="546101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pic>
        <p:nvPicPr>
          <p:cNvPr id="1031" name="Picture 17" descr="x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8" y="71438"/>
            <a:ext cx="525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65" r:id="rId12"/>
    <p:sldLayoutId id="214748407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24013" y="2492375"/>
            <a:ext cx="7772400" cy="1470025"/>
          </a:xfrm>
        </p:spPr>
        <p:txBody>
          <a:bodyPr/>
          <a:lstStyle/>
          <a:p>
            <a:pPr algn="ctr" eaLnBrk="1" hangingPunct="1"/>
            <a:r>
              <a:rPr lang="es-AR" altLang="en-US" sz="3200" smtClean="0"/>
              <a:t>TPN°7: El tipo abstracto de datos </a:t>
            </a:r>
            <a:br>
              <a:rPr lang="es-AR" altLang="en-US" sz="3200" smtClean="0"/>
            </a:br>
            <a:r>
              <a:rPr lang="es-AR" altLang="en-US" sz="3200" smtClean="0"/>
              <a:t>LISTA CIRCULAR</a:t>
            </a:r>
          </a:p>
        </p:txBody>
      </p:sp>
      <p:pic>
        <p:nvPicPr>
          <p:cNvPr id="16387" name="Picture 6" descr="x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88913"/>
            <a:ext cx="781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2843213" y="4751388"/>
            <a:ext cx="34559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n-US" sz="21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LCBORRAR: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132138" y="3068638"/>
            <a:ext cx="2160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LCBORRAR(L)</a:t>
            </a:r>
          </a:p>
        </p:txBody>
      </p:sp>
      <p:sp>
        <p:nvSpPr>
          <p:cNvPr id="308230" name="AutoShape 6"/>
          <p:cNvSpPr>
            <a:spLocks noChangeArrowheads="1"/>
          </p:cNvSpPr>
          <p:nvPr/>
        </p:nvSpPr>
        <p:spPr bwMode="auto">
          <a:xfrm>
            <a:off x="3276600" y="3575050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4" name="74 Grupo"/>
          <p:cNvGrpSpPr>
            <a:grpSpLocks/>
          </p:cNvGrpSpPr>
          <p:nvPr/>
        </p:nvGrpSpPr>
        <p:grpSpPr bwMode="auto">
          <a:xfrm>
            <a:off x="6013450" y="4652963"/>
            <a:ext cx="1873250" cy="925512"/>
            <a:chOff x="3786182" y="3861599"/>
            <a:chExt cx="1873250" cy="924723"/>
          </a:xfrm>
        </p:grpSpPr>
        <p:grpSp>
          <p:nvGrpSpPr>
            <p:cNvPr id="25637" name="Group 46"/>
            <p:cNvGrpSpPr>
              <a:grpSpLocks/>
            </p:cNvGrpSpPr>
            <p:nvPr/>
          </p:nvGrpSpPr>
          <p:grpSpPr bwMode="auto">
            <a:xfrm>
              <a:off x="4867269" y="4498984"/>
              <a:ext cx="792163" cy="287338"/>
              <a:chOff x="4581" y="1777"/>
              <a:chExt cx="1260" cy="432"/>
            </a:xfrm>
          </p:grpSpPr>
          <p:sp>
            <p:nvSpPr>
              <p:cNvPr id="25645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25646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25638" name="Group 56"/>
            <p:cNvGrpSpPr>
              <a:grpSpLocks/>
            </p:cNvGrpSpPr>
            <p:nvPr/>
          </p:nvGrpSpPr>
          <p:grpSpPr bwMode="auto">
            <a:xfrm>
              <a:off x="3786182" y="4498984"/>
              <a:ext cx="792163" cy="287338"/>
              <a:chOff x="4581" y="1777"/>
              <a:chExt cx="1260" cy="432"/>
            </a:xfrm>
          </p:grpSpPr>
          <p:sp>
            <p:nvSpPr>
              <p:cNvPr id="25643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25644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5639" name="Line 59"/>
            <p:cNvSpPr>
              <a:spLocks noChangeShapeType="1"/>
            </p:cNvSpPr>
            <p:nvPr/>
          </p:nvSpPr>
          <p:spPr bwMode="auto">
            <a:xfrm>
              <a:off x="4576757" y="4641859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" name="60 Conector curvado"/>
            <p:cNvCxnSpPr/>
            <p:nvPr/>
          </p:nvCxnSpPr>
          <p:spPr>
            <a:xfrm flipH="1">
              <a:off x="3786182" y="4641983"/>
              <a:ext cx="1873250" cy="1586"/>
            </a:xfrm>
            <a:prstGeom prst="curvedConnector5">
              <a:avLst>
                <a:gd name="adj1" fmla="val -12203"/>
                <a:gd name="adj2" fmla="val 23442632"/>
                <a:gd name="adj3" fmla="val 1122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41" name="Text Box 9"/>
            <p:cNvSpPr txBox="1">
              <a:spLocks noChangeArrowheads="1"/>
            </p:cNvSpPr>
            <p:nvPr/>
          </p:nvSpPr>
          <p:spPr bwMode="auto">
            <a:xfrm>
              <a:off x="4071933" y="3861599"/>
              <a:ext cx="777887" cy="274637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64" name="41 Conector angular"/>
            <p:cNvCxnSpPr>
              <a:stCxn id="25641" idx="3"/>
            </p:cNvCxnSpPr>
            <p:nvPr/>
          </p:nvCxnSpPr>
          <p:spPr>
            <a:xfrm>
              <a:off x="4849807" y="3999593"/>
              <a:ext cx="328613" cy="50598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Rectángulo"/>
          <p:cNvSpPr/>
          <p:nvPr/>
        </p:nvSpPr>
        <p:spPr>
          <a:xfrm>
            <a:off x="5724525" y="5157788"/>
            <a:ext cx="1214438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6011863" y="2709863"/>
            <a:ext cx="1584325" cy="1517650"/>
            <a:chOff x="3787" y="1707"/>
            <a:chExt cx="998" cy="956"/>
          </a:xfrm>
        </p:grpSpPr>
        <p:sp>
          <p:nvSpPr>
            <p:cNvPr id="25634" name="Oval 19"/>
            <p:cNvSpPr>
              <a:spLocks noChangeArrowheads="1"/>
            </p:cNvSpPr>
            <p:nvPr/>
          </p:nvSpPr>
          <p:spPr bwMode="auto">
            <a:xfrm>
              <a:off x="3968" y="1892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25635" name="Oval 20"/>
            <p:cNvSpPr>
              <a:spLocks noChangeArrowheads="1"/>
            </p:cNvSpPr>
            <p:nvPr/>
          </p:nvSpPr>
          <p:spPr bwMode="auto">
            <a:xfrm>
              <a:off x="3787" y="2024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25636" name="Oval 21"/>
            <p:cNvSpPr>
              <a:spLocks noChangeArrowheads="1"/>
            </p:cNvSpPr>
            <p:nvPr/>
          </p:nvSpPr>
          <p:spPr bwMode="auto">
            <a:xfrm>
              <a:off x="4332" y="170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sp>
        <p:nvSpPr>
          <p:cNvPr id="308246" name="Oval 22"/>
          <p:cNvSpPr>
            <a:spLocks noChangeArrowheads="1"/>
          </p:cNvSpPr>
          <p:nvPr/>
        </p:nvSpPr>
        <p:spPr bwMode="auto">
          <a:xfrm>
            <a:off x="1116013" y="3005138"/>
            <a:ext cx="1223962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08247" name="Oval 23"/>
          <p:cNvSpPr>
            <a:spLocks noChangeArrowheads="1"/>
          </p:cNvSpPr>
          <p:nvPr/>
        </p:nvSpPr>
        <p:spPr bwMode="auto">
          <a:xfrm>
            <a:off x="828675" y="3214688"/>
            <a:ext cx="719138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c</a:t>
            </a:r>
          </a:p>
        </p:txBody>
      </p:sp>
      <p:sp>
        <p:nvSpPr>
          <p:cNvPr id="308248" name="Oval 24"/>
          <p:cNvSpPr>
            <a:spLocks noChangeArrowheads="1"/>
          </p:cNvSpPr>
          <p:nvPr/>
        </p:nvSpPr>
        <p:spPr bwMode="auto">
          <a:xfrm>
            <a:off x="1692275" y="2709863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b</a:t>
            </a:r>
          </a:p>
        </p:txBody>
      </p:sp>
      <p:sp>
        <p:nvSpPr>
          <p:cNvPr id="308249" name="Oval 25"/>
          <p:cNvSpPr>
            <a:spLocks noChangeArrowheads="1"/>
          </p:cNvSpPr>
          <p:nvPr/>
        </p:nvSpPr>
        <p:spPr bwMode="auto">
          <a:xfrm>
            <a:off x="1908175" y="3644900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grpSp>
        <p:nvGrpSpPr>
          <p:cNvPr id="8" name="9 Grupo"/>
          <p:cNvGrpSpPr>
            <a:grpSpLocks/>
          </p:cNvGrpSpPr>
          <p:nvPr/>
        </p:nvGrpSpPr>
        <p:grpSpPr bwMode="auto">
          <a:xfrm>
            <a:off x="684213" y="4652963"/>
            <a:ext cx="2786062" cy="925512"/>
            <a:chOff x="5857884" y="4433103"/>
            <a:chExt cx="2786082" cy="926309"/>
          </a:xfrm>
        </p:grpSpPr>
        <p:grpSp>
          <p:nvGrpSpPr>
            <p:cNvPr id="25620" name="Group 46"/>
            <p:cNvGrpSpPr>
              <a:grpSpLocks/>
            </p:cNvGrpSpPr>
            <p:nvPr/>
          </p:nvGrpSpPr>
          <p:grpSpPr bwMode="auto">
            <a:xfrm>
              <a:off x="7851803" y="5070488"/>
              <a:ext cx="792163" cy="287338"/>
              <a:chOff x="4581" y="1777"/>
              <a:chExt cx="1260" cy="432"/>
            </a:xfrm>
          </p:grpSpPr>
          <p:sp>
            <p:nvSpPr>
              <p:cNvPr id="25632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25633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25621" name="Group 56"/>
            <p:cNvGrpSpPr>
              <a:grpSpLocks/>
            </p:cNvGrpSpPr>
            <p:nvPr/>
          </p:nvGrpSpPr>
          <p:grpSpPr bwMode="auto">
            <a:xfrm>
              <a:off x="6786578" y="5070488"/>
              <a:ext cx="776301" cy="287338"/>
              <a:chOff x="4581" y="1777"/>
              <a:chExt cx="1260" cy="432"/>
            </a:xfrm>
          </p:grpSpPr>
          <p:sp>
            <p:nvSpPr>
              <p:cNvPr id="25630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25631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5622" name="Line 59"/>
            <p:cNvSpPr>
              <a:spLocks noChangeShapeType="1"/>
            </p:cNvSpPr>
            <p:nvPr/>
          </p:nvSpPr>
          <p:spPr bwMode="auto">
            <a:xfrm>
              <a:off x="7561291" y="5213363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" name="60 Conector curvado"/>
            <p:cNvCxnSpPr>
              <a:endCxn id="25628" idx="1"/>
            </p:cNvCxnSpPr>
            <p:nvPr/>
          </p:nvCxnSpPr>
          <p:spPr>
            <a:xfrm rot="10800000" flipV="1">
              <a:off x="5857884" y="5214826"/>
              <a:ext cx="2786082" cy="1588"/>
            </a:xfrm>
            <a:prstGeom prst="curvedConnector5">
              <a:avLst>
                <a:gd name="adj1" fmla="val -8441"/>
                <a:gd name="adj2" fmla="val 34216089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24" name="Text Box 9"/>
            <p:cNvSpPr txBox="1">
              <a:spLocks noChangeArrowheads="1"/>
            </p:cNvSpPr>
            <p:nvPr/>
          </p:nvSpPr>
          <p:spPr bwMode="auto">
            <a:xfrm>
              <a:off x="7009375" y="4433103"/>
              <a:ext cx="824979" cy="275108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18" name="41 Conector angular"/>
            <p:cNvCxnSpPr>
              <a:stCxn id="25624" idx="3"/>
            </p:cNvCxnSpPr>
            <p:nvPr/>
          </p:nvCxnSpPr>
          <p:spPr>
            <a:xfrm>
              <a:off x="7834335" y="4571334"/>
              <a:ext cx="328615" cy="50684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26" name="Group 56"/>
            <p:cNvGrpSpPr>
              <a:grpSpLocks/>
            </p:cNvGrpSpPr>
            <p:nvPr/>
          </p:nvGrpSpPr>
          <p:grpSpPr bwMode="auto">
            <a:xfrm>
              <a:off x="5857884" y="5072074"/>
              <a:ext cx="792163" cy="287338"/>
              <a:chOff x="4581" y="1777"/>
              <a:chExt cx="1260" cy="432"/>
            </a:xfrm>
          </p:grpSpPr>
          <p:sp>
            <p:nvSpPr>
              <p:cNvPr id="25628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25629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5627" name="Line 59"/>
            <p:cNvSpPr>
              <a:spLocks noChangeShapeType="1"/>
            </p:cNvSpPr>
            <p:nvPr/>
          </p:nvSpPr>
          <p:spPr bwMode="auto">
            <a:xfrm>
              <a:off x="6648459" y="5214948"/>
              <a:ext cx="138119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49 Rectángulo"/>
          <p:cNvSpPr/>
          <p:nvPr/>
        </p:nvSpPr>
        <p:spPr>
          <a:xfrm>
            <a:off x="398463" y="5149850"/>
            <a:ext cx="1143000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LCBORRAR(LC L);</a:t>
            </a:r>
          </a:p>
        </p:txBody>
      </p:sp>
      <p:sp>
        <p:nvSpPr>
          <p:cNvPr id="43" name="CuadroTexto 42"/>
          <p:cNvSpPr txBox="1">
            <a:spLocks noChangeArrowheads="1"/>
          </p:cNvSpPr>
          <p:nvPr/>
        </p:nvSpPr>
        <p:spPr bwMode="auto">
          <a:xfrm>
            <a:off x="1903413" y="45751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46" name="CuadroTexto 45"/>
          <p:cNvSpPr txBox="1">
            <a:spLocks noChangeArrowheads="1"/>
          </p:cNvSpPr>
          <p:nvPr/>
        </p:nvSpPr>
        <p:spPr bwMode="auto">
          <a:xfrm>
            <a:off x="6308725" y="45847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2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47" name="CuadroTexto 46"/>
          <p:cNvSpPr txBox="1">
            <a:spLocks noChangeArrowheads="1"/>
          </p:cNvSpPr>
          <p:nvPr/>
        </p:nvSpPr>
        <p:spPr bwMode="auto">
          <a:xfrm>
            <a:off x="2087563" y="4373563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  <p:sp>
        <p:nvSpPr>
          <p:cNvPr id="48" name="CuadroTexto 47"/>
          <p:cNvSpPr txBox="1">
            <a:spLocks noChangeArrowheads="1"/>
          </p:cNvSpPr>
          <p:nvPr/>
        </p:nvSpPr>
        <p:spPr bwMode="auto">
          <a:xfrm>
            <a:off x="6524625" y="4373563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08230" grpId="0" animBg="1"/>
      <p:bldP spid="45" grpId="0" animBg="1"/>
      <p:bldP spid="308246" grpId="0" animBg="1"/>
      <p:bldP spid="308247" grpId="0" animBg="1"/>
      <p:bldP spid="308248" grpId="0" animBg="1"/>
      <p:bldP spid="308249" grpId="0" animBg="1"/>
      <p:bldP spid="50" grpId="0" animBg="1"/>
      <p:bldP spid="3" grpId="0" animBg="1"/>
      <p:bldP spid="43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LCBORRAR: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132138" y="306705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LCBORRAR(L)</a:t>
            </a:r>
          </a:p>
        </p:txBody>
      </p:sp>
      <p:sp>
        <p:nvSpPr>
          <p:cNvPr id="307206" name="AutoShape 6"/>
          <p:cNvSpPr>
            <a:spLocks noChangeArrowheads="1"/>
          </p:cNvSpPr>
          <p:nvPr/>
        </p:nvSpPr>
        <p:spPr bwMode="auto">
          <a:xfrm>
            <a:off x="3276600" y="3573463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5" name="74 Grupo"/>
          <p:cNvGrpSpPr>
            <a:grpSpLocks/>
          </p:cNvGrpSpPr>
          <p:nvPr/>
        </p:nvGrpSpPr>
        <p:grpSpPr bwMode="auto">
          <a:xfrm>
            <a:off x="1044575" y="4724400"/>
            <a:ext cx="1873250" cy="925513"/>
            <a:chOff x="3786182" y="3861599"/>
            <a:chExt cx="1873250" cy="924723"/>
          </a:xfrm>
        </p:grpSpPr>
        <p:grpSp>
          <p:nvGrpSpPr>
            <p:cNvPr id="26653" name="Group 46"/>
            <p:cNvGrpSpPr>
              <a:grpSpLocks/>
            </p:cNvGrpSpPr>
            <p:nvPr/>
          </p:nvGrpSpPr>
          <p:grpSpPr bwMode="auto">
            <a:xfrm>
              <a:off x="4867269" y="4498984"/>
              <a:ext cx="792163" cy="287338"/>
              <a:chOff x="4581" y="1777"/>
              <a:chExt cx="1260" cy="432"/>
            </a:xfrm>
          </p:grpSpPr>
          <p:sp>
            <p:nvSpPr>
              <p:cNvPr id="26661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26662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26654" name="Group 56"/>
            <p:cNvGrpSpPr>
              <a:grpSpLocks/>
            </p:cNvGrpSpPr>
            <p:nvPr/>
          </p:nvGrpSpPr>
          <p:grpSpPr bwMode="auto">
            <a:xfrm>
              <a:off x="3786182" y="4498984"/>
              <a:ext cx="792163" cy="287338"/>
              <a:chOff x="4581" y="1777"/>
              <a:chExt cx="1260" cy="432"/>
            </a:xfrm>
          </p:grpSpPr>
          <p:sp>
            <p:nvSpPr>
              <p:cNvPr id="26659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26660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6655" name="Line 59"/>
            <p:cNvSpPr>
              <a:spLocks noChangeShapeType="1"/>
            </p:cNvSpPr>
            <p:nvPr/>
          </p:nvSpPr>
          <p:spPr bwMode="auto">
            <a:xfrm>
              <a:off x="4576757" y="4641859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" name="60 Conector curvado"/>
            <p:cNvCxnSpPr/>
            <p:nvPr/>
          </p:nvCxnSpPr>
          <p:spPr>
            <a:xfrm flipH="1">
              <a:off x="3786182" y="4641982"/>
              <a:ext cx="1873250" cy="1587"/>
            </a:xfrm>
            <a:prstGeom prst="curvedConnector5">
              <a:avLst>
                <a:gd name="adj1" fmla="val -12203"/>
                <a:gd name="adj2" fmla="val 23442632"/>
                <a:gd name="adj3" fmla="val 1122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57" name="Text Box 9"/>
            <p:cNvSpPr txBox="1">
              <a:spLocks noChangeArrowheads="1"/>
            </p:cNvSpPr>
            <p:nvPr/>
          </p:nvSpPr>
          <p:spPr bwMode="auto">
            <a:xfrm>
              <a:off x="4071933" y="3861599"/>
              <a:ext cx="777887" cy="247440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64" name="41 Conector angular"/>
            <p:cNvCxnSpPr>
              <a:stCxn id="26657" idx="3"/>
            </p:cNvCxnSpPr>
            <p:nvPr/>
          </p:nvCxnSpPr>
          <p:spPr>
            <a:xfrm>
              <a:off x="4849807" y="3985318"/>
              <a:ext cx="328613" cy="52025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Rectángulo"/>
          <p:cNvSpPr/>
          <p:nvPr/>
        </p:nvSpPr>
        <p:spPr>
          <a:xfrm>
            <a:off x="755650" y="5229225"/>
            <a:ext cx="1214438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042988" y="2781300"/>
            <a:ext cx="1584325" cy="1517650"/>
            <a:chOff x="657" y="1752"/>
            <a:chExt cx="998" cy="956"/>
          </a:xfrm>
        </p:grpSpPr>
        <p:sp>
          <p:nvSpPr>
            <p:cNvPr id="26650" name="Oval 19"/>
            <p:cNvSpPr>
              <a:spLocks noChangeArrowheads="1"/>
            </p:cNvSpPr>
            <p:nvPr/>
          </p:nvSpPr>
          <p:spPr bwMode="auto">
            <a:xfrm>
              <a:off x="838" y="1937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26651" name="Oval 20"/>
            <p:cNvSpPr>
              <a:spLocks noChangeArrowheads="1"/>
            </p:cNvSpPr>
            <p:nvPr/>
          </p:nvSpPr>
          <p:spPr bwMode="auto">
            <a:xfrm>
              <a:off x="657" y="2069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26652" name="Oval 21"/>
            <p:cNvSpPr>
              <a:spLocks noChangeArrowheads="1"/>
            </p:cNvSpPr>
            <p:nvPr/>
          </p:nvSpPr>
          <p:spPr bwMode="auto">
            <a:xfrm>
              <a:off x="1202" y="1752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5578475" y="2997200"/>
            <a:ext cx="1512888" cy="1223963"/>
            <a:chOff x="3514" y="1888"/>
            <a:chExt cx="953" cy="771"/>
          </a:xfrm>
        </p:grpSpPr>
        <p:sp>
          <p:nvSpPr>
            <p:cNvPr id="26648" name="Oval 42"/>
            <p:cNvSpPr>
              <a:spLocks noChangeArrowheads="1"/>
            </p:cNvSpPr>
            <p:nvPr/>
          </p:nvSpPr>
          <p:spPr bwMode="auto">
            <a:xfrm>
              <a:off x="3696" y="1888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26649" name="Oval 43"/>
            <p:cNvSpPr>
              <a:spLocks noChangeArrowheads="1"/>
            </p:cNvSpPr>
            <p:nvPr/>
          </p:nvSpPr>
          <p:spPr bwMode="auto">
            <a:xfrm>
              <a:off x="3514" y="2023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10" name="75 Grupo"/>
          <p:cNvGrpSpPr>
            <a:grpSpLocks/>
          </p:cNvGrpSpPr>
          <p:nvPr/>
        </p:nvGrpSpPr>
        <p:grpSpPr bwMode="auto">
          <a:xfrm>
            <a:off x="5435600" y="4365625"/>
            <a:ext cx="1511300" cy="1011238"/>
            <a:chOff x="722565" y="3786190"/>
            <a:chExt cx="1838048" cy="1010684"/>
          </a:xfrm>
        </p:grpSpPr>
        <p:sp>
          <p:nvSpPr>
            <p:cNvPr id="26641" name="Text Box 9"/>
            <p:cNvSpPr txBox="1">
              <a:spLocks noChangeArrowheads="1"/>
            </p:cNvSpPr>
            <p:nvPr/>
          </p:nvSpPr>
          <p:spPr bwMode="auto">
            <a:xfrm>
              <a:off x="722565" y="3786190"/>
              <a:ext cx="898249" cy="274637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grpSp>
          <p:nvGrpSpPr>
            <p:cNvPr id="26642" name="Group 15"/>
            <p:cNvGrpSpPr>
              <a:grpSpLocks/>
            </p:cNvGrpSpPr>
            <p:nvPr/>
          </p:nvGrpSpPr>
          <p:grpSpPr bwMode="auto">
            <a:xfrm>
              <a:off x="1360463" y="4502152"/>
              <a:ext cx="1200150" cy="274638"/>
              <a:chOff x="839" y="2160"/>
              <a:chExt cx="756" cy="173"/>
            </a:xfrm>
          </p:grpSpPr>
          <p:sp>
            <p:nvSpPr>
              <p:cNvPr id="26646" name="Text Box 16"/>
              <p:cNvSpPr txBox="1">
                <a:spLocks noChangeArrowheads="1"/>
              </p:cNvSpPr>
              <p:nvPr/>
            </p:nvSpPr>
            <p:spPr bwMode="auto">
              <a:xfrm>
                <a:off x="839" y="2160"/>
                <a:ext cx="691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600"/>
              </a:p>
            </p:txBody>
          </p:sp>
          <p:sp>
            <p:nvSpPr>
              <p:cNvPr id="26647" name="Text Box 17"/>
              <p:cNvSpPr txBox="1">
                <a:spLocks noChangeArrowheads="1"/>
              </p:cNvSpPr>
              <p:nvPr/>
            </p:nvSpPr>
            <p:spPr bwMode="auto">
              <a:xfrm>
                <a:off x="1487" y="2160"/>
                <a:ext cx="108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6643" name="Text Box 22"/>
            <p:cNvSpPr txBox="1">
              <a:spLocks noChangeArrowheads="1"/>
            </p:cNvSpPr>
            <p:nvPr/>
          </p:nvSpPr>
          <p:spPr bwMode="auto">
            <a:xfrm>
              <a:off x="1791934" y="4430362"/>
              <a:ext cx="378545" cy="36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a</a:t>
              </a:r>
            </a:p>
          </p:txBody>
        </p:sp>
        <p:cxnSp>
          <p:nvCxnSpPr>
            <p:cNvPr id="39" name="38 Conector curvado"/>
            <p:cNvCxnSpPr/>
            <p:nvPr/>
          </p:nvCxnSpPr>
          <p:spPr>
            <a:xfrm flipH="1">
              <a:off x="1361635" y="4639797"/>
              <a:ext cx="1198978" cy="1587"/>
            </a:xfrm>
            <a:prstGeom prst="curvedConnector5">
              <a:avLst>
                <a:gd name="adj1" fmla="val -19048"/>
                <a:gd name="adj2" fmla="val 23042758"/>
                <a:gd name="adj3" fmla="val 1190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angular"/>
            <p:cNvCxnSpPr>
              <a:stCxn id="26641" idx="3"/>
              <a:endCxn id="26643" idx="0"/>
            </p:cNvCxnSpPr>
            <p:nvPr/>
          </p:nvCxnSpPr>
          <p:spPr>
            <a:xfrm>
              <a:off x="1620352" y="3924227"/>
              <a:ext cx="361045" cy="50613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44 Rectángulo"/>
          <p:cNvSpPr/>
          <p:nvPr/>
        </p:nvSpPr>
        <p:spPr>
          <a:xfrm>
            <a:off x="5795963" y="4941888"/>
            <a:ext cx="1214437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4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LCBORRAR(LC L);</a:t>
            </a:r>
          </a:p>
        </p:txBody>
      </p:sp>
      <p:sp>
        <p:nvSpPr>
          <p:cNvPr id="36" name="CuadroTexto 35"/>
          <p:cNvSpPr txBox="1">
            <a:spLocks noChangeArrowheads="1"/>
          </p:cNvSpPr>
          <p:nvPr/>
        </p:nvSpPr>
        <p:spPr bwMode="auto">
          <a:xfrm>
            <a:off x="1377950" y="464026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2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38" name="CuadroTexto 37"/>
          <p:cNvSpPr txBox="1">
            <a:spLocks noChangeArrowheads="1"/>
          </p:cNvSpPr>
          <p:nvPr/>
        </p:nvSpPr>
        <p:spPr bwMode="auto">
          <a:xfrm>
            <a:off x="5410200" y="42926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1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37" name="CuadroTexto 36"/>
          <p:cNvSpPr txBox="1">
            <a:spLocks noChangeArrowheads="1"/>
          </p:cNvSpPr>
          <p:nvPr/>
        </p:nvSpPr>
        <p:spPr bwMode="auto">
          <a:xfrm>
            <a:off x="1547813" y="445452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  <p:sp>
        <p:nvSpPr>
          <p:cNvPr id="40" name="CuadroTexto 39"/>
          <p:cNvSpPr txBox="1">
            <a:spLocks noChangeArrowheads="1"/>
          </p:cNvSpPr>
          <p:nvPr/>
        </p:nvSpPr>
        <p:spPr bwMode="auto">
          <a:xfrm>
            <a:off x="5614988" y="410527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07206" grpId="0" animBg="1"/>
      <p:bldP spid="45" grpId="0" animBg="1"/>
      <p:bldP spid="3" grpId="0" animBg="1"/>
      <p:bldP spid="4" grpId="0" animBg="1"/>
      <p:bldP spid="36" grpId="0"/>
      <p:bldP spid="38" grpId="0"/>
      <p:bldP spid="37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LCBORRAR: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132138" y="306705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LCBORRAR(L)</a:t>
            </a:r>
          </a:p>
        </p:txBody>
      </p:sp>
      <p:sp>
        <p:nvSpPr>
          <p:cNvPr id="309254" name="AutoShape 6"/>
          <p:cNvSpPr>
            <a:spLocks noChangeArrowheads="1"/>
          </p:cNvSpPr>
          <p:nvPr/>
        </p:nvSpPr>
        <p:spPr bwMode="auto">
          <a:xfrm>
            <a:off x="3276600" y="3573463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09281" name="Oval 33"/>
          <p:cNvSpPr>
            <a:spLocks noChangeArrowheads="1"/>
          </p:cNvSpPr>
          <p:nvPr/>
        </p:nvSpPr>
        <p:spPr bwMode="auto">
          <a:xfrm>
            <a:off x="1331913" y="3071813"/>
            <a:ext cx="1223962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09282" name="Oval 34"/>
          <p:cNvSpPr>
            <a:spLocks noChangeArrowheads="1"/>
          </p:cNvSpPr>
          <p:nvPr/>
        </p:nvSpPr>
        <p:spPr bwMode="auto">
          <a:xfrm>
            <a:off x="1042988" y="3286125"/>
            <a:ext cx="719137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grpSp>
        <p:nvGrpSpPr>
          <p:cNvPr id="5" name="75 Grupo"/>
          <p:cNvGrpSpPr>
            <a:grpSpLocks/>
          </p:cNvGrpSpPr>
          <p:nvPr/>
        </p:nvGrpSpPr>
        <p:grpSpPr bwMode="auto">
          <a:xfrm>
            <a:off x="900113" y="4440238"/>
            <a:ext cx="1511300" cy="1011237"/>
            <a:chOff x="721330" y="3786190"/>
            <a:chExt cx="1839283" cy="1010684"/>
          </a:xfrm>
        </p:grpSpPr>
        <p:sp>
          <p:nvSpPr>
            <p:cNvPr id="27671" name="Text Box 9"/>
            <p:cNvSpPr txBox="1">
              <a:spLocks noChangeArrowheads="1"/>
            </p:cNvSpPr>
            <p:nvPr/>
          </p:nvSpPr>
          <p:spPr bwMode="auto">
            <a:xfrm>
              <a:off x="721330" y="3786190"/>
              <a:ext cx="899483" cy="312566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grpSp>
          <p:nvGrpSpPr>
            <p:cNvPr id="27672" name="Group 15"/>
            <p:cNvGrpSpPr>
              <a:grpSpLocks/>
            </p:cNvGrpSpPr>
            <p:nvPr/>
          </p:nvGrpSpPr>
          <p:grpSpPr bwMode="auto">
            <a:xfrm>
              <a:off x="1360463" y="4502152"/>
              <a:ext cx="1200150" cy="274638"/>
              <a:chOff x="839" y="2160"/>
              <a:chExt cx="756" cy="173"/>
            </a:xfrm>
          </p:grpSpPr>
          <p:sp>
            <p:nvSpPr>
              <p:cNvPr id="27676" name="Text Box 16"/>
              <p:cNvSpPr txBox="1">
                <a:spLocks noChangeArrowheads="1"/>
              </p:cNvSpPr>
              <p:nvPr/>
            </p:nvSpPr>
            <p:spPr bwMode="auto">
              <a:xfrm>
                <a:off x="839" y="2160"/>
                <a:ext cx="691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600"/>
              </a:p>
            </p:txBody>
          </p:sp>
          <p:sp>
            <p:nvSpPr>
              <p:cNvPr id="27677" name="Text Box 17"/>
              <p:cNvSpPr txBox="1">
                <a:spLocks noChangeArrowheads="1"/>
              </p:cNvSpPr>
              <p:nvPr/>
            </p:nvSpPr>
            <p:spPr bwMode="auto">
              <a:xfrm>
                <a:off x="1487" y="2160"/>
                <a:ext cx="108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7673" name="Text Box 22"/>
            <p:cNvSpPr txBox="1">
              <a:spLocks noChangeArrowheads="1"/>
            </p:cNvSpPr>
            <p:nvPr/>
          </p:nvSpPr>
          <p:spPr bwMode="auto">
            <a:xfrm>
              <a:off x="1791934" y="4430362"/>
              <a:ext cx="378545" cy="36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a</a:t>
              </a:r>
            </a:p>
          </p:txBody>
        </p:sp>
        <p:cxnSp>
          <p:nvCxnSpPr>
            <p:cNvPr id="39" name="38 Conector curvado"/>
            <p:cNvCxnSpPr/>
            <p:nvPr/>
          </p:nvCxnSpPr>
          <p:spPr>
            <a:xfrm flipH="1">
              <a:off x="1360828" y="4639798"/>
              <a:ext cx="1199785" cy="1586"/>
            </a:xfrm>
            <a:prstGeom prst="curvedConnector5">
              <a:avLst>
                <a:gd name="adj1" fmla="val -19048"/>
                <a:gd name="adj2" fmla="val 23042758"/>
                <a:gd name="adj3" fmla="val 1190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41 Conector angular"/>
            <p:cNvCxnSpPr>
              <a:stCxn id="27671" idx="3"/>
              <a:endCxn id="27673" idx="0"/>
            </p:cNvCxnSpPr>
            <p:nvPr/>
          </p:nvCxnSpPr>
          <p:spPr>
            <a:xfrm>
              <a:off x="1621651" y="3941680"/>
              <a:ext cx="359356" cy="48868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Rectángulo"/>
          <p:cNvSpPr/>
          <p:nvPr/>
        </p:nvSpPr>
        <p:spPr>
          <a:xfrm>
            <a:off x="1258888" y="5016500"/>
            <a:ext cx="1214437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09298" name="Oval 50"/>
          <p:cNvSpPr>
            <a:spLocks noChangeArrowheads="1"/>
          </p:cNvSpPr>
          <p:nvPr/>
        </p:nvSpPr>
        <p:spPr bwMode="auto">
          <a:xfrm>
            <a:off x="5868988" y="3141663"/>
            <a:ext cx="1223962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09299" name="Oval 51"/>
          <p:cNvSpPr>
            <a:spLocks noChangeArrowheads="1"/>
          </p:cNvSpPr>
          <p:nvPr/>
        </p:nvSpPr>
        <p:spPr bwMode="auto">
          <a:xfrm>
            <a:off x="5508625" y="3430588"/>
            <a:ext cx="719138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868988" y="4610100"/>
            <a:ext cx="1150937" cy="763588"/>
            <a:chOff x="532" y="2750"/>
            <a:chExt cx="725" cy="481"/>
          </a:xfrm>
        </p:grpSpPr>
        <p:cxnSp>
          <p:nvCxnSpPr>
            <p:cNvPr id="27666" name="41 Conector angular"/>
            <p:cNvCxnSpPr>
              <a:cxnSpLocks noChangeShapeType="1"/>
            </p:cNvCxnSpPr>
            <p:nvPr/>
          </p:nvCxnSpPr>
          <p:spPr bwMode="auto">
            <a:xfrm>
              <a:off x="975" y="2840"/>
              <a:ext cx="207" cy="319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7" name="Text Box 9"/>
            <p:cNvSpPr txBox="1">
              <a:spLocks noChangeArrowheads="1"/>
            </p:cNvSpPr>
            <p:nvPr/>
          </p:nvSpPr>
          <p:spPr bwMode="auto">
            <a:xfrm>
              <a:off x="532" y="2750"/>
              <a:ext cx="471" cy="188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sp>
          <p:nvSpPr>
            <p:cNvPr id="27668" name="Line 55"/>
            <p:cNvSpPr>
              <a:spLocks noChangeShapeType="1"/>
            </p:cNvSpPr>
            <p:nvPr/>
          </p:nvSpPr>
          <p:spPr bwMode="auto">
            <a:xfrm>
              <a:off x="1120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56"/>
            <p:cNvSpPr>
              <a:spLocks noChangeShapeType="1"/>
            </p:cNvSpPr>
            <p:nvPr/>
          </p:nvSpPr>
          <p:spPr bwMode="auto">
            <a:xfrm>
              <a:off x="1121" y="319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57"/>
            <p:cNvSpPr>
              <a:spLocks noChangeShapeType="1"/>
            </p:cNvSpPr>
            <p:nvPr/>
          </p:nvSpPr>
          <p:spPr bwMode="auto">
            <a:xfrm>
              <a:off x="1120" y="32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LCBORRAR(LC L);</a:t>
            </a:r>
          </a:p>
        </p:txBody>
      </p:sp>
      <p:sp>
        <p:nvSpPr>
          <p:cNvPr id="27" name="CuadroTexto 26"/>
          <p:cNvSpPr txBox="1">
            <a:spLocks noChangeArrowheads="1"/>
          </p:cNvSpPr>
          <p:nvPr/>
        </p:nvSpPr>
        <p:spPr bwMode="auto">
          <a:xfrm>
            <a:off x="900113" y="437515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1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28" name="CuadroTexto 27"/>
          <p:cNvSpPr txBox="1">
            <a:spLocks noChangeArrowheads="1"/>
          </p:cNvSpPr>
          <p:nvPr/>
        </p:nvSpPr>
        <p:spPr bwMode="auto">
          <a:xfrm>
            <a:off x="5856288" y="455136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0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29" name="CuadroTexto 28"/>
          <p:cNvSpPr txBox="1">
            <a:spLocks noChangeArrowheads="1"/>
          </p:cNvSpPr>
          <p:nvPr/>
        </p:nvSpPr>
        <p:spPr bwMode="auto">
          <a:xfrm>
            <a:off x="1068388" y="4170363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  <p:sp>
        <p:nvSpPr>
          <p:cNvPr id="30" name="CuadroTexto 29"/>
          <p:cNvSpPr txBox="1">
            <a:spLocks noChangeArrowheads="1"/>
          </p:cNvSpPr>
          <p:nvPr/>
        </p:nvSpPr>
        <p:spPr bwMode="auto">
          <a:xfrm>
            <a:off x="6053138" y="43338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09254" grpId="0" animBg="1"/>
      <p:bldP spid="309281" grpId="0" animBg="1"/>
      <p:bldP spid="309282" grpId="0" animBg="1"/>
      <p:bldP spid="45" grpId="0" animBg="1"/>
      <p:bldP spid="309298" grpId="0" animBg="1"/>
      <p:bldP spid="309299" grpId="0" animBg="1"/>
      <p:bldP spid="4" grpId="0" animBg="1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LCROTAR: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419475" y="3068638"/>
            <a:ext cx="2160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LCROTAR(L)</a:t>
            </a:r>
          </a:p>
        </p:txBody>
      </p:sp>
      <p:sp>
        <p:nvSpPr>
          <p:cNvPr id="310278" name="AutoShape 6"/>
          <p:cNvSpPr>
            <a:spLocks noChangeArrowheads="1"/>
          </p:cNvSpPr>
          <p:nvPr/>
        </p:nvSpPr>
        <p:spPr bwMode="auto">
          <a:xfrm>
            <a:off x="3421063" y="3794125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10294" name="Oval 22"/>
          <p:cNvSpPr>
            <a:spLocks noChangeArrowheads="1"/>
          </p:cNvSpPr>
          <p:nvPr/>
        </p:nvSpPr>
        <p:spPr bwMode="auto">
          <a:xfrm>
            <a:off x="1547813" y="3141663"/>
            <a:ext cx="1223962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10295" name="Oval 23"/>
          <p:cNvSpPr>
            <a:spLocks noChangeArrowheads="1"/>
          </p:cNvSpPr>
          <p:nvPr/>
        </p:nvSpPr>
        <p:spPr bwMode="auto">
          <a:xfrm>
            <a:off x="1260475" y="3351213"/>
            <a:ext cx="719138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c</a:t>
            </a:r>
          </a:p>
        </p:txBody>
      </p:sp>
      <p:sp>
        <p:nvSpPr>
          <p:cNvPr id="310296" name="Oval 24"/>
          <p:cNvSpPr>
            <a:spLocks noChangeArrowheads="1"/>
          </p:cNvSpPr>
          <p:nvPr/>
        </p:nvSpPr>
        <p:spPr bwMode="auto">
          <a:xfrm>
            <a:off x="2124075" y="2846388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b</a:t>
            </a:r>
          </a:p>
        </p:txBody>
      </p:sp>
      <p:sp>
        <p:nvSpPr>
          <p:cNvPr id="310297" name="Oval 25"/>
          <p:cNvSpPr>
            <a:spLocks noChangeArrowheads="1"/>
          </p:cNvSpPr>
          <p:nvPr/>
        </p:nvSpPr>
        <p:spPr bwMode="auto">
          <a:xfrm>
            <a:off x="2339975" y="3781425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539750" y="4657725"/>
            <a:ext cx="2786063" cy="925513"/>
            <a:chOff x="340" y="2934"/>
            <a:chExt cx="1755" cy="583"/>
          </a:xfrm>
        </p:grpSpPr>
        <p:grpSp>
          <p:nvGrpSpPr>
            <p:cNvPr id="28711" name="Group 46"/>
            <p:cNvGrpSpPr>
              <a:grpSpLocks/>
            </p:cNvGrpSpPr>
            <p:nvPr/>
          </p:nvGrpSpPr>
          <p:grpSpPr bwMode="auto">
            <a:xfrm>
              <a:off x="1596" y="3335"/>
              <a:ext cx="499" cy="181"/>
              <a:chOff x="4581" y="1777"/>
              <a:chExt cx="1260" cy="432"/>
            </a:xfrm>
          </p:grpSpPr>
          <p:sp>
            <p:nvSpPr>
              <p:cNvPr id="28723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28724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28712" name="Group 56"/>
            <p:cNvGrpSpPr>
              <a:grpSpLocks/>
            </p:cNvGrpSpPr>
            <p:nvPr/>
          </p:nvGrpSpPr>
          <p:grpSpPr bwMode="auto">
            <a:xfrm>
              <a:off x="925" y="3335"/>
              <a:ext cx="489" cy="181"/>
              <a:chOff x="4581" y="1777"/>
              <a:chExt cx="1260" cy="432"/>
            </a:xfrm>
          </p:grpSpPr>
          <p:sp>
            <p:nvSpPr>
              <p:cNvPr id="28721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28722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8713" name="Line 59"/>
            <p:cNvSpPr>
              <a:spLocks noChangeShapeType="1"/>
            </p:cNvSpPr>
            <p:nvPr/>
          </p:nvSpPr>
          <p:spPr bwMode="auto">
            <a:xfrm>
              <a:off x="1413" y="3425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" name="60 Conector curvado"/>
            <p:cNvCxnSpPr>
              <a:stCxn id="28724" idx="3"/>
              <a:endCxn id="28719" idx="1"/>
            </p:cNvCxnSpPr>
            <p:nvPr/>
          </p:nvCxnSpPr>
          <p:spPr>
            <a:xfrm flipH="1">
              <a:off x="340" y="3426"/>
              <a:ext cx="1755" cy="1"/>
            </a:xfrm>
            <a:prstGeom prst="curvedConnector5">
              <a:avLst>
                <a:gd name="adj1" fmla="val -8205"/>
                <a:gd name="adj2" fmla="val 36259320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15" name="Text Box 9"/>
            <p:cNvSpPr txBox="1">
              <a:spLocks noChangeArrowheads="1"/>
            </p:cNvSpPr>
            <p:nvPr/>
          </p:nvSpPr>
          <p:spPr bwMode="auto">
            <a:xfrm>
              <a:off x="1111" y="2934"/>
              <a:ext cx="474" cy="170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4" name="41 Conector angular"/>
            <p:cNvCxnSpPr>
              <a:stCxn id="28715" idx="3"/>
            </p:cNvCxnSpPr>
            <p:nvPr/>
          </p:nvCxnSpPr>
          <p:spPr>
            <a:xfrm>
              <a:off x="1585" y="3019"/>
              <a:ext cx="207" cy="3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17" name="Group 56"/>
            <p:cNvGrpSpPr>
              <a:grpSpLocks/>
            </p:cNvGrpSpPr>
            <p:nvPr/>
          </p:nvGrpSpPr>
          <p:grpSpPr bwMode="auto">
            <a:xfrm>
              <a:off x="340" y="3336"/>
              <a:ext cx="499" cy="181"/>
              <a:chOff x="4581" y="1777"/>
              <a:chExt cx="1260" cy="432"/>
            </a:xfrm>
          </p:grpSpPr>
          <p:sp>
            <p:nvSpPr>
              <p:cNvPr id="28719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28720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8718" name="Line 59"/>
            <p:cNvSpPr>
              <a:spLocks noChangeShapeType="1"/>
            </p:cNvSpPr>
            <p:nvPr/>
          </p:nvSpPr>
          <p:spPr bwMode="auto">
            <a:xfrm>
              <a:off x="838" y="3426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49 Rectángulo"/>
          <p:cNvSpPr/>
          <p:nvPr/>
        </p:nvSpPr>
        <p:spPr>
          <a:xfrm>
            <a:off x="395288" y="5160963"/>
            <a:ext cx="1143000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4821238" y="4730750"/>
            <a:ext cx="1130300" cy="646113"/>
            <a:chOff x="3055" y="2980"/>
            <a:chExt cx="712" cy="407"/>
          </a:xfrm>
        </p:grpSpPr>
        <p:sp>
          <p:nvSpPr>
            <p:cNvPr id="28709" name="Text Box 9"/>
            <p:cNvSpPr txBox="1">
              <a:spLocks noChangeArrowheads="1"/>
            </p:cNvSpPr>
            <p:nvPr/>
          </p:nvSpPr>
          <p:spPr bwMode="auto">
            <a:xfrm>
              <a:off x="3055" y="2980"/>
              <a:ext cx="489" cy="187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28710" name="41 Conector angular"/>
            <p:cNvCxnSpPr>
              <a:cxnSpLocks noChangeShapeType="1"/>
              <a:stCxn id="28709" idx="3"/>
            </p:cNvCxnSpPr>
            <p:nvPr/>
          </p:nvCxnSpPr>
          <p:spPr bwMode="auto">
            <a:xfrm>
              <a:off x="3544" y="3073"/>
              <a:ext cx="223" cy="314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5502275" y="5367338"/>
            <a:ext cx="2786063" cy="288925"/>
            <a:chOff x="3484" y="3381"/>
            <a:chExt cx="1755" cy="182"/>
          </a:xfrm>
        </p:grpSpPr>
        <p:grpSp>
          <p:nvGrpSpPr>
            <p:cNvPr id="28697" name="Group 46"/>
            <p:cNvGrpSpPr>
              <a:grpSpLocks/>
            </p:cNvGrpSpPr>
            <p:nvPr/>
          </p:nvGrpSpPr>
          <p:grpSpPr bwMode="auto">
            <a:xfrm>
              <a:off x="4740" y="3381"/>
              <a:ext cx="499" cy="181"/>
              <a:chOff x="4581" y="1777"/>
              <a:chExt cx="1260" cy="432"/>
            </a:xfrm>
          </p:grpSpPr>
          <p:sp>
            <p:nvSpPr>
              <p:cNvPr id="28707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28708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28698" name="Group 56"/>
            <p:cNvGrpSpPr>
              <a:grpSpLocks/>
            </p:cNvGrpSpPr>
            <p:nvPr/>
          </p:nvGrpSpPr>
          <p:grpSpPr bwMode="auto">
            <a:xfrm>
              <a:off x="4069" y="3381"/>
              <a:ext cx="489" cy="181"/>
              <a:chOff x="4581" y="1777"/>
              <a:chExt cx="1260" cy="432"/>
            </a:xfrm>
          </p:grpSpPr>
          <p:sp>
            <p:nvSpPr>
              <p:cNvPr id="28705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28706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8699" name="Line 59"/>
            <p:cNvSpPr>
              <a:spLocks noChangeShapeType="1"/>
            </p:cNvSpPr>
            <p:nvPr/>
          </p:nvSpPr>
          <p:spPr bwMode="auto">
            <a:xfrm>
              <a:off x="4557" y="3471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" name="60 Conector curvado"/>
            <p:cNvCxnSpPr>
              <a:endCxn id="28703" idx="1"/>
            </p:cNvCxnSpPr>
            <p:nvPr/>
          </p:nvCxnSpPr>
          <p:spPr>
            <a:xfrm rot="10800000" flipV="1">
              <a:off x="3484" y="3472"/>
              <a:ext cx="1755" cy="1"/>
            </a:xfrm>
            <a:prstGeom prst="curvedConnector5">
              <a:avLst>
                <a:gd name="adj1" fmla="val -8441"/>
                <a:gd name="adj2" fmla="val 34216089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01" name="Group 56"/>
            <p:cNvGrpSpPr>
              <a:grpSpLocks/>
            </p:cNvGrpSpPr>
            <p:nvPr/>
          </p:nvGrpSpPr>
          <p:grpSpPr bwMode="auto">
            <a:xfrm>
              <a:off x="3484" y="3382"/>
              <a:ext cx="499" cy="181"/>
              <a:chOff x="4581" y="1777"/>
              <a:chExt cx="1260" cy="432"/>
            </a:xfrm>
          </p:grpSpPr>
          <p:sp>
            <p:nvSpPr>
              <p:cNvPr id="28703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28704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8702" name="Line 59"/>
            <p:cNvSpPr>
              <a:spLocks noChangeShapeType="1"/>
            </p:cNvSpPr>
            <p:nvPr/>
          </p:nvSpPr>
          <p:spPr bwMode="auto">
            <a:xfrm>
              <a:off x="3982" y="3472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49 Rectángulo"/>
          <p:cNvSpPr/>
          <p:nvPr/>
        </p:nvSpPr>
        <p:spPr>
          <a:xfrm>
            <a:off x="6372225" y="5229225"/>
            <a:ext cx="936625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18" name="Group 70"/>
          <p:cNvGrpSpPr>
            <a:grpSpLocks/>
          </p:cNvGrpSpPr>
          <p:nvPr/>
        </p:nvGrpSpPr>
        <p:grpSpPr bwMode="auto">
          <a:xfrm>
            <a:off x="5337175" y="2852738"/>
            <a:ext cx="1797050" cy="1657350"/>
            <a:chOff x="3380" y="1797"/>
            <a:chExt cx="1132" cy="1044"/>
          </a:xfrm>
        </p:grpSpPr>
        <p:sp>
          <p:nvSpPr>
            <p:cNvPr id="28693" name="Oval 61"/>
            <p:cNvSpPr>
              <a:spLocks noChangeArrowheads="1"/>
            </p:cNvSpPr>
            <p:nvPr/>
          </p:nvSpPr>
          <p:spPr bwMode="auto">
            <a:xfrm>
              <a:off x="3561" y="1983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28694" name="Oval 62"/>
            <p:cNvSpPr>
              <a:spLocks noChangeArrowheads="1"/>
            </p:cNvSpPr>
            <p:nvPr/>
          </p:nvSpPr>
          <p:spPr bwMode="auto">
            <a:xfrm>
              <a:off x="3380" y="2115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28695" name="Oval 63"/>
            <p:cNvSpPr>
              <a:spLocks noChangeArrowheads="1"/>
            </p:cNvSpPr>
            <p:nvPr/>
          </p:nvSpPr>
          <p:spPr bwMode="auto">
            <a:xfrm>
              <a:off x="3924" y="179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  <p:sp>
          <p:nvSpPr>
            <p:cNvPr id="28696" name="Oval 64"/>
            <p:cNvSpPr>
              <a:spLocks noChangeArrowheads="1"/>
            </p:cNvSpPr>
            <p:nvPr/>
          </p:nvSpPr>
          <p:spPr bwMode="auto">
            <a:xfrm>
              <a:off x="4059" y="238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c</a:t>
              </a:r>
            </a:p>
          </p:txBody>
        </p:sp>
      </p:grpSp>
      <p:sp>
        <p:nvSpPr>
          <p:cNvPr id="7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LCROTAR(LC L);</a:t>
            </a:r>
          </a:p>
        </p:txBody>
      </p:sp>
      <p:sp>
        <p:nvSpPr>
          <p:cNvPr id="51" name="CuadroTexto 50"/>
          <p:cNvSpPr txBox="1">
            <a:spLocks noChangeArrowheads="1"/>
          </p:cNvSpPr>
          <p:nvPr/>
        </p:nvSpPr>
        <p:spPr bwMode="auto">
          <a:xfrm>
            <a:off x="1768475" y="45831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7" name="CuadroTexto 56"/>
          <p:cNvSpPr txBox="1">
            <a:spLocks noChangeArrowheads="1"/>
          </p:cNvSpPr>
          <p:nvPr/>
        </p:nvSpPr>
        <p:spPr bwMode="auto">
          <a:xfrm>
            <a:off x="4835525" y="46577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52" name="CuadroTexto 51"/>
          <p:cNvSpPr txBox="1">
            <a:spLocks noChangeArrowheads="1"/>
          </p:cNvSpPr>
          <p:nvPr/>
        </p:nvSpPr>
        <p:spPr bwMode="auto">
          <a:xfrm>
            <a:off x="1943100" y="4373563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  <p:sp>
        <p:nvSpPr>
          <p:cNvPr id="53" name="CuadroTexto 52"/>
          <p:cNvSpPr txBox="1">
            <a:spLocks noChangeArrowheads="1"/>
          </p:cNvSpPr>
          <p:nvPr/>
        </p:nvSpPr>
        <p:spPr bwMode="auto">
          <a:xfrm>
            <a:off x="5018088" y="44450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10278" grpId="0" animBg="1"/>
      <p:bldP spid="310294" grpId="0" animBg="1"/>
      <p:bldP spid="310295" grpId="0" animBg="1"/>
      <p:bldP spid="310296" grpId="0" animBg="1"/>
      <p:bldP spid="310297" grpId="0" animBg="1"/>
      <p:bldP spid="50" grpId="0" animBg="1"/>
      <p:bldP spid="6" grpId="0" animBg="1"/>
      <p:bldP spid="7" grpId="0" animBg="1"/>
      <p:bldP spid="51" grpId="0"/>
      <p:bldP spid="57" grpId="0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LCROTAR: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348038" y="306705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LCROTAR(L)</a:t>
            </a:r>
          </a:p>
        </p:txBody>
      </p:sp>
      <p:sp>
        <p:nvSpPr>
          <p:cNvPr id="311302" name="AutoShape 6"/>
          <p:cNvSpPr>
            <a:spLocks noChangeArrowheads="1"/>
          </p:cNvSpPr>
          <p:nvPr/>
        </p:nvSpPr>
        <p:spPr bwMode="auto">
          <a:xfrm>
            <a:off x="3421063" y="3792538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702300" y="4724400"/>
            <a:ext cx="1101725" cy="646113"/>
            <a:chOff x="3132" y="2980"/>
            <a:chExt cx="635" cy="407"/>
          </a:xfrm>
        </p:grpSpPr>
        <p:sp>
          <p:nvSpPr>
            <p:cNvPr id="29748" name="Text Box 9"/>
            <p:cNvSpPr txBox="1">
              <a:spLocks noChangeArrowheads="1"/>
            </p:cNvSpPr>
            <p:nvPr/>
          </p:nvSpPr>
          <p:spPr bwMode="auto">
            <a:xfrm>
              <a:off x="3132" y="2980"/>
              <a:ext cx="412" cy="173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29749" name="41 Conector angular"/>
            <p:cNvCxnSpPr>
              <a:cxnSpLocks noChangeShapeType="1"/>
              <a:stCxn id="29748" idx="3"/>
            </p:cNvCxnSpPr>
            <p:nvPr/>
          </p:nvCxnSpPr>
          <p:spPr bwMode="auto">
            <a:xfrm>
              <a:off x="3544" y="3067"/>
              <a:ext cx="223" cy="32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530850" y="5367338"/>
            <a:ext cx="2786063" cy="288925"/>
            <a:chOff x="3484" y="3381"/>
            <a:chExt cx="1755" cy="182"/>
          </a:xfrm>
        </p:grpSpPr>
        <p:grpSp>
          <p:nvGrpSpPr>
            <p:cNvPr id="29736" name="Group 46"/>
            <p:cNvGrpSpPr>
              <a:grpSpLocks/>
            </p:cNvGrpSpPr>
            <p:nvPr/>
          </p:nvGrpSpPr>
          <p:grpSpPr bwMode="auto">
            <a:xfrm>
              <a:off x="4740" y="3381"/>
              <a:ext cx="499" cy="181"/>
              <a:chOff x="4581" y="1777"/>
              <a:chExt cx="1260" cy="432"/>
            </a:xfrm>
          </p:grpSpPr>
          <p:sp>
            <p:nvSpPr>
              <p:cNvPr id="29746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29747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29737" name="Group 56"/>
            <p:cNvGrpSpPr>
              <a:grpSpLocks/>
            </p:cNvGrpSpPr>
            <p:nvPr/>
          </p:nvGrpSpPr>
          <p:grpSpPr bwMode="auto">
            <a:xfrm>
              <a:off x="4069" y="3381"/>
              <a:ext cx="489" cy="181"/>
              <a:chOff x="4581" y="1777"/>
              <a:chExt cx="1260" cy="432"/>
            </a:xfrm>
          </p:grpSpPr>
          <p:sp>
            <p:nvSpPr>
              <p:cNvPr id="29744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29745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9738" name="Line 59"/>
            <p:cNvSpPr>
              <a:spLocks noChangeShapeType="1"/>
            </p:cNvSpPr>
            <p:nvPr/>
          </p:nvSpPr>
          <p:spPr bwMode="auto">
            <a:xfrm>
              <a:off x="4557" y="3471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" name="60 Conector curvado"/>
            <p:cNvCxnSpPr>
              <a:stCxn id="29747" idx="3"/>
              <a:endCxn id="29742" idx="1"/>
            </p:cNvCxnSpPr>
            <p:nvPr/>
          </p:nvCxnSpPr>
          <p:spPr>
            <a:xfrm flipH="1">
              <a:off x="3484" y="3472"/>
              <a:ext cx="1755" cy="1"/>
            </a:xfrm>
            <a:prstGeom prst="curvedConnector5">
              <a:avLst>
                <a:gd name="adj1" fmla="val -8205"/>
                <a:gd name="adj2" fmla="val 34550882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40" name="Group 56"/>
            <p:cNvGrpSpPr>
              <a:grpSpLocks/>
            </p:cNvGrpSpPr>
            <p:nvPr/>
          </p:nvGrpSpPr>
          <p:grpSpPr bwMode="auto">
            <a:xfrm>
              <a:off x="3484" y="3382"/>
              <a:ext cx="499" cy="181"/>
              <a:chOff x="4581" y="1777"/>
              <a:chExt cx="1260" cy="432"/>
            </a:xfrm>
          </p:grpSpPr>
          <p:sp>
            <p:nvSpPr>
              <p:cNvPr id="29742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29743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9741" name="Line 59"/>
            <p:cNvSpPr>
              <a:spLocks noChangeShapeType="1"/>
            </p:cNvSpPr>
            <p:nvPr/>
          </p:nvSpPr>
          <p:spPr bwMode="auto">
            <a:xfrm>
              <a:off x="3982" y="3472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49 Rectángulo"/>
          <p:cNvSpPr/>
          <p:nvPr/>
        </p:nvSpPr>
        <p:spPr>
          <a:xfrm>
            <a:off x="7451725" y="5229225"/>
            <a:ext cx="936625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5364163" y="2852738"/>
            <a:ext cx="1797050" cy="1657350"/>
            <a:chOff x="3380" y="1797"/>
            <a:chExt cx="1132" cy="1044"/>
          </a:xfrm>
        </p:grpSpPr>
        <p:sp>
          <p:nvSpPr>
            <p:cNvPr id="29732" name="Oval 44"/>
            <p:cNvSpPr>
              <a:spLocks noChangeArrowheads="1"/>
            </p:cNvSpPr>
            <p:nvPr/>
          </p:nvSpPr>
          <p:spPr bwMode="auto">
            <a:xfrm>
              <a:off x="3561" y="1983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29733" name="Oval 45"/>
            <p:cNvSpPr>
              <a:spLocks noChangeArrowheads="1"/>
            </p:cNvSpPr>
            <p:nvPr/>
          </p:nvSpPr>
          <p:spPr bwMode="auto">
            <a:xfrm>
              <a:off x="3380" y="2115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  <p:sp>
          <p:nvSpPr>
            <p:cNvPr id="29734" name="Oval 46"/>
            <p:cNvSpPr>
              <a:spLocks noChangeArrowheads="1"/>
            </p:cNvSpPr>
            <p:nvPr/>
          </p:nvSpPr>
          <p:spPr bwMode="auto">
            <a:xfrm>
              <a:off x="3924" y="179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c</a:t>
              </a:r>
            </a:p>
          </p:txBody>
        </p:sp>
        <p:sp>
          <p:nvSpPr>
            <p:cNvPr id="29735" name="Oval 47"/>
            <p:cNvSpPr>
              <a:spLocks noChangeArrowheads="1"/>
            </p:cNvSpPr>
            <p:nvPr/>
          </p:nvSpPr>
          <p:spPr bwMode="auto">
            <a:xfrm>
              <a:off x="4059" y="238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457200" y="4730750"/>
            <a:ext cx="1057275" cy="646113"/>
            <a:chOff x="3101" y="2980"/>
            <a:chExt cx="666" cy="407"/>
          </a:xfrm>
        </p:grpSpPr>
        <p:sp>
          <p:nvSpPr>
            <p:cNvPr id="29730" name="Text Box 9"/>
            <p:cNvSpPr txBox="1">
              <a:spLocks noChangeArrowheads="1"/>
            </p:cNvSpPr>
            <p:nvPr/>
          </p:nvSpPr>
          <p:spPr bwMode="auto">
            <a:xfrm>
              <a:off x="3101" y="2980"/>
              <a:ext cx="443" cy="169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29731" name="41 Conector angular"/>
            <p:cNvCxnSpPr>
              <a:cxnSpLocks noChangeShapeType="1"/>
              <a:stCxn id="29730" idx="3"/>
            </p:cNvCxnSpPr>
            <p:nvPr/>
          </p:nvCxnSpPr>
          <p:spPr bwMode="auto">
            <a:xfrm>
              <a:off x="3544" y="3065"/>
              <a:ext cx="223" cy="322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1065213" y="5367338"/>
            <a:ext cx="2786062" cy="288925"/>
            <a:chOff x="3484" y="3381"/>
            <a:chExt cx="1755" cy="182"/>
          </a:xfrm>
        </p:grpSpPr>
        <p:grpSp>
          <p:nvGrpSpPr>
            <p:cNvPr id="29718" name="Group 46"/>
            <p:cNvGrpSpPr>
              <a:grpSpLocks/>
            </p:cNvGrpSpPr>
            <p:nvPr/>
          </p:nvGrpSpPr>
          <p:grpSpPr bwMode="auto">
            <a:xfrm>
              <a:off x="4740" y="3381"/>
              <a:ext cx="499" cy="181"/>
              <a:chOff x="4581" y="1777"/>
              <a:chExt cx="1260" cy="432"/>
            </a:xfrm>
          </p:grpSpPr>
          <p:sp>
            <p:nvSpPr>
              <p:cNvPr id="29728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29729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29719" name="Group 56"/>
            <p:cNvGrpSpPr>
              <a:grpSpLocks/>
            </p:cNvGrpSpPr>
            <p:nvPr/>
          </p:nvGrpSpPr>
          <p:grpSpPr bwMode="auto">
            <a:xfrm>
              <a:off x="4069" y="3381"/>
              <a:ext cx="489" cy="181"/>
              <a:chOff x="4581" y="1777"/>
              <a:chExt cx="1260" cy="432"/>
            </a:xfrm>
          </p:grpSpPr>
          <p:sp>
            <p:nvSpPr>
              <p:cNvPr id="29726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29727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9720" name="Line 59"/>
            <p:cNvSpPr>
              <a:spLocks noChangeShapeType="1"/>
            </p:cNvSpPr>
            <p:nvPr/>
          </p:nvSpPr>
          <p:spPr bwMode="auto">
            <a:xfrm>
              <a:off x="4557" y="3471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" name="60 Conector curvado"/>
            <p:cNvCxnSpPr>
              <a:endCxn id="29724" idx="1"/>
            </p:cNvCxnSpPr>
            <p:nvPr/>
          </p:nvCxnSpPr>
          <p:spPr>
            <a:xfrm rot="10800000" flipV="1">
              <a:off x="3484" y="3472"/>
              <a:ext cx="1755" cy="1"/>
            </a:xfrm>
            <a:prstGeom prst="curvedConnector5">
              <a:avLst>
                <a:gd name="adj1" fmla="val -8441"/>
                <a:gd name="adj2" fmla="val 34216089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22" name="Group 56"/>
            <p:cNvGrpSpPr>
              <a:grpSpLocks/>
            </p:cNvGrpSpPr>
            <p:nvPr/>
          </p:nvGrpSpPr>
          <p:grpSpPr bwMode="auto">
            <a:xfrm>
              <a:off x="3484" y="3382"/>
              <a:ext cx="499" cy="181"/>
              <a:chOff x="4581" y="1777"/>
              <a:chExt cx="1260" cy="432"/>
            </a:xfrm>
          </p:grpSpPr>
          <p:sp>
            <p:nvSpPr>
              <p:cNvPr id="29724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29725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9723" name="Line 59"/>
            <p:cNvSpPr>
              <a:spLocks noChangeShapeType="1"/>
            </p:cNvSpPr>
            <p:nvPr/>
          </p:nvSpPr>
          <p:spPr bwMode="auto">
            <a:xfrm>
              <a:off x="3982" y="3472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49 Rectángulo"/>
          <p:cNvSpPr/>
          <p:nvPr/>
        </p:nvSpPr>
        <p:spPr>
          <a:xfrm>
            <a:off x="1935163" y="5229225"/>
            <a:ext cx="936625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11361" name="Oval 65"/>
          <p:cNvSpPr>
            <a:spLocks noChangeArrowheads="1"/>
          </p:cNvSpPr>
          <p:nvPr/>
        </p:nvSpPr>
        <p:spPr bwMode="auto">
          <a:xfrm>
            <a:off x="1187450" y="3148013"/>
            <a:ext cx="1223963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11362" name="Oval 66"/>
          <p:cNvSpPr>
            <a:spLocks noChangeArrowheads="1"/>
          </p:cNvSpPr>
          <p:nvPr/>
        </p:nvSpPr>
        <p:spPr bwMode="auto">
          <a:xfrm>
            <a:off x="900113" y="3357563"/>
            <a:ext cx="719137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b</a:t>
            </a:r>
          </a:p>
        </p:txBody>
      </p:sp>
      <p:sp>
        <p:nvSpPr>
          <p:cNvPr id="311363" name="Oval 67"/>
          <p:cNvSpPr>
            <a:spLocks noChangeArrowheads="1"/>
          </p:cNvSpPr>
          <p:nvPr/>
        </p:nvSpPr>
        <p:spPr bwMode="auto">
          <a:xfrm>
            <a:off x="1763713" y="2852738"/>
            <a:ext cx="719137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sp>
        <p:nvSpPr>
          <p:cNvPr id="311364" name="Oval 68"/>
          <p:cNvSpPr>
            <a:spLocks noChangeArrowheads="1"/>
          </p:cNvSpPr>
          <p:nvPr/>
        </p:nvSpPr>
        <p:spPr bwMode="auto">
          <a:xfrm>
            <a:off x="1978025" y="3789363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c</a:t>
            </a:r>
          </a:p>
        </p:txBody>
      </p:sp>
      <p:sp>
        <p:nvSpPr>
          <p:cNvPr id="7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LCROTAR(LC L);</a:t>
            </a:r>
          </a:p>
        </p:txBody>
      </p:sp>
      <p:sp>
        <p:nvSpPr>
          <p:cNvPr id="51" name="CuadroTexto 50"/>
          <p:cNvSpPr txBox="1">
            <a:spLocks noChangeArrowheads="1"/>
          </p:cNvSpPr>
          <p:nvPr/>
        </p:nvSpPr>
        <p:spPr bwMode="auto">
          <a:xfrm>
            <a:off x="506413" y="465931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4" name="CuadroTexto 53"/>
          <p:cNvSpPr txBox="1">
            <a:spLocks noChangeArrowheads="1"/>
          </p:cNvSpPr>
          <p:nvPr/>
        </p:nvSpPr>
        <p:spPr bwMode="auto">
          <a:xfrm>
            <a:off x="5762625" y="466090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2" name="CuadroTexto 51"/>
          <p:cNvSpPr txBox="1">
            <a:spLocks noChangeArrowheads="1"/>
          </p:cNvSpPr>
          <p:nvPr/>
        </p:nvSpPr>
        <p:spPr bwMode="auto">
          <a:xfrm>
            <a:off x="642938" y="445452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  <p:sp>
        <p:nvSpPr>
          <p:cNvPr id="53" name="CuadroTexto 52"/>
          <p:cNvSpPr txBox="1">
            <a:spLocks noChangeArrowheads="1"/>
          </p:cNvSpPr>
          <p:nvPr/>
        </p:nvSpPr>
        <p:spPr bwMode="auto">
          <a:xfrm>
            <a:off x="5930900" y="445452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11302" grpId="0" animBg="1"/>
      <p:bldP spid="50" grpId="0" animBg="1"/>
      <p:bldP spid="6" grpId="0" animBg="1"/>
      <p:bldP spid="311361" grpId="0" animBg="1"/>
      <p:bldP spid="311362" grpId="0" animBg="1"/>
      <p:bldP spid="311363" grpId="0" animBg="1"/>
      <p:bldP spid="311364" grpId="0" animBg="1"/>
      <p:bldP spid="7" grpId="0" animBg="1"/>
      <p:bldP spid="51" grpId="0"/>
      <p:bldP spid="54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LCROTAR: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419475" y="3067050"/>
            <a:ext cx="216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LCROTAR(L)</a:t>
            </a:r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>
            <a:off x="3421063" y="3792538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77050" y="4724400"/>
            <a:ext cx="1119188" cy="646113"/>
            <a:chOff x="3062" y="2980"/>
            <a:chExt cx="705" cy="407"/>
          </a:xfrm>
        </p:grpSpPr>
        <p:sp>
          <p:nvSpPr>
            <p:cNvPr id="30772" name="Text Box 9"/>
            <p:cNvSpPr txBox="1">
              <a:spLocks noChangeArrowheads="1"/>
            </p:cNvSpPr>
            <p:nvPr/>
          </p:nvSpPr>
          <p:spPr bwMode="auto">
            <a:xfrm>
              <a:off x="3062" y="2980"/>
              <a:ext cx="482" cy="178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30773" name="41 Conector angular"/>
            <p:cNvCxnSpPr>
              <a:cxnSpLocks noChangeShapeType="1"/>
              <a:stCxn id="30772" idx="3"/>
            </p:cNvCxnSpPr>
            <p:nvPr/>
          </p:nvCxnSpPr>
          <p:spPr bwMode="auto">
            <a:xfrm>
              <a:off x="3544" y="3069"/>
              <a:ext cx="223" cy="318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449888" y="5367338"/>
            <a:ext cx="2867025" cy="288925"/>
            <a:chOff x="3433" y="3381"/>
            <a:chExt cx="1806" cy="182"/>
          </a:xfrm>
        </p:grpSpPr>
        <p:grpSp>
          <p:nvGrpSpPr>
            <p:cNvPr id="30760" name="Group 46"/>
            <p:cNvGrpSpPr>
              <a:grpSpLocks/>
            </p:cNvGrpSpPr>
            <p:nvPr/>
          </p:nvGrpSpPr>
          <p:grpSpPr bwMode="auto">
            <a:xfrm>
              <a:off x="4740" y="3381"/>
              <a:ext cx="499" cy="181"/>
              <a:chOff x="4581" y="1777"/>
              <a:chExt cx="1260" cy="432"/>
            </a:xfrm>
          </p:grpSpPr>
          <p:sp>
            <p:nvSpPr>
              <p:cNvPr id="30770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30771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30761" name="Group 56"/>
            <p:cNvGrpSpPr>
              <a:grpSpLocks/>
            </p:cNvGrpSpPr>
            <p:nvPr/>
          </p:nvGrpSpPr>
          <p:grpSpPr bwMode="auto">
            <a:xfrm>
              <a:off x="4069" y="3381"/>
              <a:ext cx="489" cy="181"/>
              <a:chOff x="4581" y="1777"/>
              <a:chExt cx="1260" cy="432"/>
            </a:xfrm>
          </p:grpSpPr>
          <p:sp>
            <p:nvSpPr>
              <p:cNvPr id="30768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30769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0762" name="Line 59"/>
            <p:cNvSpPr>
              <a:spLocks noChangeShapeType="1"/>
            </p:cNvSpPr>
            <p:nvPr/>
          </p:nvSpPr>
          <p:spPr bwMode="auto">
            <a:xfrm>
              <a:off x="4557" y="3471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" name="60 Conector curvado"/>
            <p:cNvCxnSpPr>
              <a:stCxn id="30771" idx="3"/>
              <a:endCxn id="50" idx="1"/>
            </p:cNvCxnSpPr>
            <p:nvPr/>
          </p:nvCxnSpPr>
          <p:spPr>
            <a:xfrm flipH="1" flipV="1">
              <a:off x="3433" y="3460"/>
              <a:ext cx="1806" cy="11"/>
            </a:xfrm>
            <a:prstGeom prst="curvedConnector5">
              <a:avLst>
                <a:gd name="adj1" fmla="val -7973"/>
                <a:gd name="adj2" fmla="val -3396427"/>
                <a:gd name="adj3" fmla="val 10797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64" name="Group 56"/>
            <p:cNvGrpSpPr>
              <a:grpSpLocks/>
            </p:cNvGrpSpPr>
            <p:nvPr/>
          </p:nvGrpSpPr>
          <p:grpSpPr bwMode="auto">
            <a:xfrm>
              <a:off x="3484" y="3382"/>
              <a:ext cx="499" cy="181"/>
              <a:chOff x="4581" y="1777"/>
              <a:chExt cx="1260" cy="432"/>
            </a:xfrm>
          </p:grpSpPr>
          <p:sp>
            <p:nvSpPr>
              <p:cNvPr id="30766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30767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0765" name="Line 59"/>
            <p:cNvSpPr>
              <a:spLocks noChangeShapeType="1"/>
            </p:cNvSpPr>
            <p:nvPr/>
          </p:nvSpPr>
          <p:spPr bwMode="auto">
            <a:xfrm>
              <a:off x="3982" y="3472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49 Rectángulo"/>
          <p:cNvSpPr/>
          <p:nvPr/>
        </p:nvSpPr>
        <p:spPr>
          <a:xfrm>
            <a:off x="5449888" y="5243513"/>
            <a:ext cx="936625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5365750" y="2852738"/>
            <a:ext cx="1797050" cy="1657350"/>
            <a:chOff x="3380" y="1797"/>
            <a:chExt cx="1132" cy="1044"/>
          </a:xfrm>
        </p:grpSpPr>
        <p:sp>
          <p:nvSpPr>
            <p:cNvPr id="30756" name="Oval 24"/>
            <p:cNvSpPr>
              <a:spLocks noChangeArrowheads="1"/>
            </p:cNvSpPr>
            <p:nvPr/>
          </p:nvSpPr>
          <p:spPr bwMode="auto">
            <a:xfrm>
              <a:off x="3561" y="1983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30757" name="Oval 25"/>
            <p:cNvSpPr>
              <a:spLocks noChangeArrowheads="1"/>
            </p:cNvSpPr>
            <p:nvPr/>
          </p:nvSpPr>
          <p:spPr bwMode="auto">
            <a:xfrm>
              <a:off x="3380" y="2115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c</a:t>
              </a:r>
            </a:p>
          </p:txBody>
        </p:sp>
        <p:sp>
          <p:nvSpPr>
            <p:cNvPr id="30758" name="Oval 26"/>
            <p:cNvSpPr>
              <a:spLocks noChangeArrowheads="1"/>
            </p:cNvSpPr>
            <p:nvPr/>
          </p:nvSpPr>
          <p:spPr bwMode="auto">
            <a:xfrm>
              <a:off x="3924" y="179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30759" name="Oval 27"/>
            <p:cNvSpPr>
              <a:spLocks noChangeArrowheads="1"/>
            </p:cNvSpPr>
            <p:nvPr/>
          </p:nvSpPr>
          <p:spPr bwMode="auto">
            <a:xfrm>
              <a:off x="4059" y="2387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1187450" y="4724400"/>
            <a:ext cx="1150938" cy="646113"/>
            <a:chOff x="3042" y="2980"/>
            <a:chExt cx="725" cy="407"/>
          </a:xfrm>
        </p:grpSpPr>
        <p:sp>
          <p:nvSpPr>
            <p:cNvPr id="30754" name="Text Box 9"/>
            <p:cNvSpPr txBox="1">
              <a:spLocks noChangeArrowheads="1"/>
            </p:cNvSpPr>
            <p:nvPr/>
          </p:nvSpPr>
          <p:spPr bwMode="auto">
            <a:xfrm>
              <a:off x="3042" y="2980"/>
              <a:ext cx="502" cy="173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30755" name="41 Conector angular"/>
            <p:cNvCxnSpPr>
              <a:cxnSpLocks noChangeShapeType="1"/>
              <a:stCxn id="30754" idx="3"/>
            </p:cNvCxnSpPr>
            <p:nvPr/>
          </p:nvCxnSpPr>
          <p:spPr bwMode="auto">
            <a:xfrm>
              <a:off x="3544" y="3067"/>
              <a:ext cx="223" cy="320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065213" y="5367338"/>
            <a:ext cx="2786062" cy="288925"/>
            <a:chOff x="3484" y="3381"/>
            <a:chExt cx="1755" cy="182"/>
          </a:xfrm>
        </p:grpSpPr>
        <p:grpSp>
          <p:nvGrpSpPr>
            <p:cNvPr id="30742" name="Group 46"/>
            <p:cNvGrpSpPr>
              <a:grpSpLocks/>
            </p:cNvGrpSpPr>
            <p:nvPr/>
          </p:nvGrpSpPr>
          <p:grpSpPr bwMode="auto">
            <a:xfrm>
              <a:off x="4740" y="3381"/>
              <a:ext cx="499" cy="181"/>
              <a:chOff x="4581" y="1777"/>
              <a:chExt cx="1260" cy="432"/>
            </a:xfrm>
          </p:grpSpPr>
          <p:sp>
            <p:nvSpPr>
              <p:cNvPr id="30752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30753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30743" name="Group 56"/>
            <p:cNvGrpSpPr>
              <a:grpSpLocks/>
            </p:cNvGrpSpPr>
            <p:nvPr/>
          </p:nvGrpSpPr>
          <p:grpSpPr bwMode="auto">
            <a:xfrm>
              <a:off x="4069" y="3381"/>
              <a:ext cx="489" cy="181"/>
              <a:chOff x="4581" y="1777"/>
              <a:chExt cx="1260" cy="432"/>
            </a:xfrm>
          </p:grpSpPr>
          <p:sp>
            <p:nvSpPr>
              <p:cNvPr id="30750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30751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0744" name="Line 59"/>
            <p:cNvSpPr>
              <a:spLocks noChangeShapeType="1"/>
            </p:cNvSpPr>
            <p:nvPr/>
          </p:nvSpPr>
          <p:spPr bwMode="auto">
            <a:xfrm>
              <a:off x="4557" y="3471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" name="60 Conector curvado"/>
            <p:cNvCxnSpPr>
              <a:endCxn id="30748" idx="1"/>
            </p:cNvCxnSpPr>
            <p:nvPr/>
          </p:nvCxnSpPr>
          <p:spPr>
            <a:xfrm rot="10800000" flipV="1">
              <a:off x="3484" y="3472"/>
              <a:ext cx="1755" cy="1"/>
            </a:xfrm>
            <a:prstGeom prst="curvedConnector5">
              <a:avLst>
                <a:gd name="adj1" fmla="val -8441"/>
                <a:gd name="adj2" fmla="val 34216089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46" name="Group 56"/>
            <p:cNvGrpSpPr>
              <a:grpSpLocks/>
            </p:cNvGrpSpPr>
            <p:nvPr/>
          </p:nvGrpSpPr>
          <p:grpSpPr bwMode="auto">
            <a:xfrm>
              <a:off x="3484" y="3382"/>
              <a:ext cx="499" cy="181"/>
              <a:chOff x="4581" y="1777"/>
              <a:chExt cx="1260" cy="432"/>
            </a:xfrm>
          </p:grpSpPr>
          <p:sp>
            <p:nvSpPr>
              <p:cNvPr id="30748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30749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0747" name="Line 59"/>
            <p:cNvSpPr>
              <a:spLocks noChangeShapeType="1"/>
            </p:cNvSpPr>
            <p:nvPr/>
          </p:nvSpPr>
          <p:spPr bwMode="auto">
            <a:xfrm>
              <a:off x="3982" y="3472"/>
              <a:ext cx="87" cy="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49 Rectángulo"/>
          <p:cNvSpPr/>
          <p:nvPr/>
        </p:nvSpPr>
        <p:spPr>
          <a:xfrm>
            <a:off x="2986088" y="5229225"/>
            <a:ext cx="936625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12386" name="Oval 66"/>
          <p:cNvSpPr>
            <a:spLocks noChangeArrowheads="1"/>
          </p:cNvSpPr>
          <p:nvPr/>
        </p:nvSpPr>
        <p:spPr bwMode="auto">
          <a:xfrm>
            <a:off x="1187450" y="3148013"/>
            <a:ext cx="1223963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12387" name="Oval 67"/>
          <p:cNvSpPr>
            <a:spLocks noChangeArrowheads="1"/>
          </p:cNvSpPr>
          <p:nvPr/>
        </p:nvSpPr>
        <p:spPr bwMode="auto">
          <a:xfrm>
            <a:off x="900113" y="3357563"/>
            <a:ext cx="719137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sp>
        <p:nvSpPr>
          <p:cNvPr id="312388" name="Oval 68"/>
          <p:cNvSpPr>
            <a:spLocks noChangeArrowheads="1"/>
          </p:cNvSpPr>
          <p:nvPr/>
        </p:nvSpPr>
        <p:spPr bwMode="auto">
          <a:xfrm>
            <a:off x="1763713" y="2852738"/>
            <a:ext cx="719137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c</a:t>
            </a:r>
          </a:p>
        </p:txBody>
      </p:sp>
      <p:sp>
        <p:nvSpPr>
          <p:cNvPr id="312389" name="Oval 69"/>
          <p:cNvSpPr>
            <a:spLocks noChangeArrowheads="1"/>
          </p:cNvSpPr>
          <p:nvPr/>
        </p:nvSpPr>
        <p:spPr bwMode="auto">
          <a:xfrm>
            <a:off x="1978025" y="3789363"/>
            <a:ext cx="719138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b</a:t>
            </a:r>
          </a:p>
        </p:txBody>
      </p:sp>
      <p:sp>
        <p:nvSpPr>
          <p:cNvPr id="7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28797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LCROTAR(LC L);</a:t>
            </a:r>
          </a:p>
        </p:txBody>
      </p:sp>
      <p:sp>
        <p:nvSpPr>
          <p:cNvPr id="51" name="CuadroTexto 50"/>
          <p:cNvSpPr txBox="1">
            <a:spLocks noChangeArrowheads="1"/>
          </p:cNvSpPr>
          <p:nvPr/>
        </p:nvSpPr>
        <p:spPr bwMode="auto">
          <a:xfrm>
            <a:off x="1254125" y="4649788"/>
            <a:ext cx="392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4" name="CuadroTexto 53"/>
          <p:cNvSpPr txBox="1">
            <a:spLocks noChangeArrowheads="1"/>
          </p:cNvSpPr>
          <p:nvPr/>
        </p:nvSpPr>
        <p:spPr bwMode="auto">
          <a:xfrm>
            <a:off x="6875463" y="4643438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52" name="CuadroTexto 51"/>
          <p:cNvSpPr txBox="1">
            <a:spLocks noChangeArrowheads="1"/>
          </p:cNvSpPr>
          <p:nvPr/>
        </p:nvSpPr>
        <p:spPr bwMode="auto">
          <a:xfrm>
            <a:off x="1428750" y="44529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  <p:sp>
        <p:nvSpPr>
          <p:cNvPr id="53" name="CuadroTexto 52"/>
          <p:cNvSpPr txBox="1">
            <a:spLocks noChangeArrowheads="1"/>
          </p:cNvSpPr>
          <p:nvPr/>
        </p:nvSpPr>
        <p:spPr bwMode="auto">
          <a:xfrm>
            <a:off x="7043738" y="4437063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12326" grpId="0" animBg="1"/>
      <p:bldP spid="50" grpId="0" animBg="1"/>
      <p:bldP spid="6" grpId="0" animBg="1"/>
      <p:bldP spid="312386" grpId="0" animBg="1"/>
      <p:bldP spid="312387" grpId="0" animBg="1"/>
      <p:bldP spid="312388" grpId="0" animBg="1"/>
      <p:bldP spid="312389" grpId="0" animBg="1"/>
      <p:bldP spid="7" grpId="0" animBg="1"/>
      <p:bldP spid="51" grpId="0"/>
      <p:bldP spid="54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000" smtClean="0"/>
              <a:t>Trabajo Práctico N°7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57200" y="1989138"/>
            <a:ext cx="8002588" cy="4432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910" algn="just">
              <a:spcAft>
                <a:spcPts val="0"/>
              </a:spcAft>
              <a:defRPr/>
            </a:pPr>
            <a:r>
              <a:rPr lang="es-ES_tradnl" sz="2200" dirty="0">
                <a:latin typeface="+mj-lt"/>
                <a:ea typeface="Times New Roman" panose="02020603050405020304" pitchFamily="18" charset="0"/>
              </a:rPr>
              <a:t>1. Agregue a la </a:t>
            </a:r>
            <a:r>
              <a:rPr lang="es-ES_tradnl" sz="2200" b="1" i="1" dirty="0">
                <a:latin typeface="+mj-lt"/>
                <a:ea typeface="Times New Roman" panose="02020603050405020304" pitchFamily="18" charset="0"/>
              </a:rPr>
              <a:t>especificación algebraica</a:t>
            </a:r>
            <a:r>
              <a:rPr lang="es-ES_tradnl" sz="2200" dirty="0">
                <a:latin typeface="+mj-lt"/>
                <a:ea typeface="Times New Roman" panose="02020603050405020304" pitchFamily="18" charset="0"/>
              </a:rPr>
              <a:t> del tipo LC(ITEM) las siguientes operaciones: </a:t>
            </a:r>
            <a:endParaRPr lang="en-US" sz="2200" dirty="0">
              <a:latin typeface="+mj-lt"/>
              <a:ea typeface="Times New Roman" panose="02020603050405020304" pitchFamily="18" charset="0"/>
            </a:endParaRPr>
          </a:p>
          <a:p>
            <a:pPr marL="41910" algn="just">
              <a:spcAft>
                <a:spcPts val="0"/>
              </a:spcAft>
              <a:defRPr/>
            </a:pPr>
            <a:r>
              <a:rPr lang="es-ES_tradnl" sz="2200" dirty="0">
                <a:latin typeface="+mj-lt"/>
                <a:ea typeface="Times New Roman" panose="02020603050405020304" pitchFamily="18" charset="0"/>
              </a:rPr>
              <a:t> </a:t>
            </a:r>
            <a:endParaRPr lang="en-US" sz="2200" dirty="0">
              <a:latin typeface="+mj-lt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99110" algn="l"/>
              </a:tabLst>
              <a:defRPr/>
            </a:pPr>
            <a:r>
              <a:rPr lang="es-ES_tradnl" sz="2200" b="1" dirty="0" err="1">
                <a:latin typeface="+mj-lt"/>
                <a:ea typeface="Times New Roman" panose="02020603050405020304" pitchFamily="18" charset="0"/>
              </a:rPr>
              <a:t>LCPertenece</a:t>
            </a:r>
            <a:r>
              <a:rPr lang="es-ES_tradnl" sz="2200" dirty="0">
                <a:latin typeface="+mj-lt"/>
                <a:ea typeface="Times New Roman" panose="02020603050405020304" pitchFamily="18" charset="0"/>
              </a:rPr>
              <a:t> </a:t>
            </a:r>
            <a:endParaRPr lang="en-US" sz="2200" dirty="0">
              <a:latin typeface="+mj-lt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99110" algn="l"/>
              </a:tabLst>
              <a:defRPr/>
            </a:pPr>
            <a:r>
              <a:rPr lang="es-ES_tradnl" sz="2200" b="1" dirty="0" err="1">
                <a:latin typeface="+mj-lt"/>
                <a:ea typeface="Times New Roman" panose="02020603050405020304" pitchFamily="18" charset="0"/>
              </a:rPr>
              <a:t>LCBorrarK</a:t>
            </a:r>
            <a:endParaRPr lang="es-ES_tradnl" sz="2200" b="1" dirty="0">
              <a:latin typeface="+mj-lt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99110" algn="l"/>
              </a:tabLst>
              <a:defRPr/>
            </a:pPr>
            <a:r>
              <a:rPr lang="es-ES_tradnl" sz="2200" b="1" dirty="0" err="1">
                <a:latin typeface="+mj-lt"/>
                <a:ea typeface="Times New Roman" panose="02020603050405020304" pitchFamily="18" charset="0"/>
              </a:rPr>
              <a:t>LCLongitud</a:t>
            </a:r>
            <a:endParaRPr lang="es-ES_tradnl" sz="2200" dirty="0">
              <a:latin typeface="+mj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499110" algn="l"/>
              </a:tabLst>
              <a:defRPr/>
            </a:pPr>
            <a:endParaRPr lang="es-ES_tradnl" sz="2200" dirty="0">
              <a:latin typeface="+mj-lt"/>
            </a:endParaRPr>
          </a:p>
          <a:p>
            <a:pPr algn="just">
              <a:spcAft>
                <a:spcPts val="0"/>
              </a:spcAft>
              <a:tabLst>
                <a:tab pos="499110" algn="l"/>
              </a:tabLst>
              <a:defRPr/>
            </a:pPr>
            <a:r>
              <a:rPr lang="es-ES_tradnl" sz="2200" dirty="0">
                <a:latin typeface="+mj-lt"/>
              </a:rPr>
              <a:t>2. Como usuario del ADT LC(ITEM) diseñe una función </a:t>
            </a:r>
            <a:r>
              <a:rPr lang="es-ES_tradnl" sz="2200" b="1" dirty="0">
                <a:latin typeface="+mj-lt"/>
              </a:rPr>
              <a:t>recursiva</a:t>
            </a:r>
            <a:r>
              <a:rPr lang="es-ES_tradnl" sz="2200" dirty="0">
                <a:latin typeface="+mj-lt"/>
              </a:rPr>
              <a:t> </a:t>
            </a:r>
            <a:r>
              <a:rPr lang="es-ES_tradnl" sz="2200" dirty="0" err="1">
                <a:latin typeface="+mj-lt"/>
              </a:rPr>
              <a:t>LCContarK</a:t>
            </a:r>
            <a:r>
              <a:rPr lang="es-ES_tradnl" sz="2200" dirty="0">
                <a:latin typeface="+mj-lt"/>
              </a:rPr>
              <a:t> que, dada una LC y un ítem, cuente todas las veces que aparece dicho ítem en la LC. </a:t>
            </a:r>
            <a:r>
              <a:rPr lang="es-ES_tradnl" sz="2200" b="1" dirty="0">
                <a:latin typeface="+mj-lt"/>
              </a:rPr>
              <a:t>Su función no debe eliminar la LC.</a:t>
            </a:r>
            <a:endParaRPr lang="en-US" sz="2200" b="1" dirty="0">
              <a:latin typeface="+mj-lt"/>
            </a:endParaRPr>
          </a:p>
          <a:p>
            <a:pPr algn="just">
              <a:spcAft>
                <a:spcPts val="0"/>
              </a:spcAft>
              <a:tabLst>
                <a:tab pos="499110" algn="l"/>
              </a:tabLst>
              <a:defRPr/>
            </a:pPr>
            <a:endParaRPr lang="es-ES" dirty="0"/>
          </a:p>
          <a:p>
            <a:pPr algn="just">
              <a:spcAft>
                <a:spcPts val="0"/>
              </a:spcAft>
              <a:tabLst>
                <a:tab pos="499110" algn="l"/>
              </a:tabLst>
              <a:defRPr/>
            </a:pPr>
            <a:r>
              <a:rPr lang="es-ES" sz="2200" dirty="0">
                <a:latin typeface="+mj-lt"/>
              </a:rPr>
              <a:t>3. 4. y 5. Implementar y probar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196752"/>
            <a:ext cx="780613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+mn-cs"/>
              </a:rPr>
              <a:t>Preguntas</a:t>
            </a:r>
          </a:p>
        </p:txBody>
      </p:sp>
      <p:pic>
        <p:nvPicPr>
          <p:cNvPr id="32771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n-US" smtClean="0"/>
              <a:t>El tipo abstracto de datos </a:t>
            </a:r>
            <a:br>
              <a:rPr lang="es-AR" altLang="en-US" smtClean="0"/>
            </a:br>
            <a:r>
              <a:rPr lang="es-AR" altLang="en-US" smtClean="0"/>
              <a:t>Lista Circular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81200"/>
            <a:ext cx="8785225" cy="3886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Colección de elementos en la que el último nodo apunta al primero.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800" smtClean="0"/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800" smtClean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Dinámica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Estructura Lineal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s-AR" altLang="en-US" sz="2800" smtClean="0"/>
              <a:t>Evita excepciones</a:t>
            </a:r>
            <a:endParaRPr lang="es-AR" altLang="en-US" sz="2800" b="1" smtClean="0"/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AR" altLang="en-US" sz="2800" b="1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AR" altLang="en-US" sz="280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71813"/>
            <a:ext cx="34385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14425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LISTA CIRCULAR 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 </a:t>
            </a:r>
            <a:endParaRPr lang="en-US" altLang="en-US" sz="3200" smtClean="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63575" y="2008188"/>
            <a:ext cx="758031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OPERACIONES</a:t>
            </a:r>
            <a:r>
              <a:rPr lang="es-ES_tradnl" altLang="en-US" sz="18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 b="1"/>
              <a:t>Sintaxis: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18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LCVACIA: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LISTACIRCULAR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LCINSERTAR: LISTACIRCULAR X ITEM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LISTACIRCULAR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LCVALOR: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ITEM U {indefinido}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ESLCVACIA: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BOOLEAN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LCBORRAR: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LISTACIRCULAR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LCROTAR: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LISTACIRCULAR</a:t>
            </a:r>
            <a:endParaRPr lang="es-AR" altLang="en-US" sz="180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199313" y="2852738"/>
            <a:ext cx="1944687" cy="1008062"/>
            <a:chOff x="4558" y="1797"/>
            <a:chExt cx="1225" cy="635"/>
          </a:xfrm>
        </p:grpSpPr>
        <p:sp>
          <p:nvSpPr>
            <p:cNvPr id="18446" name="AutoShape 7"/>
            <p:cNvSpPr>
              <a:spLocks/>
            </p:cNvSpPr>
            <p:nvPr/>
          </p:nvSpPr>
          <p:spPr bwMode="auto">
            <a:xfrm>
              <a:off x="4604" y="1797"/>
              <a:ext cx="91" cy="635"/>
            </a:xfrm>
            <a:prstGeom prst="rightBrace">
              <a:avLst>
                <a:gd name="adj1" fmla="val 58150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8447" name="Text Box 8"/>
            <p:cNvSpPr txBox="1">
              <a:spLocks noChangeArrowheads="1"/>
            </p:cNvSpPr>
            <p:nvPr/>
          </p:nvSpPr>
          <p:spPr bwMode="auto">
            <a:xfrm>
              <a:off x="4558" y="1888"/>
              <a:ext cx="122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Constructoras Primitivas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940425" y="4437063"/>
            <a:ext cx="989013" cy="366712"/>
            <a:chOff x="3769" y="2931"/>
            <a:chExt cx="623" cy="231"/>
          </a:xfrm>
        </p:grpSpPr>
        <p:sp>
          <p:nvSpPr>
            <p:cNvPr id="18444" name="Line 13"/>
            <p:cNvSpPr>
              <a:spLocks noChangeShapeType="1"/>
            </p:cNvSpPr>
            <p:nvPr/>
          </p:nvSpPr>
          <p:spPr bwMode="auto">
            <a:xfrm>
              <a:off x="3769" y="3067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Text Box 14"/>
            <p:cNvSpPr txBox="1">
              <a:spLocks noChangeArrowheads="1"/>
            </p:cNvSpPr>
            <p:nvPr/>
          </p:nvSpPr>
          <p:spPr bwMode="auto">
            <a:xfrm>
              <a:off x="3996" y="2931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Test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516688" y="4005263"/>
            <a:ext cx="1550987" cy="366712"/>
            <a:chOff x="3990" y="2655"/>
            <a:chExt cx="977" cy="231"/>
          </a:xfrm>
        </p:grpSpPr>
        <p:sp>
          <p:nvSpPr>
            <p:cNvPr id="18442" name="Text Box 16"/>
            <p:cNvSpPr txBox="1">
              <a:spLocks noChangeArrowheads="1"/>
            </p:cNvSpPr>
            <p:nvPr/>
          </p:nvSpPr>
          <p:spPr bwMode="auto">
            <a:xfrm>
              <a:off x="4243" y="2655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Selectora</a:t>
              </a:r>
            </a:p>
          </p:txBody>
        </p:sp>
        <p:sp>
          <p:nvSpPr>
            <p:cNvPr id="18443" name="Line 17"/>
            <p:cNvSpPr>
              <a:spLocks noChangeShapeType="1"/>
            </p:cNvSpPr>
            <p:nvPr/>
          </p:nvSpPr>
          <p:spPr bwMode="auto">
            <a:xfrm>
              <a:off x="3990" y="2766"/>
              <a:ext cx="22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300788" y="5013325"/>
            <a:ext cx="1944687" cy="1008063"/>
            <a:chOff x="2653" y="1117"/>
            <a:chExt cx="1225" cy="635"/>
          </a:xfrm>
        </p:grpSpPr>
        <p:sp>
          <p:nvSpPr>
            <p:cNvPr id="18440" name="AutoShape 37"/>
            <p:cNvSpPr>
              <a:spLocks/>
            </p:cNvSpPr>
            <p:nvPr/>
          </p:nvSpPr>
          <p:spPr bwMode="auto">
            <a:xfrm>
              <a:off x="2653" y="1117"/>
              <a:ext cx="91" cy="635"/>
            </a:xfrm>
            <a:prstGeom prst="rightBrace">
              <a:avLst>
                <a:gd name="adj1" fmla="val 58150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8441" name="Text Box 38"/>
            <p:cNvSpPr txBox="1">
              <a:spLocks noChangeArrowheads="1"/>
            </p:cNvSpPr>
            <p:nvPr/>
          </p:nvSpPr>
          <p:spPr bwMode="auto">
            <a:xfrm>
              <a:off x="2653" y="1310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n-US" sz="1800">
                  <a:solidFill>
                    <a:schemeClr val="tx2"/>
                  </a:solidFill>
                </a:rPr>
                <a:t>Modificadoras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2988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LISTA CIRCULAR 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</a:t>
            </a:r>
            <a:endParaRPr lang="en-US" altLang="en-US" sz="32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7747000" cy="48720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altLang="en-US" sz="1800" b="1" smtClean="0"/>
              <a:t>Semántica:</a:t>
            </a:r>
            <a:r>
              <a:rPr lang="es-ES_tradnl" altLang="en-US" sz="1800" smtClean="0"/>
              <a:t> Para todo   c </a:t>
            </a:r>
            <a:r>
              <a:rPr lang="es-ES_tradnl" altLang="en-US" sz="1800" smtClean="0">
                <a:sym typeface="Symbol" panose="05050102010706020507" pitchFamily="18" charset="2"/>
              </a:rPr>
              <a:t></a:t>
            </a:r>
            <a:r>
              <a:rPr lang="es-ES_tradnl" altLang="en-US" sz="1800" smtClean="0"/>
              <a:t> LISTACIRCULAR,  </a:t>
            </a:r>
            <a:r>
              <a:rPr lang="es-ES_tradnl" altLang="en-US" sz="1800" smtClean="0">
                <a:sym typeface="Symbol" panose="05050102010706020507" pitchFamily="18" charset="2"/>
              </a:rPr>
              <a:t></a:t>
            </a:r>
            <a:r>
              <a:rPr lang="es-ES_tradnl" altLang="en-US" sz="1800" smtClean="0"/>
              <a:t>  i,j </a:t>
            </a:r>
            <a:r>
              <a:rPr lang="es-ES_tradnl" altLang="en-US" sz="1800" smtClean="0">
                <a:sym typeface="Symbol" panose="05050102010706020507" pitchFamily="18" charset="2"/>
              </a:rPr>
              <a:t></a:t>
            </a:r>
            <a:r>
              <a:rPr lang="es-ES_tradnl" altLang="en-US" sz="1800" smtClean="0"/>
              <a:t> ITEM</a:t>
            </a:r>
          </a:p>
          <a:p>
            <a:pPr eaLnBrk="1" hangingPunct="1">
              <a:buFontTx/>
              <a:buNone/>
            </a:pP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ESLCVACIA(LCVACIA) 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TRUE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ESLCVACIA(LCINSERTAR(c,i))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FALSE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LCBORRAR(LCVACIA)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LCVACIA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LCBORRAR(LCINSERTAR(c,i))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c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 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LCVALOR(LCVACIA)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indefinido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LCVALOR(LCINSERTAR(c,i))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i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 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LCROTAR(LCVACIA)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LCVACIA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LCROTAR(LCINSERTAR(LCVACIA,i))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LCINSERTAR(LCVACIA,i)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	LCROTAR(LCINSERTAR(LCINSERTAR(c,i),j))  </a:t>
            </a:r>
            <a:r>
              <a:rPr lang="es-ES_tradnl" altLang="en-US" sz="1800" smtClean="0">
                <a:sym typeface="Symbol" panose="05050102010706020507" pitchFamily="18" charset="2"/>
              </a:rPr>
              <a:t></a:t>
            </a:r>
            <a:r>
              <a:rPr lang="es-ES_tradnl" altLang="en-US" sz="1800" smtClean="0"/>
              <a:t>                    </a:t>
            </a: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				LCINSERTAR(LCROTAR(LCINSERTAR(c,j)),i)</a:t>
            </a:r>
            <a:endParaRPr lang="en-US" altLang="en-US" sz="1800" smtClean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s-ES_tradnl" altLang="en-US" sz="1800" smtClean="0"/>
              <a:t>   	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2470150" y="6146800"/>
            <a:ext cx="590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1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" name="19 CuadroTexto"/>
          <p:cNvSpPr txBox="1">
            <a:spLocks noChangeArrowheads="1"/>
          </p:cNvSpPr>
          <p:nvPr/>
        </p:nvSpPr>
        <p:spPr bwMode="auto">
          <a:xfrm>
            <a:off x="107950" y="4797425"/>
            <a:ext cx="972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</a:t>
            </a:r>
            <a:r>
              <a:rPr lang="es-AR" altLang="es-AR" sz="2400"/>
              <a:t>INS(                  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3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3" name="19 CuadroTexto"/>
          <p:cNvSpPr txBox="1">
            <a:spLocks noChangeArrowheads="1"/>
          </p:cNvSpPr>
          <p:nvPr/>
        </p:nvSpPr>
        <p:spPr bwMode="auto">
          <a:xfrm>
            <a:off x="1201738" y="4814888"/>
            <a:ext cx="761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4" name="19 CuadroTexto"/>
          <p:cNvSpPr txBox="1">
            <a:spLocks noChangeArrowheads="1"/>
          </p:cNvSpPr>
          <p:nvPr/>
        </p:nvSpPr>
        <p:spPr bwMode="auto">
          <a:xfrm>
            <a:off x="107950" y="4003675"/>
            <a:ext cx="972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</a:t>
            </a:r>
            <a:r>
              <a:rPr lang="es-AR" altLang="es-AR" sz="2400"/>
              <a:t>INS(                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3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5" name="19 CuadroTexto"/>
          <p:cNvSpPr txBox="1">
            <a:spLocks noChangeArrowheads="1"/>
          </p:cNvSpPr>
          <p:nvPr/>
        </p:nvSpPr>
        <p:spPr bwMode="auto">
          <a:xfrm>
            <a:off x="179388" y="2968625"/>
            <a:ext cx="9107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 b="1">
                <a:solidFill>
                  <a:srgbClr val="CC0099"/>
                </a:solidFill>
              </a:rPr>
              <a:t>LCROT(</a:t>
            </a:r>
            <a:r>
              <a:rPr lang="es-AR" altLang="es-AR" sz="2600"/>
              <a:t>        					                      </a:t>
            </a:r>
            <a:r>
              <a:rPr lang="es-ES_tradnl" altLang="es-AR" sz="2600"/>
              <a:t>   </a:t>
            </a:r>
            <a:r>
              <a:rPr lang="es-ES_tradnl" altLang="es-AR" sz="2600" b="1">
                <a:solidFill>
                  <a:srgbClr val="CC0099"/>
                </a:solidFill>
              </a:rPr>
              <a:t>)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6" name="19 CuadroTexto"/>
          <p:cNvSpPr txBox="1">
            <a:spLocks noChangeArrowheads="1"/>
          </p:cNvSpPr>
          <p:nvPr/>
        </p:nvSpPr>
        <p:spPr bwMode="auto">
          <a:xfrm>
            <a:off x="2771775" y="29972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3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7" name="19 CuadroTexto"/>
          <p:cNvSpPr txBox="1">
            <a:spLocks noChangeArrowheads="1"/>
          </p:cNvSpPr>
          <p:nvPr/>
        </p:nvSpPr>
        <p:spPr bwMode="auto">
          <a:xfrm>
            <a:off x="1547813" y="2997200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</a:t>
            </a:r>
            <a:r>
              <a:rPr lang="es-AR" altLang="es-AR" sz="2400"/>
              <a:t>INS(                                        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4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20489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57200"/>
            <a:ext cx="8229600" cy="1371600"/>
          </a:xfrm>
        </p:spPr>
        <p:txBody>
          <a:bodyPr/>
          <a:lstStyle/>
          <a:p>
            <a:r>
              <a:rPr lang="es-ES_tradnl" altLang="en-US" sz="3200" smtClean="0">
                <a:cs typeface="Times New Roman" panose="02020603050405020304" pitchFamily="18" charset="0"/>
              </a:rPr>
              <a:t>LISTA CIRCULAR (ITEM)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altLang="en-US" sz="3200" smtClean="0">
                <a:cs typeface="Times New Roman" panose="02020603050405020304" pitchFamily="18" charset="0"/>
              </a:rPr>
              <a:t>ESPECIFICACIÓN ALGEBRAICA</a:t>
            </a:r>
            <a:endParaRPr lang="es-AR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23850" y="1700213"/>
            <a:ext cx="8747125" cy="12001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CC0099"/>
                </a:solidFill>
              </a:rPr>
              <a:t>LCROTAR(</a:t>
            </a:r>
            <a:r>
              <a:rPr lang="es-ES_tradnl" altLang="en-US" sz="1800"/>
              <a:t>LCVACIA</a:t>
            </a:r>
            <a:r>
              <a:rPr lang="es-ES_tradnl" altLang="en-US" sz="1800">
                <a:solidFill>
                  <a:srgbClr val="CC0099"/>
                </a:solidFill>
              </a:rPr>
              <a:t>)</a:t>
            </a:r>
            <a:r>
              <a:rPr lang="es-ES_tradnl" altLang="en-US" sz="1800"/>
              <a:t>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LCVACIA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CC0099"/>
                </a:solidFill>
              </a:rPr>
              <a:t>LCROTAR(</a:t>
            </a:r>
            <a:r>
              <a:rPr lang="es-ES_tradnl" altLang="en-US" sz="1800"/>
              <a:t>LCINSERTAR(LCVACIA,i)</a:t>
            </a:r>
            <a:r>
              <a:rPr lang="es-ES_tradnl" altLang="en-US" sz="1800">
                <a:solidFill>
                  <a:srgbClr val="CC0099"/>
                </a:solidFill>
              </a:rPr>
              <a:t>)</a:t>
            </a:r>
            <a:r>
              <a:rPr lang="es-ES_tradnl" altLang="en-US" sz="1800"/>
              <a:t>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LCINSERTAR(LCVACIA,i)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>
                <a:solidFill>
                  <a:srgbClr val="CC0099"/>
                </a:solidFill>
              </a:rPr>
              <a:t>LCROTAR(</a:t>
            </a:r>
            <a:r>
              <a:rPr lang="es-ES_tradnl" altLang="en-US" sz="1800"/>
              <a:t>LCINSERTAR(LCINSERTAR(</a:t>
            </a:r>
            <a:r>
              <a:rPr lang="es-ES_tradnl" altLang="en-US" sz="1800" b="1">
                <a:solidFill>
                  <a:srgbClr val="008000"/>
                </a:solidFill>
              </a:rPr>
              <a:t>c</a:t>
            </a:r>
            <a:r>
              <a:rPr lang="es-ES_tradnl" altLang="en-US" sz="1800"/>
              <a:t>,</a:t>
            </a:r>
            <a:r>
              <a:rPr lang="es-ES_tradnl" altLang="en-US" sz="1800" b="1">
                <a:solidFill>
                  <a:srgbClr val="CC3300"/>
                </a:solidFill>
              </a:rPr>
              <a:t>i</a:t>
            </a:r>
            <a:r>
              <a:rPr lang="es-ES_tradnl" altLang="en-US" sz="1800"/>
              <a:t>),</a:t>
            </a:r>
            <a:r>
              <a:rPr lang="es-ES_tradnl" altLang="en-US" sz="1800" b="1">
                <a:solidFill>
                  <a:srgbClr val="0000FF"/>
                </a:solidFill>
              </a:rPr>
              <a:t>j</a:t>
            </a:r>
            <a:r>
              <a:rPr lang="es-ES_tradnl" altLang="en-US" sz="1800"/>
              <a:t>)</a:t>
            </a:r>
            <a:r>
              <a:rPr lang="es-ES_tradnl" altLang="en-US" sz="1800">
                <a:solidFill>
                  <a:srgbClr val="CC0099"/>
                </a:solidFill>
              </a:rPr>
              <a:t>)</a:t>
            </a:r>
            <a:r>
              <a:rPr lang="es-ES_tradnl" altLang="en-US" sz="1800"/>
              <a:t>  </a:t>
            </a:r>
            <a:r>
              <a:rPr lang="es-ES_tradnl" altLang="en-US" sz="1800">
                <a:sym typeface="Symbol" panose="05050102010706020507" pitchFamily="18" charset="2"/>
              </a:rPr>
              <a:t></a:t>
            </a:r>
            <a:r>
              <a:rPr lang="es-ES_tradnl" altLang="en-US" sz="1800"/>
              <a:t>                    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				LCINSERTAR(</a:t>
            </a:r>
            <a:r>
              <a:rPr lang="es-ES_tradnl" altLang="en-US" sz="1800">
                <a:solidFill>
                  <a:srgbClr val="CC0099"/>
                </a:solidFill>
              </a:rPr>
              <a:t>LCROTAR(</a:t>
            </a:r>
            <a:r>
              <a:rPr lang="es-ES_tradnl" altLang="en-US" sz="1800"/>
              <a:t>LCINSERTAR(</a:t>
            </a:r>
            <a:r>
              <a:rPr lang="es-ES_tradnl" altLang="en-US" sz="1800" b="1">
                <a:solidFill>
                  <a:srgbClr val="008000"/>
                </a:solidFill>
              </a:rPr>
              <a:t>c</a:t>
            </a:r>
            <a:r>
              <a:rPr lang="es-ES_tradnl" altLang="en-US" sz="1800"/>
              <a:t>,</a:t>
            </a:r>
            <a:r>
              <a:rPr lang="es-ES_tradnl" altLang="en-US" sz="1800" b="1">
                <a:solidFill>
                  <a:srgbClr val="0000FF"/>
                </a:solidFill>
              </a:rPr>
              <a:t>j</a:t>
            </a:r>
            <a:r>
              <a:rPr lang="es-ES_tradnl" altLang="en-US" sz="1800"/>
              <a:t>)</a:t>
            </a:r>
            <a:r>
              <a:rPr lang="es-ES_tradnl" altLang="en-US" sz="1800">
                <a:solidFill>
                  <a:srgbClr val="CC0099"/>
                </a:solidFill>
              </a:rPr>
              <a:t>)</a:t>
            </a:r>
            <a:r>
              <a:rPr lang="es-ES_tradnl" altLang="en-US" sz="1800"/>
              <a:t>,</a:t>
            </a:r>
            <a:r>
              <a:rPr lang="es-ES_tradnl" altLang="en-US" sz="1800" b="1">
                <a:solidFill>
                  <a:srgbClr val="CC3300"/>
                </a:solidFill>
              </a:rPr>
              <a:t>i</a:t>
            </a:r>
            <a:r>
              <a:rPr lang="es-ES_tradnl" altLang="en-US" sz="1800"/>
              <a:t>)</a:t>
            </a:r>
            <a:endParaRPr lang="es-ES" altLang="en-US" sz="1800"/>
          </a:p>
        </p:txBody>
      </p:sp>
      <p:sp>
        <p:nvSpPr>
          <p:cNvPr id="8" name="19 CuadroTexto"/>
          <p:cNvSpPr txBox="1">
            <a:spLocks noChangeArrowheads="1"/>
          </p:cNvSpPr>
          <p:nvPr/>
        </p:nvSpPr>
        <p:spPr bwMode="auto">
          <a:xfrm>
            <a:off x="3924300" y="2997200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9" name="19 CuadroTexto"/>
          <p:cNvSpPr txBox="1">
            <a:spLocks noChangeArrowheads="1"/>
          </p:cNvSpPr>
          <p:nvPr/>
        </p:nvSpPr>
        <p:spPr bwMode="auto">
          <a:xfrm>
            <a:off x="5076825" y="3013075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</a:t>
            </a:r>
            <a:r>
              <a:rPr lang="es-AR" altLang="es-AR" sz="2400"/>
              <a:t>CINS(       , </a:t>
            </a:r>
            <a:r>
              <a:rPr lang="es-AR" altLang="es-AR" sz="2400" b="1">
                <a:solidFill>
                  <a:srgbClr val="7700B2"/>
                </a:solidFill>
              </a:rPr>
              <a:t>1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0" name="19 CuadroTexto"/>
          <p:cNvSpPr txBox="1">
            <a:spLocks noChangeArrowheads="1"/>
          </p:cNvSpPr>
          <p:nvPr/>
        </p:nvSpPr>
        <p:spPr bwMode="auto">
          <a:xfrm>
            <a:off x="6127750" y="3054350"/>
            <a:ext cx="792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LCV</a:t>
            </a:r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3924300" y="2997200"/>
            <a:ext cx="3960813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7985125" y="2997200"/>
            <a:ext cx="360363" cy="504825"/>
          </a:xfrm>
          <a:prstGeom prst="rect">
            <a:avLst/>
          </a:prstGeom>
          <a:solidFill>
            <a:srgbClr val="CC33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8459788" y="2997200"/>
            <a:ext cx="360362" cy="5048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" name="19 CuadroTexto"/>
          <p:cNvSpPr txBox="1">
            <a:spLocks noChangeArrowheads="1"/>
          </p:cNvSpPr>
          <p:nvPr/>
        </p:nvSpPr>
        <p:spPr bwMode="auto">
          <a:xfrm>
            <a:off x="1189038" y="4005263"/>
            <a:ext cx="9107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 b="1">
                <a:solidFill>
                  <a:srgbClr val="CC0099"/>
                </a:solidFill>
              </a:rPr>
              <a:t>LCROT(</a:t>
            </a:r>
            <a:r>
              <a:rPr lang="es-AR" altLang="es-AR" sz="2600"/>
              <a:t>                         		                      </a:t>
            </a:r>
            <a:r>
              <a:rPr lang="es-ES_tradnl" altLang="es-AR" sz="2600"/>
              <a:t>    </a:t>
            </a:r>
            <a:r>
              <a:rPr lang="es-ES_tradnl" altLang="es-AR" sz="2600" b="1">
                <a:solidFill>
                  <a:srgbClr val="CC0099"/>
                </a:solidFill>
              </a:rPr>
              <a:t>)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12" name="19 CuadroTexto"/>
          <p:cNvSpPr txBox="1">
            <a:spLocks noChangeArrowheads="1"/>
          </p:cNvSpPr>
          <p:nvPr/>
        </p:nvSpPr>
        <p:spPr bwMode="auto">
          <a:xfrm>
            <a:off x="2628900" y="4003675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, </a:t>
            </a:r>
            <a:r>
              <a:rPr lang="es-AR" altLang="es-AR" sz="2400" b="1">
                <a:solidFill>
                  <a:srgbClr val="0000FF"/>
                </a:solidFill>
              </a:rPr>
              <a:t>4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3" name="19 CuadroTexto"/>
          <p:cNvSpPr txBox="1">
            <a:spLocks noChangeArrowheads="1"/>
          </p:cNvSpPr>
          <p:nvPr/>
        </p:nvSpPr>
        <p:spPr bwMode="auto">
          <a:xfrm>
            <a:off x="3781425" y="4003675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, </a:t>
            </a:r>
            <a:r>
              <a:rPr lang="es-AR" altLang="es-AR" sz="2400" b="1">
                <a:solidFill>
                  <a:srgbClr val="7700B2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4" name="19 CuadroTexto"/>
          <p:cNvSpPr txBox="1">
            <a:spLocks noChangeArrowheads="1"/>
          </p:cNvSpPr>
          <p:nvPr/>
        </p:nvSpPr>
        <p:spPr bwMode="auto">
          <a:xfrm>
            <a:off x="4933950" y="4019550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</a:t>
            </a:r>
            <a:r>
              <a:rPr lang="es-AR" altLang="es-AR" sz="2400"/>
              <a:t>CINS(       , </a:t>
            </a:r>
            <a:r>
              <a:rPr lang="es-AR" altLang="es-AR" sz="2400" b="1">
                <a:solidFill>
                  <a:srgbClr val="7700B2"/>
                </a:solidFill>
              </a:rPr>
              <a:t>1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5" name="19 CuadroTexto"/>
          <p:cNvSpPr txBox="1">
            <a:spLocks noChangeArrowheads="1"/>
          </p:cNvSpPr>
          <p:nvPr/>
        </p:nvSpPr>
        <p:spPr bwMode="auto">
          <a:xfrm>
            <a:off x="5984875" y="4060825"/>
            <a:ext cx="792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LCV</a:t>
            </a:r>
          </a:p>
        </p:txBody>
      </p:sp>
      <p:sp>
        <p:nvSpPr>
          <p:cNvPr id="51248" name="Rectangle 48"/>
          <p:cNvSpPr>
            <a:spLocks noChangeArrowheads="1"/>
          </p:cNvSpPr>
          <p:nvPr/>
        </p:nvSpPr>
        <p:spPr bwMode="auto">
          <a:xfrm>
            <a:off x="5005388" y="4005263"/>
            <a:ext cx="2160587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7308850" y="3990975"/>
            <a:ext cx="360363" cy="504825"/>
          </a:xfrm>
          <a:prstGeom prst="rect">
            <a:avLst/>
          </a:prstGeom>
          <a:solidFill>
            <a:srgbClr val="CC33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7842250" y="4005263"/>
            <a:ext cx="360363" cy="5048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" name="19 CuadroTexto"/>
          <p:cNvSpPr txBox="1">
            <a:spLocks noChangeArrowheads="1"/>
          </p:cNvSpPr>
          <p:nvPr/>
        </p:nvSpPr>
        <p:spPr bwMode="auto">
          <a:xfrm>
            <a:off x="2339975" y="4799013"/>
            <a:ext cx="66246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 b="1">
                <a:solidFill>
                  <a:srgbClr val="CC0099"/>
                </a:solidFill>
              </a:rPr>
              <a:t>LCROT(</a:t>
            </a:r>
            <a:r>
              <a:rPr lang="es-AR" altLang="es-AR" sz="2600"/>
              <a:t>                                         </a:t>
            </a:r>
            <a:r>
              <a:rPr lang="es-ES_tradnl" altLang="es-AR" sz="2600"/>
              <a:t>  </a:t>
            </a:r>
            <a:r>
              <a:rPr lang="es-ES_tradnl" altLang="es-AR" sz="2600" b="1">
                <a:solidFill>
                  <a:srgbClr val="CC0099"/>
                </a:solidFill>
              </a:rPr>
              <a:t>)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17" name="19 CuadroTexto"/>
          <p:cNvSpPr txBox="1">
            <a:spLocks noChangeArrowheads="1"/>
          </p:cNvSpPr>
          <p:nvPr/>
        </p:nvSpPr>
        <p:spPr bwMode="auto">
          <a:xfrm>
            <a:off x="3635375" y="4870450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, </a:t>
            </a:r>
            <a:r>
              <a:rPr lang="es-AR" altLang="es-AR" sz="2400" b="1">
                <a:solidFill>
                  <a:srgbClr val="0000FF"/>
                </a:solidFill>
              </a:rPr>
              <a:t>4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8" name="19 CuadroTexto"/>
          <p:cNvSpPr txBox="1">
            <a:spLocks noChangeArrowheads="1"/>
          </p:cNvSpPr>
          <p:nvPr/>
        </p:nvSpPr>
        <p:spPr bwMode="auto">
          <a:xfrm>
            <a:off x="4787900" y="4884738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</a:t>
            </a:r>
            <a:r>
              <a:rPr lang="es-AR" altLang="es-AR" sz="2400"/>
              <a:t>CINS(       , </a:t>
            </a:r>
            <a:r>
              <a:rPr lang="es-AR" altLang="es-AR" sz="2400" b="1">
                <a:solidFill>
                  <a:srgbClr val="7700B2"/>
                </a:solidFill>
              </a:rPr>
              <a:t>1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19" name="19 CuadroTexto"/>
          <p:cNvSpPr txBox="1">
            <a:spLocks noChangeArrowheads="1"/>
          </p:cNvSpPr>
          <p:nvPr/>
        </p:nvSpPr>
        <p:spPr bwMode="auto">
          <a:xfrm>
            <a:off x="5795963" y="4926013"/>
            <a:ext cx="792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LCV</a:t>
            </a:r>
          </a:p>
        </p:txBody>
      </p:sp>
      <p:sp>
        <p:nvSpPr>
          <p:cNvPr id="51257" name="Rectangle 57"/>
          <p:cNvSpPr>
            <a:spLocks noChangeArrowheads="1"/>
          </p:cNvSpPr>
          <p:nvPr/>
        </p:nvSpPr>
        <p:spPr bwMode="auto">
          <a:xfrm>
            <a:off x="5867400" y="4872038"/>
            <a:ext cx="649288" cy="504825"/>
          </a:xfrm>
          <a:prstGeom prst="rect">
            <a:avLst/>
          </a:prstGeom>
          <a:solidFill>
            <a:srgbClr val="008E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6588125" y="4872038"/>
            <a:ext cx="360363" cy="504825"/>
          </a:xfrm>
          <a:prstGeom prst="rect">
            <a:avLst/>
          </a:prstGeom>
          <a:solidFill>
            <a:srgbClr val="CC3300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259" name="Rectangle 59"/>
          <p:cNvSpPr>
            <a:spLocks noChangeArrowheads="1"/>
          </p:cNvSpPr>
          <p:nvPr/>
        </p:nvSpPr>
        <p:spPr bwMode="auto">
          <a:xfrm>
            <a:off x="7164388" y="4872038"/>
            <a:ext cx="360362" cy="5048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8E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" name="19 CuadroTexto"/>
          <p:cNvSpPr txBox="1">
            <a:spLocks noChangeArrowheads="1"/>
          </p:cNvSpPr>
          <p:nvPr/>
        </p:nvSpPr>
        <p:spPr bwMode="auto">
          <a:xfrm>
            <a:off x="107950" y="5451475"/>
            <a:ext cx="972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</a:t>
            </a:r>
            <a:r>
              <a:rPr lang="es-AR" altLang="es-AR" sz="2400"/>
              <a:t>INS(                  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3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22" name="19 CuadroTexto"/>
          <p:cNvSpPr txBox="1">
            <a:spLocks noChangeArrowheads="1"/>
          </p:cNvSpPr>
          <p:nvPr/>
        </p:nvSpPr>
        <p:spPr bwMode="auto">
          <a:xfrm>
            <a:off x="1201738" y="5411788"/>
            <a:ext cx="761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3" name="19 CuadroTexto"/>
          <p:cNvSpPr txBox="1">
            <a:spLocks noChangeArrowheads="1"/>
          </p:cNvSpPr>
          <p:nvPr/>
        </p:nvSpPr>
        <p:spPr bwMode="auto">
          <a:xfrm>
            <a:off x="3535363" y="5427663"/>
            <a:ext cx="66246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600" b="1">
                <a:solidFill>
                  <a:srgbClr val="CC0099"/>
                </a:solidFill>
              </a:rPr>
              <a:t>LCROT(</a:t>
            </a:r>
            <a:r>
              <a:rPr lang="es-AR" altLang="es-AR" sz="2600"/>
              <a:t>                                         </a:t>
            </a:r>
            <a:r>
              <a:rPr lang="es-ES_tradnl" altLang="es-AR" sz="2600"/>
              <a:t>  </a:t>
            </a:r>
            <a:r>
              <a:rPr lang="es-ES_tradnl" altLang="es-AR" sz="2600" b="1">
                <a:solidFill>
                  <a:srgbClr val="CC0099"/>
                </a:solidFill>
              </a:rPr>
              <a:t> </a:t>
            </a:r>
            <a:r>
              <a:rPr lang="es-ES_tradnl" altLang="es-AR" sz="2600"/>
              <a:t>     </a:t>
            </a:r>
            <a:endParaRPr lang="es-ES_tradnl" altLang="en-US" sz="2600"/>
          </a:p>
        </p:txBody>
      </p:sp>
      <p:sp>
        <p:nvSpPr>
          <p:cNvPr id="24" name="19 CuadroTexto"/>
          <p:cNvSpPr txBox="1">
            <a:spLocks noChangeArrowheads="1"/>
          </p:cNvSpPr>
          <p:nvPr/>
        </p:nvSpPr>
        <p:spPr bwMode="auto">
          <a:xfrm>
            <a:off x="2470150" y="5427663"/>
            <a:ext cx="590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</a:t>
            </a:r>
            <a:r>
              <a:rPr lang="es-AR" altLang="es-AR" sz="2400" b="1">
                <a:solidFill>
                  <a:srgbClr val="CC0099"/>
                </a:solidFill>
              </a:rPr>
              <a:t>)</a:t>
            </a:r>
            <a:r>
              <a:rPr lang="es-AR" altLang="es-AR" sz="2400"/>
              <a:t>   , </a:t>
            </a:r>
            <a:r>
              <a:rPr lang="es-AR" altLang="es-AR" sz="2400" b="1">
                <a:solidFill>
                  <a:srgbClr val="CC3300"/>
                </a:solidFill>
              </a:rPr>
              <a:t>1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5" name="19 CuadroTexto"/>
          <p:cNvSpPr txBox="1">
            <a:spLocks noChangeArrowheads="1"/>
          </p:cNvSpPr>
          <p:nvPr/>
        </p:nvSpPr>
        <p:spPr bwMode="auto">
          <a:xfrm>
            <a:off x="5076825" y="5481638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</a:t>
            </a:r>
            <a:r>
              <a:rPr lang="es-AR" altLang="es-AR" sz="2400"/>
              <a:t>CINS(       , </a:t>
            </a:r>
            <a:r>
              <a:rPr lang="es-AR" altLang="es-AR" sz="2400" b="1">
                <a:solidFill>
                  <a:srgbClr val="0000FF"/>
                </a:solidFill>
              </a:rPr>
              <a:t>4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6" name="19 CuadroTexto"/>
          <p:cNvSpPr txBox="1">
            <a:spLocks noChangeArrowheads="1"/>
          </p:cNvSpPr>
          <p:nvPr/>
        </p:nvSpPr>
        <p:spPr bwMode="auto">
          <a:xfrm>
            <a:off x="6156325" y="5522913"/>
            <a:ext cx="792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LCV</a:t>
            </a:r>
          </a:p>
        </p:txBody>
      </p:sp>
      <p:sp>
        <p:nvSpPr>
          <p:cNvPr id="27" name="19 CuadroTexto"/>
          <p:cNvSpPr txBox="1">
            <a:spLocks noChangeArrowheads="1"/>
          </p:cNvSpPr>
          <p:nvPr/>
        </p:nvSpPr>
        <p:spPr bwMode="auto">
          <a:xfrm>
            <a:off x="107950" y="6113463"/>
            <a:ext cx="972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</a:t>
            </a:r>
            <a:r>
              <a:rPr lang="es-AR" altLang="es-AR" sz="2400"/>
              <a:t>INS(                  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3</a:t>
            </a:r>
            <a:r>
              <a:rPr lang="es-ES_tradnl" altLang="es-AR" sz="2400"/>
              <a:t> )      </a:t>
            </a:r>
            <a:endParaRPr lang="es-ES_tradnl" altLang="en-US" sz="2400"/>
          </a:p>
        </p:txBody>
      </p:sp>
      <p:sp>
        <p:nvSpPr>
          <p:cNvPr id="28" name="19 CuadroTexto"/>
          <p:cNvSpPr txBox="1">
            <a:spLocks noChangeArrowheads="1"/>
          </p:cNvSpPr>
          <p:nvPr/>
        </p:nvSpPr>
        <p:spPr bwMode="auto">
          <a:xfrm>
            <a:off x="1201738" y="6130925"/>
            <a:ext cx="761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LCINS</a:t>
            </a:r>
            <a:r>
              <a:rPr lang="es-AR" altLang="es-AR" sz="2400"/>
              <a:t>(                                                                     , </a:t>
            </a:r>
            <a:r>
              <a:rPr lang="es-AR" altLang="es-AR" sz="2400" b="1">
                <a:solidFill>
                  <a:srgbClr val="CC3300"/>
                </a:solidFill>
              </a:rPr>
              <a:t>2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29" name="19 CuadroTexto"/>
          <p:cNvSpPr txBox="1">
            <a:spLocks noChangeArrowheads="1"/>
          </p:cNvSpPr>
          <p:nvPr/>
        </p:nvSpPr>
        <p:spPr bwMode="auto">
          <a:xfrm>
            <a:off x="4787900" y="6200775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/>
              <a:t>L</a:t>
            </a:r>
            <a:r>
              <a:rPr lang="es-AR" altLang="es-AR" sz="2400"/>
              <a:t>CINS(       , </a:t>
            </a:r>
            <a:r>
              <a:rPr lang="es-AR" altLang="es-AR" sz="2400" b="1">
                <a:solidFill>
                  <a:srgbClr val="0000FF"/>
                </a:solidFill>
              </a:rPr>
              <a:t>4</a:t>
            </a:r>
            <a:r>
              <a:rPr lang="es-ES_tradnl" altLang="es-AR" sz="2400"/>
              <a:t>)      </a:t>
            </a:r>
            <a:endParaRPr lang="es-ES_tradnl" altLang="en-US" sz="2400"/>
          </a:p>
        </p:txBody>
      </p:sp>
      <p:sp>
        <p:nvSpPr>
          <p:cNvPr id="30" name="19 CuadroTexto"/>
          <p:cNvSpPr txBox="1">
            <a:spLocks noChangeArrowheads="1"/>
          </p:cNvSpPr>
          <p:nvPr/>
        </p:nvSpPr>
        <p:spPr bwMode="auto">
          <a:xfrm>
            <a:off x="5795963" y="6242050"/>
            <a:ext cx="792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2200"/>
              <a:t>LCV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3" grpId="0"/>
      <p:bldP spid="4" grpId="0"/>
      <p:bldP spid="5" grpId="0"/>
      <p:bldP spid="6" grpId="0"/>
      <p:bldP spid="7" grpId="0"/>
      <p:bldP spid="51219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pPr eaLnBrk="1" hangingPunct="1"/>
            <a:r>
              <a:rPr lang="es-ES_tradnl" altLang="en-US" sz="3200" smtClean="0">
                <a:cs typeface="Times New Roman" panose="02020603050405020304" pitchFamily="18" charset="0"/>
              </a:rPr>
              <a:t>Esquema LC</a:t>
            </a:r>
            <a:endParaRPr lang="en-US" altLang="en-US" sz="2400" smtClean="0"/>
          </a:p>
        </p:txBody>
      </p:sp>
      <p:graphicFrame>
        <p:nvGraphicFramePr>
          <p:cNvPr id="21507" name="17 Gráfico"/>
          <p:cNvGraphicFramePr>
            <a:graphicFrameLocks/>
          </p:cNvGraphicFramePr>
          <p:nvPr/>
        </p:nvGraphicFramePr>
        <p:xfrm>
          <a:off x="-285750" y="1214438"/>
          <a:ext cx="5040313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3" imgW="8236410" imgH="4566300" progId="Excel.Sheet.8">
                  <p:embed/>
                </p:oleObj>
              </mc:Choice>
              <mc:Fallback>
                <p:oleObj r:id="rId3" imgW="8236410" imgH="4566300" progId="Excel.Sheet.8">
                  <p:embed/>
                  <p:pic>
                    <p:nvPicPr>
                      <p:cNvPr id="0" name="17 Gráfico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85750" y="1214438"/>
                        <a:ext cx="5040313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3"/>
          <p:cNvGraphicFramePr>
            <a:graphicFrameLocks/>
          </p:cNvGraphicFramePr>
          <p:nvPr/>
        </p:nvGraphicFramePr>
        <p:xfrm>
          <a:off x="4211638" y="1285875"/>
          <a:ext cx="4646612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Gráfico" r:id="rId5" imgW="8236410" imgH="4566300" progId="Excel.Sheet.8">
                  <p:embed/>
                </p:oleObj>
              </mc:Choice>
              <mc:Fallback>
                <p:oleObj name="Gráfico" r:id="rId5" imgW="8236410" imgH="4566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285875"/>
                        <a:ext cx="4646612" cy="264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/>
          </p:cNvGraphicFramePr>
          <p:nvPr/>
        </p:nvGraphicFramePr>
        <p:xfrm>
          <a:off x="2357438" y="4000500"/>
          <a:ext cx="48577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Gráfico" r:id="rId7" imgW="8239264" imgH="4410236" progId="Excel.Sheet.8">
                  <p:embed/>
                </p:oleObj>
              </mc:Choice>
              <mc:Fallback>
                <p:oleObj name="Gráfico" r:id="rId7" imgW="8239264" imgH="4410236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85775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Flecha circular"/>
          <p:cNvSpPr/>
          <p:nvPr/>
        </p:nvSpPr>
        <p:spPr>
          <a:xfrm rot="14784865">
            <a:off x="2693194" y="3775869"/>
            <a:ext cx="2533650" cy="2744788"/>
          </a:xfrm>
          <a:prstGeom prst="circularArrow">
            <a:avLst>
              <a:gd name="adj1" fmla="val 4611"/>
              <a:gd name="adj2" fmla="val 483185"/>
              <a:gd name="adj3" fmla="val 20388952"/>
              <a:gd name="adj4" fmla="val 17577220"/>
              <a:gd name="adj5" fmla="val 8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7 Flecha circular"/>
          <p:cNvSpPr/>
          <p:nvPr/>
        </p:nvSpPr>
        <p:spPr>
          <a:xfrm rot="16200000" flipH="1">
            <a:off x="2306638" y="3963987"/>
            <a:ext cx="3143250" cy="2644775"/>
          </a:xfrm>
          <a:prstGeom prst="circularArrow">
            <a:avLst>
              <a:gd name="adj1" fmla="val 4611"/>
              <a:gd name="adj2" fmla="val 496073"/>
              <a:gd name="adj3" fmla="val 20388952"/>
              <a:gd name="adj4" fmla="val 17577220"/>
              <a:gd name="adj5" fmla="val 8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8 Llamada con línea 1"/>
          <p:cNvSpPr/>
          <p:nvPr/>
        </p:nvSpPr>
        <p:spPr>
          <a:xfrm>
            <a:off x="468313" y="5013325"/>
            <a:ext cx="1655762" cy="504825"/>
          </a:xfrm>
          <a:prstGeom prst="borderCallout1">
            <a:avLst>
              <a:gd name="adj1" fmla="val 49377"/>
              <a:gd name="adj2" fmla="val 101398"/>
              <a:gd name="adj3" fmla="val 48209"/>
              <a:gd name="adj4" fmla="val 1611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Ventana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8" name="Oval 10"/>
          <p:cNvSpPr>
            <a:spLocks noChangeArrowheads="1"/>
          </p:cNvSpPr>
          <p:nvPr/>
        </p:nvSpPr>
        <p:spPr bwMode="auto">
          <a:xfrm>
            <a:off x="1547813" y="2492375"/>
            <a:ext cx="1439862" cy="151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22531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00213"/>
            <a:ext cx="338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LCVACIA: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1152525" y="4830763"/>
            <a:ext cx="201612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LCVACIA();</a:t>
            </a:r>
          </a:p>
        </p:txBody>
      </p:sp>
      <p:sp>
        <p:nvSpPr>
          <p:cNvPr id="304135" name="Oval 7"/>
          <p:cNvSpPr>
            <a:spLocks noChangeArrowheads="1"/>
          </p:cNvSpPr>
          <p:nvPr/>
        </p:nvSpPr>
        <p:spPr bwMode="auto">
          <a:xfrm>
            <a:off x="1187450" y="2851150"/>
            <a:ext cx="719138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476375" y="5570538"/>
            <a:ext cx="1382713" cy="765175"/>
            <a:chOff x="657" y="2750"/>
            <a:chExt cx="600" cy="481"/>
          </a:xfrm>
        </p:grpSpPr>
        <p:cxnSp>
          <p:nvCxnSpPr>
            <p:cNvPr id="22541" name="41 Conector angular"/>
            <p:cNvCxnSpPr>
              <a:cxnSpLocks noChangeShapeType="1"/>
            </p:cNvCxnSpPr>
            <p:nvPr/>
          </p:nvCxnSpPr>
          <p:spPr bwMode="auto">
            <a:xfrm>
              <a:off x="975" y="2840"/>
              <a:ext cx="207" cy="319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2" name="Text Box 9"/>
            <p:cNvSpPr txBox="1">
              <a:spLocks noChangeArrowheads="1"/>
            </p:cNvSpPr>
            <p:nvPr/>
          </p:nvSpPr>
          <p:spPr bwMode="auto">
            <a:xfrm>
              <a:off x="657" y="2750"/>
              <a:ext cx="346" cy="173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sp>
          <p:nvSpPr>
            <p:cNvPr id="22543" name="Line 20"/>
            <p:cNvSpPr>
              <a:spLocks noChangeShapeType="1"/>
            </p:cNvSpPr>
            <p:nvPr/>
          </p:nvSpPr>
          <p:spPr bwMode="auto">
            <a:xfrm>
              <a:off x="1120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21"/>
            <p:cNvSpPr>
              <a:spLocks noChangeShapeType="1"/>
            </p:cNvSpPr>
            <p:nvPr/>
          </p:nvSpPr>
          <p:spPr bwMode="auto">
            <a:xfrm>
              <a:off x="1121" y="319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22"/>
            <p:cNvSpPr>
              <a:spLocks noChangeShapeType="1"/>
            </p:cNvSpPr>
            <p:nvPr/>
          </p:nvSpPr>
          <p:spPr bwMode="auto">
            <a:xfrm>
              <a:off x="1120" y="32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6" name="Rectangle 23"/>
          <p:cNvSpPr>
            <a:spLocks noChangeArrowheads="1"/>
          </p:cNvSpPr>
          <p:nvPr/>
        </p:nvSpPr>
        <p:spPr bwMode="auto">
          <a:xfrm>
            <a:off x="1744663" y="2582863"/>
            <a:ext cx="57610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s-ES" altLang="en-US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n-US" sz="2200">
              <a:latin typeface="Consolas" panose="020B0609020204030204" pitchFamily="49" charset="0"/>
            </a:endParaRPr>
          </a:p>
        </p:txBody>
      </p:sp>
      <p:sp>
        <p:nvSpPr>
          <p:cNvPr id="3" name="11 CuadroTexto"/>
          <p:cNvSpPr txBox="1">
            <a:spLocks noChangeArrowheads="1"/>
          </p:cNvSpPr>
          <p:nvPr/>
        </p:nvSpPr>
        <p:spPr bwMode="auto">
          <a:xfrm>
            <a:off x="4932363" y="1700213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 b="1">
                <a:solidFill>
                  <a:schemeClr val="tx2"/>
                </a:solidFill>
              </a:rPr>
              <a:t>TIPIFICACIÓN DE LC</a:t>
            </a:r>
            <a:endParaRPr lang="es-ES_tradnl" altLang="en-US" sz="2400" b="1">
              <a:solidFill>
                <a:schemeClr val="tx2"/>
              </a:solidFill>
            </a:endParaRPr>
          </a:p>
        </p:txBody>
      </p:sp>
      <p:sp>
        <p:nvSpPr>
          <p:cNvPr id="4" name="11 CuadroTexto"/>
          <p:cNvSpPr txBox="1">
            <a:spLocks noChangeArrowheads="1"/>
          </p:cNvSpPr>
          <p:nvPr/>
        </p:nvSpPr>
        <p:spPr bwMode="auto">
          <a:xfrm>
            <a:off x="4284663" y="2292350"/>
            <a:ext cx="4535487" cy="2862263"/>
          </a:xfrm>
          <a:prstGeom prst="rect">
            <a:avLst/>
          </a:prstGeom>
          <a:noFill/>
          <a:ln w="9525">
            <a:solidFill>
              <a:srgbClr val="33CC33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typedef int item;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const item indefinido=-9999;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struct nodo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	    item dato;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	    struct nodo* siguiente;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typedef struct{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 struct nodo* cabecera;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    int longitud;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800">
                <a:latin typeface="Consolas" panose="020B0609020204030204" pitchFamily="49" charset="0"/>
              </a:rPr>
              <a:t>}LC; </a:t>
            </a:r>
            <a:endParaRPr lang="es-ES_tradnl" altLang="en-US" sz="1800"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>
            <a:spLocks noChangeArrowheads="1"/>
          </p:cNvSpPr>
          <p:nvPr/>
        </p:nvSpPr>
        <p:spPr bwMode="auto">
          <a:xfrm>
            <a:off x="1536700" y="549433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0  </a:t>
            </a:r>
            <a:r>
              <a:rPr lang="es-ES" altLang="en-US" sz="1800"/>
              <a:t>|</a:t>
            </a:r>
            <a:endParaRPr lang="en-US" altLang="en-US" sz="1800"/>
          </a:p>
        </p:txBody>
      </p:sp>
      <p:sp>
        <p:nvSpPr>
          <p:cNvPr id="17" name="CuadroTexto 16"/>
          <p:cNvSpPr txBox="1">
            <a:spLocks noChangeArrowheads="1"/>
          </p:cNvSpPr>
          <p:nvPr/>
        </p:nvSpPr>
        <p:spPr bwMode="auto">
          <a:xfrm>
            <a:off x="1671638" y="5300663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8" grpId="0" animBg="1"/>
      <p:bldP spid="12" grpId="0"/>
      <p:bldP spid="2" grpId="0" animBg="1"/>
      <p:bldP spid="304135" grpId="0" animBg="1"/>
      <p:bldP spid="3" grpId="0"/>
      <p:bldP spid="4" grpId="0" animBg="1"/>
      <p:bldP spid="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LCINSERTAR: LISTACIRCULAR X ITEM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538163" y="2205038"/>
            <a:ext cx="4105275" cy="40005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LCINSERTAR(LC L, item x);</a:t>
            </a:r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323850" y="3068638"/>
            <a:ext cx="1584325" cy="1223962"/>
            <a:chOff x="204" y="1933"/>
            <a:chExt cx="998" cy="771"/>
          </a:xfrm>
        </p:grpSpPr>
        <p:sp>
          <p:nvSpPr>
            <p:cNvPr id="23604" name="Oval 2"/>
            <p:cNvSpPr>
              <a:spLocks noChangeArrowheads="1"/>
            </p:cNvSpPr>
            <p:nvPr/>
          </p:nvSpPr>
          <p:spPr bwMode="auto">
            <a:xfrm>
              <a:off x="431" y="1933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23605" name="Oval 6"/>
            <p:cNvSpPr>
              <a:spLocks noChangeArrowheads="1"/>
            </p:cNvSpPr>
            <p:nvPr/>
          </p:nvSpPr>
          <p:spPr bwMode="auto">
            <a:xfrm>
              <a:off x="204" y="2115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</p:grpSp>
      <p:sp>
        <p:nvSpPr>
          <p:cNvPr id="3" name="11 CuadroTexto"/>
          <p:cNvSpPr txBox="1">
            <a:spLocks noChangeArrowheads="1"/>
          </p:cNvSpPr>
          <p:nvPr/>
        </p:nvSpPr>
        <p:spPr bwMode="auto">
          <a:xfrm>
            <a:off x="1908175" y="2774950"/>
            <a:ext cx="216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LCINSERTAR(L,a)</a:t>
            </a:r>
          </a:p>
        </p:txBody>
      </p:sp>
      <p:sp>
        <p:nvSpPr>
          <p:cNvPr id="305166" name="AutoShape 14"/>
          <p:cNvSpPr>
            <a:spLocks noChangeArrowheads="1"/>
          </p:cNvSpPr>
          <p:nvPr/>
        </p:nvSpPr>
        <p:spPr bwMode="auto">
          <a:xfrm>
            <a:off x="2195513" y="3500438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3851275" y="3074988"/>
            <a:ext cx="1512888" cy="1223962"/>
            <a:chOff x="2426" y="1937"/>
            <a:chExt cx="953" cy="771"/>
          </a:xfrm>
        </p:grpSpPr>
        <p:sp>
          <p:nvSpPr>
            <p:cNvPr id="23602" name="Oval 17"/>
            <p:cNvSpPr>
              <a:spLocks noChangeArrowheads="1"/>
            </p:cNvSpPr>
            <p:nvPr/>
          </p:nvSpPr>
          <p:spPr bwMode="auto">
            <a:xfrm>
              <a:off x="2608" y="1937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23603" name="Oval 16"/>
            <p:cNvSpPr>
              <a:spLocks noChangeArrowheads="1"/>
            </p:cNvSpPr>
            <p:nvPr/>
          </p:nvSpPr>
          <p:spPr bwMode="auto">
            <a:xfrm>
              <a:off x="2426" y="2072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11" name="75 Grupo"/>
          <p:cNvGrpSpPr>
            <a:grpSpLocks/>
          </p:cNvGrpSpPr>
          <p:nvPr/>
        </p:nvGrpSpPr>
        <p:grpSpPr bwMode="auto">
          <a:xfrm>
            <a:off x="3706813" y="4440238"/>
            <a:ext cx="1595437" cy="1011237"/>
            <a:chOff x="619602" y="3786190"/>
            <a:chExt cx="1941011" cy="1010684"/>
          </a:xfrm>
        </p:grpSpPr>
        <p:sp>
          <p:nvSpPr>
            <p:cNvPr id="23595" name="Text Box 9"/>
            <p:cNvSpPr txBox="1">
              <a:spLocks noChangeArrowheads="1"/>
            </p:cNvSpPr>
            <p:nvPr/>
          </p:nvSpPr>
          <p:spPr bwMode="auto">
            <a:xfrm>
              <a:off x="619602" y="3786190"/>
              <a:ext cx="1001213" cy="272900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grpSp>
          <p:nvGrpSpPr>
            <p:cNvPr id="23596" name="Group 15"/>
            <p:cNvGrpSpPr>
              <a:grpSpLocks/>
            </p:cNvGrpSpPr>
            <p:nvPr/>
          </p:nvGrpSpPr>
          <p:grpSpPr bwMode="auto">
            <a:xfrm>
              <a:off x="1360463" y="4502152"/>
              <a:ext cx="1200150" cy="274638"/>
              <a:chOff x="839" y="2160"/>
              <a:chExt cx="756" cy="173"/>
            </a:xfrm>
          </p:grpSpPr>
          <p:sp>
            <p:nvSpPr>
              <p:cNvPr id="23600" name="Text Box 16"/>
              <p:cNvSpPr txBox="1">
                <a:spLocks noChangeArrowheads="1"/>
              </p:cNvSpPr>
              <p:nvPr/>
            </p:nvSpPr>
            <p:spPr bwMode="auto">
              <a:xfrm>
                <a:off x="839" y="2160"/>
                <a:ext cx="691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600"/>
              </a:p>
            </p:txBody>
          </p:sp>
          <p:sp>
            <p:nvSpPr>
              <p:cNvPr id="23601" name="Text Box 17"/>
              <p:cNvSpPr txBox="1">
                <a:spLocks noChangeArrowheads="1"/>
              </p:cNvSpPr>
              <p:nvPr/>
            </p:nvSpPr>
            <p:spPr bwMode="auto">
              <a:xfrm>
                <a:off x="1487" y="2160"/>
                <a:ext cx="108" cy="1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3597" name="Text Box 22"/>
            <p:cNvSpPr txBox="1">
              <a:spLocks noChangeArrowheads="1"/>
            </p:cNvSpPr>
            <p:nvPr/>
          </p:nvSpPr>
          <p:spPr bwMode="auto">
            <a:xfrm>
              <a:off x="1791934" y="4430362"/>
              <a:ext cx="378545" cy="36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/>
                <a:t>a</a:t>
              </a:r>
            </a:p>
          </p:txBody>
        </p:sp>
        <p:cxnSp>
          <p:nvCxnSpPr>
            <p:cNvPr id="39" name="38 Conector curvado"/>
            <p:cNvCxnSpPr/>
            <p:nvPr/>
          </p:nvCxnSpPr>
          <p:spPr>
            <a:xfrm flipH="1">
              <a:off x="1361242" y="4639798"/>
              <a:ext cx="1199371" cy="1586"/>
            </a:xfrm>
            <a:prstGeom prst="curvedConnector5">
              <a:avLst>
                <a:gd name="adj1" fmla="val -19048"/>
                <a:gd name="adj2" fmla="val 23042758"/>
                <a:gd name="adj3" fmla="val 1190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41 Conector angular"/>
            <p:cNvCxnSpPr>
              <a:stCxn id="23595" idx="3"/>
              <a:endCxn id="23597" idx="0"/>
            </p:cNvCxnSpPr>
            <p:nvPr/>
          </p:nvCxnSpPr>
          <p:spPr>
            <a:xfrm>
              <a:off x="1620044" y="3922640"/>
              <a:ext cx="361163" cy="5077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457200" y="4508500"/>
            <a:ext cx="1377950" cy="763588"/>
            <a:chOff x="657" y="2750"/>
            <a:chExt cx="600" cy="481"/>
          </a:xfrm>
        </p:grpSpPr>
        <p:cxnSp>
          <p:nvCxnSpPr>
            <p:cNvPr id="23590" name="41 Conector angular"/>
            <p:cNvCxnSpPr>
              <a:cxnSpLocks noChangeShapeType="1"/>
            </p:cNvCxnSpPr>
            <p:nvPr/>
          </p:nvCxnSpPr>
          <p:spPr bwMode="auto">
            <a:xfrm>
              <a:off x="975" y="2840"/>
              <a:ext cx="207" cy="319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1" name="Text Box 9"/>
            <p:cNvSpPr txBox="1">
              <a:spLocks noChangeArrowheads="1"/>
            </p:cNvSpPr>
            <p:nvPr/>
          </p:nvSpPr>
          <p:spPr bwMode="auto">
            <a:xfrm>
              <a:off x="657" y="2750"/>
              <a:ext cx="346" cy="173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sp>
          <p:nvSpPr>
            <p:cNvPr id="23592" name="Line 43"/>
            <p:cNvSpPr>
              <a:spLocks noChangeShapeType="1"/>
            </p:cNvSpPr>
            <p:nvPr/>
          </p:nvSpPr>
          <p:spPr bwMode="auto">
            <a:xfrm>
              <a:off x="1120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4"/>
            <p:cNvSpPr>
              <a:spLocks noChangeShapeType="1"/>
            </p:cNvSpPr>
            <p:nvPr/>
          </p:nvSpPr>
          <p:spPr bwMode="auto">
            <a:xfrm>
              <a:off x="1121" y="319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5"/>
            <p:cNvSpPr>
              <a:spLocks noChangeShapeType="1"/>
            </p:cNvSpPr>
            <p:nvPr/>
          </p:nvSpPr>
          <p:spPr bwMode="auto">
            <a:xfrm>
              <a:off x="1120" y="32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11 CuadroTexto"/>
          <p:cNvSpPr txBox="1">
            <a:spLocks noChangeArrowheads="1"/>
          </p:cNvSpPr>
          <p:nvPr/>
        </p:nvSpPr>
        <p:spPr bwMode="auto">
          <a:xfrm>
            <a:off x="5364163" y="278130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LCINSERTAR(L,b)</a:t>
            </a:r>
          </a:p>
        </p:txBody>
      </p:sp>
      <p:sp>
        <p:nvSpPr>
          <p:cNvPr id="305200" name="AutoShape 48"/>
          <p:cNvSpPr>
            <a:spLocks noChangeArrowheads="1"/>
          </p:cNvSpPr>
          <p:nvPr/>
        </p:nvSpPr>
        <p:spPr bwMode="auto">
          <a:xfrm>
            <a:off x="5653088" y="3506788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7308850" y="2787650"/>
            <a:ext cx="1584325" cy="1517650"/>
            <a:chOff x="4604" y="1756"/>
            <a:chExt cx="998" cy="956"/>
          </a:xfrm>
        </p:grpSpPr>
        <p:sp>
          <p:nvSpPr>
            <p:cNvPr id="23587" name="Oval 49"/>
            <p:cNvSpPr>
              <a:spLocks noChangeArrowheads="1"/>
            </p:cNvSpPr>
            <p:nvPr/>
          </p:nvSpPr>
          <p:spPr bwMode="auto">
            <a:xfrm>
              <a:off x="4785" y="1941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23588" name="Oval 50"/>
            <p:cNvSpPr>
              <a:spLocks noChangeArrowheads="1"/>
            </p:cNvSpPr>
            <p:nvPr/>
          </p:nvSpPr>
          <p:spPr bwMode="auto">
            <a:xfrm>
              <a:off x="4604" y="2073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23589" name="Oval 51"/>
            <p:cNvSpPr>
              <a:spLocks noChangeArrowheads="1"/>
            </p:cNvSpPr>
            <p:nvPr/>
          </p:nvSpPr>
          <p:spPr bwMode="auto">
            <a:xfrm>
              <a:off x="5149" y="1756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16" name="74 Grupo"/>
          <p:cNvGrpSpPr>
            <a:grpSpLocks/>
          </p:cNvGrpSpPr>
          <p:nvPr/>
        </p:nvGrpSpPr>
        <p:grpSpPr bwMode="auto">
          <a:xfrm>
            <a:off x="6946900" y="4511675"/>
            <a:ext cx="1873250" cy="925513"/>
            <a:chOff x="3786182" y="3861599"/>
            <a:chExt cx="1873250" cy="924723"/>
          </a:xfrm>
        </p:grpSpPr>
        <p:grpSp>
          <p:nvGrpSpPr>
            <p:cNvPr id="23577" name="Group 46"/>
            <p:cNvGrpSpPr>
              <a:grpSpLocks/>
            </p:cNvGrpSpPr>
            <p:nvPr/>
          </p:nvGrpSpPr>
          <p:grpSpPr bwMode="auto">
            <a:xfrm>
              <a:off x="4867269" y="4498984"/>
              <a:ext cx="792163" cy="287338"/>
              <a:chOff x="4581" y="1777"/>
              <a:chExt cx="1260" cy="432"/>
            </a:xfrm>
          </p:grpSpPr>
          <p:sp>
            <p:nvSpPr>
              <p:cNvPr id="23585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23586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23578" name="Group 56"/>
            <p:cNvGrpSpPr>
              <a:grpSpLocks/>
            </p:cNvGrpSpPr>
            <p:nvPr/>
          </p:nvGrpSpPr>
          <p:grpSpPr bwMode="auto">
            <a:xfrm>
              <a:off x="3786182" y="4498984"/>
              <a:ext cx="792163" cy="287338"/>
              <a:chOff x="4581" y="1777"/>
              <a:chExt cx="1260" cy="432"/>
            </a:xfrm>
          </p:grpSpPr>
          <p:sp>
            <p:nvSpPr>
              <p:cNvPr id="23583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23584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3579" name="Line 59"/>
            <p:cNvSpPr>
              <a:spLocks noChangeShapeType="1"/>
            </p:cNvSpPr>
            <p:nvPr/>
          </p:nvSpPr>
          <p:spPr bwMode="auto">
            <a:xfrm>
              <a:off x="4576757" y="4641859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" name="60 Conector curvado"/>
            <p:cNvCxnSpPr/>
            <p:nvPr/>
          </p:nvCxnSpPr>
          <p:spPr>
            <a:xfrm flipH="1">
              <a:off x="3786182" y="4641982"/>
              <a:ext cx="1873250" cy="1587"/>
            </a:xfrm>
            <a:prstGeom prst="curvedConnector5">
              <a:avLst>
                <a:gd name="adj1" fmla="val -12203"/>
                <a:gd name="adj2" fmla="val 23442632"/>
                <a:gd name="adj3" fmla="val 1122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81" name="Text Box 9"/>
            <p:cNvSpPr txBox="1">
              <a:spLocks noChangeArrowheads="1"/>
            </p:cNvSpPr>
            <p:nvPr/>
          </p:nvSpPr>
          <p:spPr bwMode="auto">
            <a:xfrm>
              <a:off x="4003670" y="3861599"/>
              <a:ext cx="846150" cy="271107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64" name="41 Conector angular"/>
            <p:cNvCxnSpPr>
              <a:stCxn id="23581" idx="3"/>
            </p:cNvCxnSpPr>
            <p:nvPr/>
          </p:nvCxnSpPr>
          <p:spPr>
            <a:xfrm>
              <a:off x="4849807" y="3996422"/>
              <a:ext cx="328613" cy="50915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Rectángulo"/>
          <p:cNvSpPr/>
          <p:nvPr/>
        </p:nvSpPr>
        <p:spPr>
          <a:xfrm>
            <a:off x="6657975" y="5016500"/>
            <a:ext cx="1214438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7" name="44 Rectángulo"/>
          <p:cNvSpPr/>
          <p:nvPr/>
        </p:nvSpPr>
        <p:spPr>
          <a:xfrm>
            <a:off x="4149725" y="5016500"/>
            <a:ext cx="1214438" cy="5000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8" name="11 CuadroTexto"/>
          <p:cNvSpPr txBox="1">
            <a:spLocks noChangeArrowheads="1"/>
          </p:cNvSpPr>
          <p:nvPr/>
        </p:nvSpPr>
        <p:spPr bwMode="auto">
          <a:xfrm>
            <a:off x="6011863" y="5876925"/>
            <a:ext cx="2879725" cy="40005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item LCVALOR(LC L);</a:t>
            </a:r>
          </a:p>
        </p:txBody>
      </p:sp>
      <p:sp>
        <p:nvSpPr>
          <p:cNvPr id="9" name="11 CuadroTexto"/>
          <p:cNvSpPr txBox="1">
            <a:spLocks noChangeArrowheads="1"/>
          </p:cNvSpPr>
          <p:nvPr/>
        </p:nvSpPr>
        <p:spPr bwMode="auto">
          <a:xfrm>
            <a:off x="179388" y="5916613"/>
            <a:ext cx="5905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LCVALOR: LISTACIRCULAR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  ITEM U {indefinido}</a:t>
            </a:r>
          </a:p>
        </p:txBody>
      </p:sp>
      <p:sp>
        <p:nvSpPr>
          <p:cNvPr id="48" name="CuadroTexto 47"/>
          <p:cNvSpPr txBox="1">
            <a:spLocks noChangeArrowheads="1"/>
          </p:cNvSpPr>
          <p:nvPr/>
        </p:nvSpPr>
        <p:spPr bwMode="auto">
          <a:xfrm>
            <a:off x="509588" y="4427538"/>
            <a:ext cx="449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0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1" name="CuadroTexto 50"/>
          <p:cNvSpPr txBox="1">
            <a:spLocks noChangeArrowheads="1"/>
          </p:cNvSpPr>
          <p:nvPr/>
        </p:nvSpPr>
        <p:spPr bwMode="auto">
          <a:xfrm>
            <a:off x="3775075" y="4368800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1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4" name="CuadroTexto 53"/>
          <p:cNvSpPr txBox="1">
            <a:spLocks noChangeArrowheads="1"/>
          </p:cNvSpPr>
          <p:nvPr/>
        </p:nvSpPr>
        <p:spPr bwMode="auto">
          <a:xfrm>
            <a:off x="7232650" y="4437063"/>
            <a:ext cx="43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2 </a:t>
            </a:r>
            <a:r>
              <a:rPr lang="es-ES" altLang="en-US" sz="1800"/>
              <a:t> |</a:t>
            </a:r>
            <a:endParaRPr lang="en-US" altLang="en-US" sz="1200"/>
          </a:p>
        </p:txBody>
      </p:sp>
      <p:sp>
        <p:nvSpPr>
          <p:cNvPr id="52" name="CuadroTexto 51"/>
          <p:cNvSpPr txBox="1">
            <a:spLocks noChangeArrowheads="1"/>
          </p:cNvSpPr>
          <p:nvPr/>
        </p:nvSpPr>
        <p:spPr bwMode="auto">
          <a:xfrm>
            <a:off x="663575" y="4252913"/>
            <a:ext cx="268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  <p:sp>
        <p:nvSpPr>
          <p:cNvPr id="53" name="CuadroTexto 52"/>
          <p:cNvSpPr txBox="1">
            <a:spLocks noChangeArrowheads="1"/>
          </p:cNvSpPr>
          <p:nvPr/>
        </p:nvSpPr>
        <p:spPr bwMode="auto">
          <a:xfrm>
            <a:off x="3914775" y="417353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  <p:sp>
        <p:nvSpPr>
          <p:cNvPr id="55" name="CuadroTexto 54"/>
          <p:cNvSpPr txBox="1">
            <a:spLocks noChangeArrowheads="1"/>
          </p:cNvSpPr>
          <p:nvPr/>
        </p:nvSpPr>
        <p:spPr bwMode="auto">
          <a:xfrm>
            <a:off x="7377113" y="422592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3" grpId="0"/>
      <p:bldP spid="305166" grpId="0" animBg="1"/>
      <p:bldP spid="6" grpId="0"/>
      <p:bldP spid="305200" grpId="0" animBg="1"/>
      <p:bldP spid="45" grpId="0" animBg="1"/>
      <p:bldP spid="7" grpId="0" animBg="1"/>
      <p:bldP spid="8" grpId="0" animBg="1"/>
      <p:bldP spid="9" grpId="0"/>
      <p:bldP spid="48" grpId="0"/>
      <p:bldP spid="51" grpId="0"/>
      <p:bldP spid="54" grpId="0"/>
      <p:bldP spid="52" grpId="0"/>
      <p:bldP spid="53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 txBox="1">
            <a:spLocks/>
          </p:cNvSpPr>
          <p:nvPr/>
        </p:nvSpPr>
        <p:spPr bwMode="auto">
          <a:xfrm>
            <a:off x="457200" y="457200"/>
            <a:ext cx="82296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3000"/>
              <a:t>TAD LC(item)</a:t>
            </a:r>
            <a:br>
              <a:rPr lang="es-ES" altLang="en-US" sz="3000"/>
            </a:br>
            <a:r>
              <a:rPr lang="es-ES" altLang="en-US" sz="3000"/>
              <a:t>IMPLEMENTACIÓN  CON LISTA ENLAZADA</a:t>
            </a:r>
            <a:endParaRPr lang="es-AR" altLang="en-US" sz="3000"/>
          </a:p>
        </p:txBody>
      </p:sp>
      <p:sp>
        <p:nvSpPr>
          <p:cNvPr id="24579" name="11 CuadroTexto"/>
          <p:cNvSpPr txBox="1">
            <a:spLocks noChangeArrowheads="1"/>
          </p:cNvSpPr>
          <p:nvPr/>
        </p:nvSpPr>
        <p:spPr bwMode="auto">
          <a:xfrm>
            <a:off x="468313" y="1773238"/>
            <a:ext cx="7127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800"/>
              <a:t>LCINSERTAR: LISTACIRCULAR X ITEM </a:t>
            </a:r>
            <a:r>
              <a:rPr lang="es-ES_tradnl" altLang="en-US" sz="1800">
                <a:sym typeface="Wingdings" panose="05000000000000000000" pitchFamily="2" charset="2"/>
              </a:rPr>
              <a:t></a:t>
            </a:r>
            <a:r>
              <a:rPr lang="es-ES_tradnl" altLang="en-US" sz="1800"/>
              <a:t>LISTACIRCULAR</a:t>
            </a:r>
          </a:p>
        </p:txBody>
      </p:sp>
      <p:sp>
        <p:nvSpPr>
          <p:cNvPr id="2" name="11 CuadroTexto"/>
          <p:cNvSpPr txBox="1">
            <a:spLocks noChangeArrowheads="1"/>
          </p:cNvSpPr>
          <p:nvPr/>
        </p:nvSpPr>
        <p:spPr bwMode="auto">
          <a:xfrm>
            <a:off x="3132138" y="306705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>
                <a:latin typeface="Consolas" panose="020B0609020204030204" pitchFamily="49" charset="0"/>
              </a:rPr>
              <a:t>LCINSERTAR(L,c)</a:t>
            </a:r>
          </a:p>
        </p:txBody>
      </p:sp>
      <p:sp>
        <p:nvSpPr>
          <p:cNvPr id="306184" name="AutoShape 8"/>
          <p:cNvSpPr>
            <a:spLocks noChangeArrowheads="1"/>
          </p:cNvSpPr>
          <p:nvPr/>
        </p:nvSpPr>
        <p:spPr bwMode="auto">
          <a:xfrm>
            <a:off x="3421063" y="3792538"/>
            <a:ext cx="1511300" cy="288925"/>
          </a:xfrm>
          <a:prstGeom prst="rightArrow">
            <a:avLst>
              <a:gd name="adj1" fmla="val 50000"/>
              <a:gd name="adj2" fmla="val 1307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grpSp>
        <p:nvGrpSpPr>
          <p:cNvPr id="4" name="74 Grupo"/>
          <p:cNvGrpSpPr>
            <a:grpSpLocks/>
          </p:cNvGrpSpPr>
          <p:nvPr/>
        </p:nvGrpSpPr>
        <p:grpSpPr bwMode="auto">
          <a:xfrm>
            <a:off x="1404938" y="4795838"/>
            <a:ext cx="1873250" cy="925512"/>
            <a:chOff x="3786182" y="3861600"/>
            <a:chExt cx="1873250" cy="924722"/>
          </a:xfrm>
        </p:grpSpPr>
        <p:grpSp>
          <p:nvGrpSpPr>
            <p:cNvPr id="24613" name="Group 46"/>
            <p:cNvGrpSpPr>
              <a:grpSpLocks/>
            </p:cNvGrpSpPr>
            <p:nvPr/>
          </p:nvGrpSpPr>
          <p:grpSpPr bwMode="auto">
            <a:xfrm>
              <a:off x="4867269" y="4498984"/>
              <a:ext cx="792163" cy="287338"/>
              <a:chOff x="4581" y="1777"/>
              <a:chExt cx="1260" cy="432"/>
            </a:xfrm>
          </p:grpSpPr>
          <p:sp>
            <p:nvSpPr>
              <p:cNvPr id="24621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24622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24614" name="Group 56"/>
            <p:cNvGrpSpPr>
              <a:grpSpLocks/>
            </p:cNvGrpSpPr>
            <p:nvPr/>
          </p:nvGrpSpPr>
          <p:grpSpPr bwMode="auto">
            <a:xfrm>
              <a:off x="3786182" y="4498984"/>
              <a:ext cx="792163" cy="287338"/>
              <a:chOff x="4581" y="1777"/>
              <a:chExt cx="1260" cy="432"/>
            </a:xfrm>
          </p:grpSpPr>
          <p:sp>
            <p:nvSpPr>
              <p:cNvPr id="24619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24620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4615" name="Line 59"/>
            <p:cNvSpPr>
              <a:spLocks noChangeShapeType="1"/>
            </p:cNvSpPr>
            <p:nvPr/>
          </p:nvSpPr>
          <p:spPr bwMode="auto">
            <a:xfrm>
              <a:off x="4576757" y="4641859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" name="60 Conector curvado"/>
            <p:cNvCxnSpPr/>
            <p:nvPr/>
          </p:nvCxnSpPr>
          <p:spPr>
            <a:xfrm flipH="1">
              <a:off x="3786182" y="4641983"/>
              <a:ext cx="1873250" cy="1586"/>
            </a:xfrm>
            <a:prstGeom prst="curvedConnector5">
              <a:avLst>
                <a:gd name="adj1" fmla="val -12203"/>
                <a:gd name="adj2" fmla="val 23442632"/>
                <a:gd name="adj3" fmla="val 11220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7" name="Text Box 9"/>
            <p:cNvSpPr txBox="1">
              <a:spLocks noChangeArrowheads="1"/>
            </p:cNvSpPr>
            <p:nvPr/>
          </p:nvSpPr>
          <p:spPr bwMode="auto">
            <a:xfrm>
              <a:off x="4000917" y="3861600"/>
              <a:ext cx="848904" cy="269408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64" name="41 Conector angular"/>
            <p:cNvCxnSpPr>
              <a:stCxn id="24617" idx="3"/>
            </p:cNvCxnSpPr>
            <p:nvPr/>
          </p:nvCxnSpPr>
          <p:spPr>
            <a:xfrm>
              <a:off x="4849807" y="3996422"/>
              <a:ext cx="328612" cy="50915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Rectángulo"/>
          <p:cNvSpPr/>
          <p:nvPr/>
        </p:nvSpPr>
        <p:spPr>
          <a:xfrm>
            <a:off x="1116013" y="5300663"/>
            <a:ext cx="1214437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06219" name="Oval 43"/>
          <p:cNvSpPr>
            <a:spLocks noChangeArrowheads="1"/>
          </p:cNvSpPr>
          <p:nvPr/>
        </p:nvSpPr>
        <p:spPr bwMode="auto">
          <a:xfrm>
            <a:off x="1401763" y="3290888"/>
            <a:ext cx="1223962" cy="1223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n-US" sz="1800"/>
          </a:p>
        </p:txBody>
      </p:sp>
      <p:sp>
        <p:nvSpPr>
          <p:cNvPr id="306220" name="Oval 44"/>
          <p:cNvSpPr>
            <a:spLocks noChangeArrowheads="1"/>
          </p:cNvSpPr>
          <p:nvPr/>
        </p:nvSpPr>
        <p:spPr bwMode="auto">
          <a:xfrm>
            <a:off x="1114425" y="3500438"/>
            <a:ext cx="719138" cy="720725"/>
          </a:xfrm>
          <a:prstGeom prst="ellipse">
            <a:avLst/>
          </a:prstGeom>
          <a:solidFill>
            <a:srgbClr val="9999FF"/>
          </a:solidFill>
          <a:ln w="38100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b</a:t>
            </a:r>
          </a:p>
        </p:txBody>
      </p:sp>
      <p:sp>
        <p:nvSpPr>
          <p:cNvPr id="306221" name="Oval 45"/>
          <p:cNvSpPr>
            <a:spLocks noChangeArrowheads="1"/>
          </p:cNvSpPr>
          <p:nvPr/>
        </p:nvSpPr>
        <p:spPr bwMode="auto">
          <a:xfrm>
            <a:off x="1979613" y="2997200"/>
            <a:ext cx="719137" cy="720725"/>
          </a:xfrm>
          <a:prstGeom prst="ellipse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1800" b="1"/>
              <a:t>a</a:t>
            </a:r>
          </a:p>
        </p:txBody>
      </p: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5653088" y="3068638"/>
            <a:ext cx="1798637" cy="1655762"/>
            <a:chOff x="3561" y="1933"/>
            <a:chExt cx="1133" cy="1043"/>
          </a:xfrm>
        </p:grpSpPr>
        <p:sp>
          <p:nvSpPr>
            <p:cNvPr id="24609" name="Oval 46"/>
            <p:cNvSpPr>
              <a:spLocks noChangeArrowheads="1"/>
            </p:cNvSpPr>
            <p:nvPr/>
          </p:nvSpPr>
          <p:spPr bwMode="auto">
            <a:xfrm>
              <a:off x="3742" y="2119"/>
              <a:ext cx="771" cy="7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n-US" sz="1800"/>
            </a:p>
          </p:txBody>
        </p:sp>
        <p:sp>
          <p:nvSpPr>
            <p:cNvPr id="24610" name="Oval 47"/>
            <p:cNvSpPr>
              <a:spLocks noChangeArrowheads="1"/>
            </p:cNvSpPr>
            <p:nvPr/>
          </p:nvSpPr>
          <p:spPr bwMode="auto">
            <a:xfrm>
              <a:off x="3561" y="2251"/>
              <a:ext cx="453" cy="454"/>
            </a:xfrm>
            <a:prstGeom prst="ellipse">
              <a:avLst/>
            </a:prstGeom>
            <a:solidFill>
              <a:srgbClr val="9999FF"/>
            </a:solidFill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c</a:t>
              </a:r>
            </a:p>
          </p:txBody>
        </p:sp>
        <p:sp>
          <p:nvSpPr>
            <p:cNvPr id="24611" name="Oval 48"/>
            <p:cNvSpPr>
              <a:spLocks noChangeArrowheads="1"/>
            </p:cNvSpPr>
            <p:nvPr/>
          </p:nvSpPr>
          <p:spPr bwMode="auto">
            <a:xfrm>
              <a:off x="4105" y="1933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b</a:t>
              </a:r>
            </a:p>
          </p:txBody>
        </p:sp>
        <p:sp>
          <p:nvSpPr>
            <p:cNvPr id="24612" name="Oval 49"/>
            <p:cNvSpPr>
              <a:spLocks noChangeArrowheads="1"/>
            </p:cNvSpPr>
            <p:nvPr/>
          </p:nvSpPr>
          <p:spPr bwMode="auto">
            <a:xfrm>
              <a:off x="4241" y="2522"/>
              <a:ext cx="453" cy="454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800" b="1"/>
                <a:t>a</a:t>
              </a:r>
            </a:p>
          </p:txBody>
        </p:sp>
      </p:grpSp>
      <p:grpSp>
        <p:nvGrpSpPr>
          <p:cNvPr id="8" name="9 Grupo"/>
          <p:cNvGrpSpPr>
            <a:grpSpLocks/>
          </p:cNvGrpSpPr>
          <p:nvPr/>
        </p:nvGrpSpPr>
        <p:grpSpPr bwMode="auto">
          <a:xfrm>
            <a:off x="4954588" y="4791075"/>
            <a:ext cx="2786062" cy="925513"/>
            <a:chOff x="5857884" y="4433103"/>
            <a:chExt cx="2786082" cy="926309"/>
          </a:xfrm>
        </p:grpSpPr>
        <p:grpSp>
          <p:nvGrpSpPr>
            <p:cNvPr id="24595" name="Group 46"/>
            <p:cNvGrpSpPr>
              <a:grpSpLocks/>
            </p:cNvGrpSpPr>
            <p:nvPr/>
          </p:nvGrpSpPr>
          <p:grpSpPr bwMode="auto">
            <a:xfrm>
              <a:off x="7851803" y="5070488"/>
              <a:ext cx="792163" cy="287338"/>
              <a:chOff x="4581" y="1777"/>
              <a:chExt cx="1260" cy="432"/>
            </a:xfrm>
          </p:grpSpPr>
          <p:sp>
            <p:nvSpPr>
              <p:cNvPr id="24607" name="Text Box 4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a</a:t>
                </a:r>
              </a:p>
            </p:txBody>
          </p:sp>
          <p:sp>
            <p:nvSpPr>
              <p:cNvPr id="24608" name="Text Box 4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24596" name="Group 56"/>
            <p:cNvGrpSpPr>
              <a:grpSpLocks/>
            </p:cNvGrpSpPr>
            <p:nvPr/>
          </p:nvGrpSpPr>
          <p:grpSpPr bwMode="auto">
            <a:xfrm>
              <a:off x="6786578" y="5070488"/>
              <a:ext cx="776301" cy="287338"/>
              <a:chOff x="4581" y="1777"/>
              <a:chExt cx="1260" cy="432"/>
            </a:xfrm>
          </p:grpSpPr>
          <p:sp>
            <p:nvSpPr>
              <p:cNvPr id="24605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b</a:t>
                </a:r>
              </a:p>
            </p:txBody>
          </p:sp>
          <p:sp>
            <p:nvSpPr>
              <p:cNvPr id="24606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4597" name="Line 59"/>
            <p:cNvSpPr>
              <a:spLocks noChangeShapeType="1"/>
            </p:cNvSpPr>
            <p:nvPr/>
          </p:nvSpPr>
          <p:spPr bwMode="auto">
            <a:xfrm>
              <a:off x="7561291" y="5213363"/>
              <a:ext cx="288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6" name="60 Conector curvado"/>
            <p:cNvCxnSpPr>
              <a:endCxn id="24603" idx="1"/>
            </p:cNvCxnSpPr>
            <p:nvPr/>
          </p:nvCxnSpPr>
          <p:spPr>
            <a:xfrm rot="10800000" flipV="1">
              <a:off x="5857884" y="5214825"/>
              <a:ext cx="2786082" cy="1589"/>
            </a:xfrm>
            <a:prstGeom prst="curvedConnector5">
              <a:avLst>
                <a:gd name="adj1" fmla="val -8441"/>
                <a:gd name="adj2" fmla="val 34216089"/>
                <a:gd name="adj3" fmla="val 108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9" name="Text Box 9"/>
            <p:cNvSpPr txBox="1">
              <a:spLocks noChangeArrowheads="1"/>
            </p:cNvSpPr>
            <p:nvPr/>
          </p:nvSpPr>
          <p:spPr bwMode="auto">
            <a:xfrm>
              <a:off x="7059482" y="4433103"/>
              <a:ext cx="774874" cy="274638"/>
            </a:xfrm>
            <a:prstGeom prst="rect">
              <a:avLst/>
            </a:prstGeom>
            <a:solidFill>
              <a:srgbClr val="AACC6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AR" altLang="en-US" sz="1200"/>
                <a:t>cab</a:t>
              </a:r>
              <a:endParaRPr lang="es-AR" altLang="en-US" sz="1800"/>
            </a:p>
          </p:txBody>
        </p:sp>
        <p:cxnSp>
          <p:nvCxnSpPr>
            <p:cNvPr id="18" name="41 Conector angular"/>
            <p:cNvCxnSpPr>
              <a:stCxn id="24599" idx="3"/>
            </p:cNvCxnSpPr>
            <p:nvPr/>
          </p:nvCxnSpPr>
          <p:spPr>
            <a:xfrm>
              <a:off x="7834335" y="4569745"/>
              <a:ext cx="328615" cy="50843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01" name="Group 56"/>
            <p:cNvGrpSpPr>
              <a:grpSpLocks/>
            </p:cNvGrpSpPr>
            <p:nvPr/>
          </p:nvGrpSpPr>
          <p:grpSpPr bwMode="auto">
            <a:xfrm>
              <a:off x="5857884" y="5072074"/>
              <a:ext cx="792163" cy="287338"/>
              <a:chOff x="4581" y="1777"/>
              <a:chExt cx="1260" cy="432"/>
            </a:xfrm>
          </p:grpSpPr>
          <p:sp>
            <p:nvSpPr>
              <p:cNvPr id="24603" name="Text Box 57"/>
              <p:cNvSpPr txBox="1">
                <a:spLocks noChangeArrowheads="1"/>
              </p:cNvSpPr>
              <p:nvPr/>
            </p:nvSpPr>
            <p:spPr bwMode="auto">
              <a:xfrm>
                <a:off x="4581" y="1777"/>
                <a:ext cx="115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AR" altLang="en-US" sz="1600"/>
                  <a:t>c</a:t>
                </a:r>
              </a:p>
            </p:txBody>
          </p:sp>
          <p:sp>
            <p:nvSpPr>
              <p:cNvPr id="24604" name="Text Box 58"/>
              <p:cNvSpPr txBox="1">
                <a:spLocks noChangeArrowheads="1"/>
              </p:cNvSpPr>
              <p:nvPr/>
            </p:nvSpPr>
            <p:spPr bwMode="auto">
              <a:xfrm>
                <a:off x="5661" y="1777"/>
                <a:ext cx="18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4602" name="Line 59"/>
            <p:cNvSpPr>
              <a:spLocks noChangeShapeType="1"/>
            </p:cNvSpPr>
            <p:nvPr/>
          </p:nvSpPr>
          <p:spPr bwMode="auto">
            <a:xfrm>
              <a:off x="6648459" y="5214948"/>
              <a:ext cx="138119" cy="45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" name="49 Rectángulo"/>
          <p:cNvSpPr/>
          <p:nvPr/>
        </p:nvSpPr>
        <p:spPr>
          <a:xfrm>
            <a:off x="4859338" y="5300663"/>
            <a:ext cx="950912" cy="50006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4590" name="11 CuadroTexto"/>
          <p:cNvSpPr txBox="1">
            <a:spLocks noChangeArrowheads="1"/>
          </p:cNvSpPr>
          <p:nvPr/>
        </p:nvSpPr>
        <p:spPr bwMode="auto">
          <a:xfrm>
            <a:off x="539750" y="2205038"/>
            <a:ext cx="4105275" cy="406400"/>
          </a:xfrm>
          <a:prstGeom prst="rect">
            <a:avLst/>
          </a:prstGeom>
          <a:solidFill>
            <a:srgbClr val="33CC33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000" b="1">
                <a:latin typeface="Consolas" panose="020B0609020204030204" pitchFamily="49" charset="0"/>
              </a:rPr>
              <a:t>LC LCINSERTAR(LC L, item x);</a:t>
            </a:r>
          </a:p>
        </p:txBody>
      </p:sp>
      <p:sp>
        <p:nvSpPr>
          <p:cNvPr id="44" name="CuadroTexto 43"/>
          <p:cNvSpPr txBox="1">
            <a:spLocks noChangeArrowheads="1"/>
          </p:cNvSpPr>
          <p:nvPr/>
        </p:nvSpPr>
        <p:spPr bwMode="auto">
          <a:xfrm>
            <a:off x="1666875" y="4722813"/>
            <a:ext cx="45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2</a:t>
            </a:r>
            <a:r>
              <a:rPr lang="es-ES" altLang="en-US" sz="1800"/>
              <a:t>  |</a:t>
            </a:r>
            <a:endParaRPr lang="en-US" altLang="en-US" sz="1200"/>
          </a:p>
        </p:txBody>
      </p:sp>
      <p:sp>
        <p:nvSpPr>
          <p:cNvPr id="46" name="CuadroTexto 45"/>
          <p:cNvSpPr txBox="1">
            <a:spLocks noChangeArrowheads="1"/>
          </p:cNvSpPr>
          <p:nvPr/>
        </p:nvSpPr>
        <p:spPr bwMode="auto">
          <a:xfrm>
            <a:off x="6186488" y="4710113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3  </a:t>
            </a:r>
            <a:r>
              <a:rPr lang="es-ES" altLang="en-US" sz="1800"/>
              <a:t>|</a:t>
            </a:r>
            <a:endParaRPr lang="en-US" altLang="en-US" sz="1200"/>
          </a:p>
        </p:txBody>
      </p:sp>
      <p:sp>
        <p:nvSpPr>
          <p:cNvPr id="47" name="CuadroTexto 46"/>
          <p:cNvSpPr txBox="1">
            <a:spLocks noChangeArrowheads="1"/>
          </p:cNvSpPr>
          <p:nvPr/>
        </p:nvSpPr>
        <p:spPr bwMode="auto">
          <a:xfrm>
            <a:off x="1849438" y="453548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  <p:sp>
        <p:nvSpPr>
          <p:cNvPr id="48" name="CuadroTexto 47"/>
          <p:cNvSpPr txBox="1">
            <a:spLocks noChangeArrowheads="1"/>
          </p:cNvSpPr>
          <p:nvPr/>
        </p:nvSpPr>
        <p:spPr bwMode="auto">
          <a:xfrm>
            <a:off x="6351588" y="453548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1200"/>
              <a:t>L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6184" grpId="0" animBg="1"/>
      <p:bldP spid="45" grpId="0" animBg="1"/>
      <p:bldP spid="306219" grpId="0" animBg="1"/>
      <p:bldP spid="306220" grpId="0" animBg="1"/>
      <p:bldP spid="306221" grpId="0" animBg="1"/>
      <p:bldP spid="50" grpId="0" animBg="1"/>
      <p:bldP spid="44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6043</TotalTime>
  <Words>530</Words>
  <Application>Microsoft Office PowerPoint</Application>
  <PresentationFormat>Presentación en pantalla (4:3)</PresentationFormat>
  <Paragraphs>266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Wingdings</vt:lpstr>
      <vt:lpstr>Arial Black</vt:lpstr>
      <vt:lpstr>Times New Roman</vt:lpstr>
      <vt:lpstr>Symbol</vt:lpstr>
      <vt:lpstr>Consolas</vt:lpstr>
      <vt:lpstr>Píxel</vt:lpstr>
      <vt:lpstr>Hoja de cálculo de Microsoft Excel</vt:lpstr>
      <vt:lpstr>Gráfico</vt:lpstr>
      <vt:lpstr>TPN°7: El tipo abstracto de datos  LISTA CIRCULAR</vt:lpstr>
      <vt:lpstr>El tipo abstracto de datos  Lista Circular</vt:lpstr>
      <vt:lpstr>LISTA CIRCULAR (ITEM) ESPECIFICACIÓN ALGEBRAICA </vt:lpstr>
      <vt:lpstr>LISTA CIRCULAR (ITEM) ESPECIFICACIÓN ALGEBRAICA</vt:lpstr>
      <vt:lpstr>LISTA CIRCULAR (ITEM) ESPECIFICACIÓN ALGEBRAICA</vt:lpstr>
      <vt:lpstr>Esquema LC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Trabajo Práctico N°7</vt:lpstr>
      <vt:lpstr>Presentación de PowerPoint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 PILA</dc:title>
  <dc:creator>MAS</dc:creator>
  <cp:lastModifiedBy>USUARIO</cp:lastModifiedBy>
  <cp:revision>203</cp:revision>
  <dcterms:created xsi:type="dcterms:W3CDTF">2012-02-29T14:11:48Z</dcterms:created>
  <dcterms:modified xsi:type="dcterms:W3CDTF">2022-05-11T20:50:36Z</dcterms:modified>
</cp:coreProperties>
</file>