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7" r:id="rId3"/>
    <p:sldId id="269" r:id="rId4"/>
    <p:sldId id="302" r:id="rId5"/>
    <p:sldId id="303" r:id="rId6"/>
    <p:sldId id="339" r:id="rId7"/>
    <p:sldId id="340" r:id="rId8"/>
    <p:sldId id="338" r:id="rId9"/>
    <p:sldId id="341" r:id="rId10"/>
    <p:sldId id="304" r:id="rId11"/>
    <p:sldId id="305" r:id="rId12"/>
    <p:sldId id="307" r:id="rId13"/>
    <p:sldId id="312" r:id="rId14"/>
    <p:sldId id="313" r:id="rId15"/>
    <p:sldId id="314" r:id="rId16"/>
    <p:sldId id="319" r:id="rId17"/>
    <p:sldId id="320" r:id="rId18"/>
    <p:sldId id="289" r:id="rId19"/>
    <p:sldId id="322" r:id="rId20"/>
    <p:sldId id="323" r:id="rId21"/>
    <p:sldId id="324" r:id="rId22"/>
    <p:sldId id="325" r:id="rId23"/>
    <p:sldId id="326" r:id="rId24"/>
    <p:sldId id="334" r:id="rId25"/>
    <p:sldId id="328" r:id="rId26"/>
    <p:sldId id="332" r:id="rId27"/>
    <p:sldId id="335" r:id="rId28"/>
    <p:sldId id="336" r:id="rId29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700B2"/>
    <a:srgbClr val="FFFFCC"/>
    <a:srgbClr val="009900"/>
    <a:srgbClr val="5D008C"/>
    <a:srgbClr val="CC66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6667" autoAdjust="0"/>
  </p:normalViewPr>
  <p:slideViewPr>
    <p:cSldViewPr>
      <p:cViewPr varScale="1">
        <p:scale>
          <a:sx n="75" d="100"/>
          <a:sy n="75" d="100"/>
        </p:scale>
        <p:origin x="11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00ED4C-D8E8-4463-A047-F750FE2F853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51F26D77-2C9C-4DAB-95DE-86FCA777406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723900"/>
            <a:ext cx="4827588" cy="36210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587875"/>
            <a:ext cx="5502275" cy="4344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191C-29FE-4906-A865-D6D1CF9063A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350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579A-8A16-4452-836D-DA3BC0A32E6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8222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A92C2-AF2B-42F9-B4F4-A30ED2B7927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77654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9CA6C-EC04-42F5-A0E8-FE8B41CB7E98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9137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AE065-7C82-46C4-9E54-EC4B04D6B88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4901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18C3-C685-4455-AEF9-9B89D2955D4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00234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CB867-8695-45B9-A83E-B1E10F2B495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5467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7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8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9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368F-51EE-453F-8DBF-52394D4C497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276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8BDB-1DC4-4849-B217-DF9A29E9DB9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288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2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4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FA6B-A3C6-46CA-8EA8-0861FB78A6D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594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CD604-46EA-4527-9EF8-18929C3ADEB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422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856EF-C53F-4BEC-AA8B-77EC0F68287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7020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8B9095-8DC6-43E1-889C-96A5497983C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TPN°5: El tipo abstracto de datos PILA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600" smtClean="0"/>
              <a:t>IMPLEMENTACIÓN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51038"/>
            <a:ext cx="8229600" cy="493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800" smtClean="0"/>
              <a:t>Las PILAS </a:t>
            </a:r>
            <a:r>
              <a:rPr lang="es-ES" altLang="en-US" sz="2800" b="1" smtClean="0"/>
              <a:t>no</a:t>
            </a:r>
            <a:r>
              <a:rPr lang="es-ES" altLang="en-US" sz="2800" smtClean="0"/>
              <a:t> son estructuras fundamentales de datos</a:t>
            </a:r>
          </a:p>
          <a:p>
            <a:pPr>
              <a:lnSpc>
                <a:spcPct val="90000"/>
              </a:lnSpc>
            </a:pPr>
            <a:endParaRPr lang="es-ES" altLang="en-US" sz="2800" smtClean="0"/>
          </a:p>
          <a:p>
            <a:pPr>
              <a:lnSpc>
                <a:spcPct val="90000"/>
              </a:lnSpc>
            </a:pPr>
            <a:r>
              <a:rPr lang="es-ES" altLang="en-US" sz="2800" smtClean="0"/>
              <a:t>Para su representación se requiere el uso de otras estructuras de datos como ser: </a:t>
            </a:r>
          </a:p>
          <a:p>
            <a:pPr>
              <a:lnSpc>
                <a:spcPct val="90000"/>
              </a:lnSpc>
            </a:pPr>
            <a:endParaRPr lang="es-ES" altLang="en-US" sz="2800" smtClean="0">
              <a:solidFill>
                <a:srgbClr val="FF3300"/>
              </a:solidFill>
            </a:endParaRPr>
          </a:p>
          <a:p>
            <a:pPr marL="669925" lvl="1" indent="-325438">
              <a:lnSpc>
                <a:spcPct val="90000"/>
              </a:lnSpc>
            </a:pPr>
            <a:r>
              <a:rPr lang="es-ES" altLang="en-US" smtClean="0"/>
              <a:t>Arreglos (arrays)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mtClean="0"/>
              <a:t>Listas enlazadas</a:t>
            </a:r>
            <a:endParaRPr lang="es-ES" alt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200" smtClean="0"/>
              <a:t>IMPLEMENTACIÓN  CON ARREGLOS</a:t>
            </a:r>
          </a:p>
        </p:txBody>
      </p:sp>
      <p:graphicFrame>
        <p:nvGraphicFramePr>
          <p:cNvPr id="242769" name="Group 81"/>
          <p:cNvGraphicFramePr>
            <a:graphicFrameLocks noGrp="1"/>
          </p:cNvGraphicFramePr>
          <p:nvPr>
            <p:ph idx="4294967295"/>
          </p:nvPr>
        </p:nvGraphicFramePr>
        <p:xfrm>
          <a:off x="1135063" y="3340100"/>
          <a:ext cx="7181850" cy="517766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25858222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98601359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28013555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79013293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80592123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11013586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04172993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52416975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79912038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36996563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22826667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62622856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11929"/>
                  </a:ext>
                </a:extLst>
              </a:tr>
            </a:tbl>
          </a:graphicData>
        </a:graphic>
      </p:graphicFrame>
      <p:grpSp>
        <p:nvGrpSpPr>
          <p:cNvPr id="242719" name="Group 31"/>
          <p:cNvGrpSpPr>
            <a:grpSpLocks/>
          </p:cNvGrpSpPr>
          <p:nvPr/>
        </p:nvGrpSpPr>
        <p:grpSpPr bwMode="auto">
          <a:xfrm>
            <a:off x="627063" y="3552825"/>
            <a:ext cx="704850" cy="674688"/>
            <a:chOff x="395" y="1875"/>
            <a:chExt cx="444" cy="425"/>
          </a:xfrm>
        </p:grpSpPr>
        <p:sp>
          <p:nvSpPr>
            <p:cNvPr id="27728" name="Line 32"/>
            <p:cNvSpPr>
              <a:spLocks noChangeShapeType="1"/>
            </p:cNvSpPr>
            <p:nvPr/>
          </p:nvSpPr>
          <p:spPr bwMode="auto">
            <a:xfrm flipV="1">
              <a:off x="628" y="187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Text Box 33"/>
            <p:cNvSpPr txBox="1">
              <a:spLocks noChangeArrowheads="1"/>
            </p:cNvSpPr>
            <p:nvPr/>
          </p:nvSpPr>
          <p:spPr bwMode="auto">
            <a:xfrm>
              <a:off x="395" y="2069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Tope</a:t>
              </a:r>
            </a:p>
          </p:txBody>
        </p:sp>
      </p:grp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1069975" y="2987675"/>
            <a:ext cx="7246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   0      1       2       3      4       5                                                         </a:t>
            </a:r>
            <a:r>
              <a:rPr lang="es-ES" altLang="en-US" sz="1600" b="1"/>
              <a:t>N-1</a:t>
            </a:r>
          </a:p>
        </p:txBody>
      </p:sp>
      <p:sp>
        <p:nvSpPr>
          <p:cNvPr id="27681" name="Text Box 35"/>
          <p:cNvSpPr txBox="1">
            <a:spLocks noChangeArrowheads="1"/>
          </p:cNvSpPr>
          <p:nvPr/>
        </p:nvSpPr>
        <p:spPr bwMode="auto">
          <a:xfrm>
            <a:off x="3348038" y="206057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/>
              <a:t>Pila Vacía</a:t>
            </a:r>
          </a:p>
        </p:txBody>
      </p:sp>
      <p:graphicFrame>
        <p:nvGraphicFramePr>
          <p:cNvPr id="242770" name="Group 82"/>
          <p:cNvGraphicFramePr>
            <a:graphicFrameLocks noGrp="1"/>
          </p:cNvGraphicFramePr>
          <p:nvPr/>
        </p:nvGraphicFramePr>
        <p:xfrm>
          <a:off x="1096963" y="5438775"/>
          <a:ext cx="7181850" cy="517766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48057162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45251507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7669530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24041888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8654169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22369566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58362721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12163791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52469885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17866373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8505926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18129481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188627"/>
                  </a:ext>
                </a:extLst>
              </a:tr>
            </a:tbl>
          </a:graphicData>
        </a:graphic>
      </p:graphicFrame>
      <p:sp>
        <p:nvSpPr>
          <p:cNvPr id="242752" name="Text Box 64"/>
          <p:cNvSpPr txBox="1">
            <a:spLocks noChangeArrowheads="1"/>
          </p:cNvSpPr>
          <p:nvPr/>
        </p:nvSpPr>
        <p:spPr bwMode="auto">
          <a:xfrm>
            <a:off x="1031875" y="5092700"/>
            <a:ext cx="7407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   0      1       2       3      4       5                                                       </a:t>
            </a:r>
            <a:r>
              <a:rPr lang="es-ES" altLang="en-US" sz="1600" b="1"/>
              <a:t>    N-1 </a:t>
            </a:r>
          </a:p>
        </p:txBody>
      </p:sp>
      <p:sp>
        <p:nvSpPr>
          <p:cNvPr id="242753" name="Rectangle 65"/>
          <p:cNvSpPr>
            <a:spLocks noChangeArrowheads="1"/>
          </p:cNvSpPr>
          <p:nvPr/>
        </p:nvSpPr>
        <p:spPr bwMode="auto">
          <a:xfrm>
            <a:off x="1101725" y="5445125"/>
            <a:ext cx="574675" cy="503238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2754" name="Rectangle 66"/>
          <p:cNvSpPr>
            <a:spLocks noChangeArrowheads="1"/>
          </p:cNvSpPr>
          <p:nvPr/>
        </p:nvSpPr>
        <p:spPr bwMode="auto">
          <a:xfrm>
            <a:off x="1692275" y="5445125"/>
            <a:ext cx="574675" cy="503238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2755" name="Rectangle 67"/>
          <p:cNvSpPr>
            <a:spLocks noChangeArrowheads="1"/>
          </p:cNvSpPr>
          <p:nvPr/>
        </p:nvSpPr>
        <p:spPr bwMode="auto">
          <a:xfrm>
            <a:off x="2268538" y="5445125"/>
            <a:ext cx="574675" cy="503238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42756" name="Group 68"/>
          <p:cNvGrpSpPr>
            <a:grpSpLocks/>
          </p:cNvGrpSpPr>
          <p:nvPr/>
        </p:nvGrpSpPr>
        <p:grpSpPr bwMode="auto">
          <a:xfrm>
            <a:off x="2195513" y="6067425"/>
            <a:ext cx="704850" cy="674688"/>
            <a:chOff x="894" y="1932"/>
            <a:chExt cx="444" cy="425"/>
          </a:xfrm>
        </p:grpSpPr>
        <p:sp>
          <p:nvSpPr>
            <p:cNvPr id="27726" name="Line 69"/>
            <p:cNvSpPr>
              <a:spLocks noChangeShapeType="1"/>
            </p:cNvSpPr>
            <p:nvPr/>
          </p:nvSpPr>
          <p:spPr bwMode="auto">
            <a:xfrm flipV="1">
              <a:off x="1120" y="19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Text Box 70"/>
            <p:cNvSpPr txBox="1">
              <a:spLocks noChangeArrowheads="1"/>
            </p:cNvSpPr>
            <p:nvPr/>
          </p:nvSpPr>
          <p:spPr bwMode="auto">
            <a:xfrm>
              <a:off x="894" y="2126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Tope</a:t>
              </a:r>
            </a:p>
          </p:txBody>
        </p:sp>
      </p:grpSp>
      <p:grpSp>
        <p:nvGrpSpPr>
          <p:cNvPr id="242759" name="Group 71"/>
          <p:cNvGrpSpPr>
            <a:grpSpLocks/>
          </p:cNvGrpSpPr>
          <p:nvPr/>
        </p:nvGrpSpPr>
        <p:grpSpPr bwMode="auto">
          <a:xfrm>
            <a:off x="1476375" y="2133600"/>
            <a:ext cx="903288" cy="627063"/>
            <a:chOff x="930" y="981"/>
            <a:chExt cx="569" cy="395"/>
          </a:xfrm>
        </p:grpSpPr>
        <p:sp>
          <p:nvSpPr>
            <p:cNvPr id="27722" name="Line 72"/>
            <p:cNvSpPr>
              <a:spLocks noChangeShapeType="1"/>
            </p:cNvSpPr>
            <p:nvPr/>
          </p:nvSpPr>
          <p:spPr bwMode="auto">
            <a:xfrm flipV="1">
              <a:off x="930" y="1207"/>
              <a:ext cx="11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23" name="Group 73"/>
            <p:cNvGrpSpPr>
              <a:grpSpLocks/>
            </p:cNvGrpSpPr>
            <p:nvPr/>
          </p:nvGrpSpPr>
          <p:grpSpPr bwMode="auto">
            <a:xfrm>
              <a:off x="975" y="981"/>
              <a:ext cx="524" cy="272"/>
              <a:chOff x="2334" y="913"/>
              <a:chExt cx="524" cy="272"/>
            </a:xfrm>
          </p:grpSpPr>
          <p:sp>
            <p:nvSpPr>
              <p:cNvPr id="27724" name="Oval 74"/>
              <p:cNvSpPr>
                <a:spLocks noChangeArrowheads="1"/>
              </p:cNvSpPr>
              <p:nvPr/>
            </p:nvSpPr>
            <p:spPr bwMode="auto">
              <a:xfrm>
                <a:off x="2336" y="913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25" name="Text Box 75"/>
              <p:cNvSpPr txBox="1">
                <a:spLocks noChangeArrowheads="1"/>
              </p:cNvSpPr>
              <p:nvPr/>
            </p:nvSpPr>
            <p:spPr bwMode="auto">
              <a:xfrm>
                <a:off x="2334" y="929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Fondo</a:t>
                </a:r>
              </a:p>
            </p:txBody>
          </p:sp>
        </p:grpSp>
      </p:grpSp>
      <p:grpSp>
        <p:nvGrpSpPr>
          <p:cNvPr id="242764" name="Group 76"/>
          <p:cNvGrpSpPr>
            <a:grpSpLocks/>
          </p:cNvGrpSpPr>
          <p:nvPr/>
        </p:nvGrpSpPr>
        <p:grpSpPr bwMode="auto">
          <a:xfrm>
            <a:off x="1436688" y="4437063"/>
            <a:ext cx="903287" cy="627062"/>
            <a:chOff x="930" y="981"/>
            <a:chExt cx="569" cy="395"/>
          </a:xfrm>
        </p:grpSpPr>
        <p:sp>
          <p:nvSpPr>
            <p:cNvPr id="27718" name="Line 77"/>
            <p:cNvSpPr>
              <a:spLocks noChangeShapeType="1"/>
            </p:cNvSpPr>
            <p:nvPr/>
          </p:nvSpPr>
          <p:spPr bwMode="auto">
            <a:xfrm flipV="1">
              <a:off x="930" y="1207"/>
              <a:ext cx="11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19" name="Group 78"/>
            <p:cNvGrpSpPr>
              <a:grpSpLocks/>
            </p:cNvGrpSpPr>
            <p:nvPr/>
          </p:nvGrpSpPr>
          <p:grpSpPr bwMode="auto">
            <a:xfrm>
              <a:off x="975" y="981"/>
              <a:ext cx="524" cy="272"/>
              <a:chOff x="2334" y="913"/>
              <a:chExt cx="524" cy="272"/>
            </a:xfrm>
          </p:grpSpPr>
          <p:sp>
            <p:nvSpPr>
              <p:cNvPr id="27720" name="Oval 79"/>
              <p:cNvSpPr>
                <a:spLocks noChangeArrowheads="1"/>
              </p:cNvSpPr>
              <p:nvPr/>
            </p:nvSpPr>
            <p:spPr bwMode="auto">
              <a:xfrm>
                <a:off x="2336" y="913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21" name="Text Box 80"/>
              <p:cNvSpPr txBox="1">
                <a:spLocks noChangeArrowheads="1"/>
              </p:cNvSpPr>
              <p:nvPr/>
            </p:nvSpPr>
            <p:spPr bwMode="auto">
              <a:xfrm>
                <a:off x="2334" y="929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Fondo</a:t>
                </a:r>
              </a:p>
            </p:txBody>
          </p:sp>
        </p:grpSp>
      </p:grpSp>
      <p:sp>
        <p:nvSpPr>
          <p:cNvPr id="242771" name="Text Box 83"/>
          <p:cNvSpPr txBox="1">
            <a:spLocks noChangeArrowheads="1"/>
          </p:cNvSpPr>
          <p:nvPr/>
        </p:nvSpPr>
        <p:spPr bwMode="auto">
          <a:xfrm>
            <a:off x="2916238" y="4292600"/>
            <a:ext cx="5113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/>
              <a:t>Pila con elementos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2" grpId="0"/>
      <p:bldP spid="242752" grpId="0"/>
      <p:bldP spid="2427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200" smtClean="0"/>
              <a:t>IMPLEMENTACIÓN  CON ARREGLOS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n-US" sz="2400" smtClean="0">
                <a:solidFill>
                  <a:schemeClr val="tx2"/>
                </a:solidFill>
              </a:rPr>
              <a:t>TIPIFICACIÓN DE PILA</a:t>
            </a:r>
          </a:p>
          <a:p>
            <a:pPr>
              <a:lnSpc>
                <a:spcPct val="80000"/>
              </a:lnSpc>
            </a:pPr>
            <a:endParaRPr lang="es-ES" altLang="en-US" sz="2400" smtClean="0">
              <a:solidFill>
                <a:schemeClr val="tx2"/>
              </a:solidFill>
            </a:endParaRPr>
          </a:p>
        </p:txBody>
      </p:sp>
      <p:pic>
        <p:nvPicPr>
          <p:cNvPr id="3078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59063"/>
            <a:ext cx="9180513" cy="26511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000" smtClean="0"/>
              <a:t>IMPLEMENTACIÓN CON LISTA ENLAZADA</a:t>
            </a:r>
          </a:p>
        </p:txBody>
      </p:sp>
      <p:grpSp>
        <p:nvGrpSpPr>
          <p:cNvPr id="249859" name="Group 3"/>
          <p:cNvGrpSpPr>
            <a:grpSpLocks/>
          </p:cNvGrpSpPr>
          <p:nvPr/>
        </p:nvGrpSpPr>
        <p:grpSpPr bwMode="auto">
          <a:xfrm>
            <a:off x="735013" y="1844675"/>
            <a:ext cx="1365250" cy="1374775"/>
            <a:chOff x="463" y="1457"/>
            <a:chExt cx="860" cy="866"/>
          </a:xfrm>
        </p:grpSpPr>
        <p:grpSp>
          <p:nvGrpSpPr>
            <p:cNvPr id="29801" name="Group 4"/>
            <p:cNvGrpSpPr>
              <a:grpSpLocks/>
            </p:cNvGrpSpPr>
            <p:nvPr/>
          </p:nvGrpSpPr>
          <p:grpSpPr bwMode="auto">
            <a:xfrm>
              <a:off x="657" y="1716"/>
              <a:ext cx="454" cy="607"/>
              <a:chOff x="657" y="1716"/>
              <a:chExt cx="454" cy="607"/>
            </a:xfrm>
          </p:grpSpPr>
          <p:sp>
            <p:nvSpPr>
              <p:cNvPr id="29803" name="Text Box 5"/>
              <p:cNvSpPr txBox="1">
                <a:spLocks noChangeArrowheads="1"/>
              </p:cNvSpPr>
              <p:nvPr/>
            </p:nvSpPr>
            <p:spPr bwMode="auto">
              <a:xfrm>
                <a:off x="687" y="1934"/>
                <a:ext cx="205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04" name="Line 6"/>
              <p:cNvSpPr>
                <a:spLocks noChangeShapeType="1"/>
              </p:cNvSpPr>
              <p:nvPr/>
            </p:nvSpPr>
            <p:spPr bwMode="auto">
              <a:xfrm>
                <a:off x="789" y="2043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5" name="Line 7"/>
              <p:cNvSpPr>
                <a:spLocks noChangeShapeType="1"/>
              </p:cNvSpPr>
              <p:nvPr/>
            </p:nvSpPr>
            <p:spPr bwMode="auto">
              <a:xfrm>
                <a:off x="995" y="204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6" name="Line 8"/>
              <p:cNvSpPr>
                <a:spLocks noChangeShapeType="1"/>
              </p:cNvSpPr>
              <p:nvPr/>
            </p:nvSpPr>
            <p:spPr bwMode="auto">
              <a:xfrm>
                <a:off x="870" y="2269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7" name="Line 9"/>
              <p:cNvSpPr>
                <a:spLocks noChangeShapeType="1"/>
              </p:cNvSpPr>
              <p:nvPr/>
            </p:nvSpPr>
            <p:spPr bwMode="auto">
              <a:xfrm>
                <a:off x="941" y="2323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8" name="Line 10"/>
              <p:cNvSpPr>
                <a:spLocks noChangeShapeType="1"/>
              </p:cNvSpPr>
              <p:nvPr/>
            </p:nvSpPr>
            <p:spPr bwMode="auto">
              <a:xfrm>
                <a:off x="911" y="2296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9" name="Text Box 11"/>
              <p:cNvSpPr txBox="1">
                <a:spLocks noChangeArrowheads="1"/>
              </p:cNvSpPr>
              <p:nvPr/>
            </p:nvSpPr>
            <p:spPr bwMode="auto">
              <a:xfrm>
                <a:off x="657" y="1716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>
                    <a:latin typeface="Times New Roman" panose="02020603050405020304" pitchFamily="18" charset="0"/>
                  </a:rPr>
                  <a:t>P</a:t>
                </a:r>
                <a:endParaRPr lang="es-ES" altLang="en-US" sz="2000"/>
              </a:p>
            </p:txBody>
          </p:sp>
        </p:grpSp>
        <p:sp>
          <p:nvSpPr>
            <p:cNvPr id="29802" name="Text Box 12"/>
            <p:cNvSpPr txBox="1">
              <a:spLocks noChangeArrowheads="1"/>
            </p:cNvSpPr>
            <p:nvPr/>
          </p:nvSpPr>
          <p:spPr bwMode="auto">
            <a:xfrm>
              <a:off x="463" y="1457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PILAVACÍA</a:t>
              </a:r>
            </a:p>
          </p:txBody>
        </p:sp>
      </p:grpSp>
      <p:grpSp>
        <p:nvGrpSpPr>
          <p:cNvPr id="249869" name="Group 13"/>
          <p:cNvGrpSpPr>
            <a:grpSpLocks/>
          </p:cNvGrpSpPr>
          <p:nvPr/>
        </p:nvGrpSpPr>
        <p:grpSpPr bwMode="auto">
          <a:xfrm>
            <a:off x="2411413" y="1844675"/>
            <a:ext cx="2965450" cy="2319338"/>
            <a:chOff x="1519" y="1457"/>
            <a:chExt cx="1868" cy="1461"/>
          </a:xfrm>
        </p:grpSpPr>
        <p:sp>
          <p:nvSpPr>
            <p:cNvPr id="29778" name="Text Box 14"/>
            <p:cNvSpPr txBox="1">
              <a:spLocks noChangeArrowheads="1"/>
            </p:cNvSpPr>
            <p:nvPr/>
          </p:nvSpPr>
          <p:spPr bwMode="auto">
            <a:xfrm>
              <a:off x="1519" y="1457"/>
              <a:ext cx="18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PILA CON UN ELEMENTO</a:t>
              </a:r>
            </a:p>
          </p:txBody>
        </p:sp>
        <p:grpSp>
          <p:nvGrpSpPr>
            <p:cNvPr id="29779" name="Group 15"/>
            <p:cNvGrpSpPr>
              <a:grpSpLocks/>
            </p:cNvGrpSpPr>
            <p:nvPr/>
          </p:nvGrpSpPr>
          <p:grpSpPr bwMode="auto">
            <a:xfrm>
              <a:off x="2025" y="1646"/>
              <a:ext cx="1172" cy="1272"/>
              <a:chOff x="2025" y="1646"/>
              <a:chExt cx="1172" cy="1272"/>
            </a:xfrm>
          </p:grpSpPr>
          <p:grpSp>
            <p:nvGrpSpPr>
              <p:cNvPr id="29780" name="Group 16"/>
              <p:cNvGrpSpPr>
                <a:grpSpLocks/>
              </p:cNvGrpSpPr>
              <p:nvPr/>
            </p:nvGrpSpPr>
            <p:grpSpPr bwMode="auto">
              <a:xfrm>
                <a:off x="2025" y="1646"/>
                <a:ext cx="1172" cy="937"/>
                <a:chOff x="2729" y="2820"/>
                <a:chExt cx="2032" cy="1579"/>
              </a:xfrm>
            </p:grpSpPr>
            <p:sp>
              <p:nvSpPr>
                <p:cNvPr id="297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81" y="3180"/>
                  <a:ext cx="36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86" name="Line 18"/>
                <p:cNvSpPr>
                  <a:spLocks noChangeShapeType="1"/>
                </p:cNvSpPr>
                <p:nvPr/>
              </p:nvSpPr>
              <p:spPr bwMode="auto">
                <a:xfrm>
                  <a:off x="2961" y="3360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87" name="Line 19"/>
                <p:cNvSpPr>
                  <a:spLocks noChangeShapeType="1"/>
                </p:cNvSpPr>
                <p:nvPr/>
              </p:nvSpPr>
              <p:spPr bwMode="auto">
                <a:xfrm>
                  <a:off x="3321" y="336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29" y="2820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2000">
                      <a:latin typeface="Times New Roman" panose="02020603050405020304" pitchFamily="18" charset="0"/>
                    </a:rPr>
                    <a:t>P</a:t>
                  </a:r>
                  <a:endParaRPr lang="es-ES" altLang="en-US" sz="2000"/>
                </a:p>
              </p:txBody>
            </p:sp>
            <p:grpSp>
              <p:nvGrpSpPr>
                <p:cNvPr id="29789" name="Group 21"/>
                <p:cNvGrpSpPr>
                  <a:grpSpLocks/>
                </p:cNvGrpSpPr>
                <p:nvPr/>
              </p:nvGrpSpPr>
              <p:grpSpPr bwMode="auto">
                <a:xfrm>
                  <a:off x="3115" y="3757"/>
                  <a:ext cx="1646" cy="642"/>
                  <a:chOff x="2781" y="3757"/>
                  <a:chExt cx="1646" cy="642"/>
                </a:xfrm>
              </p:grpSpPr>
              <p:grpSp>
                <p:nvGrpSpPr>
                  <p:cNvPr id="29791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81" y="3757"/>
                    <a:ext cx="1195" cy="360"/>
                    <a:chOff x="3141" y="3757"/>
                    <a:chExt cx="1195" cy="360"/>
                  </a:xfrm>
                </p:grpSpPr>
                <p:sp>
                  <p:nvSpPr>
                    <p:cNvPr id="2979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" y="3757"/>
                      <a:ext cx="9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980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6" y="3757"/>
                      <a:ext cx="3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grpSp>
                <p:nvGrpSpPr>
                  <p:cNvPr id="2979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863" y="3937"/>
                    <a:ext cx="564" cy="462"/>
                    <a:chOff x="4041" y="3835"/>
                    <a:chExt cx="564" cy="462"/>
                  </a:xfrm>
                </p:grpSpPr>
                <p:sp>
                  <p:nvSpPr>
                    <p:cNvPr id="29793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2" y="4208"/>
                      <a:ext cx="42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794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41" y="3835"/>
                      <a:ext cx="495" cy="462"/>
                      <a:chOff x="4041" y="3835"/>
                      <a:chExt cx="495" cy="462"/>
                    </a:xfrm>
                  </p:grpSpPr>
                  <p:sp>
                    <p:nvSpPr>
                      <p:cNvPr id="29795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7" y="4297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6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4" y="4252"/>
                        <a:ext cx="2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7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41" y="3835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98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01" y="3835"/>
                        <a:ext cx="0" cy="36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979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360" y="3757"/>
                  <a:ext cx="54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>
                      <a:latin typeface="Times New Roman" panose="02020603050405020304" pitchFamily="18" charset="0"/>
                    </a:rPr>
                    <a:t>1°</a:t>
                  </a:r>
                  <a:endParaRPr lang="es-ES" altLang="en-US" sz="1800"/>
                </a:p>
              </p:txBody>
            </p:sp>
          </p:grpSp>
          <p:grpSp>
            <p:nvGrpSpPr>
              <p:cNvPr id="29781" name="Group 33"/>
              <p:cNvGrpSpPr>
                <a:grpSpLocks/>
              </p:cNvGrpSpPr>
              <p:nvPr/>
            </p:nvGrpSpPr>
            <p:grpSpPr bwMode="auto">
              <a:xfrm>
                <a:off x="2314" y="2442"/>
                <a:ext cx="499" cy="476"/>
                <a:chOff x="2314" y="2442"/>
                <a:chExt cx="499" cy="476"/>
              </a:xfrm>
            </p:grpSpPr>
            <p:sp>
              <p:nvSpPr>
                <p:cNvPr id="2978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562" y="2442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83" name="Oval 35"/>
                <p:cNvSpPr>
                  <a:spLocks noChangeArrowheads="1"/>
                </p:cNvSpPr>
                <p:nvPr/>
              </p:nvSpPr>
              <p:spPr bwMode="auto">
                <a:xfrm>
                  <a:off x="2314" y="2646"/>
                  <a:ext cx="499" cy="272"/>
                </a:xfrm>
                <a:prstGeom prst="ellipse">
                  <a:avLst/>
                </a:prstGeom>
                <a:solidFill>
                  <a:srgbClr val="E4EAB8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60" y="2670"/>
                  <a:ext cx="44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/>
                    <a:t>Tope</a:t>
                  </a:r>
                </a:p>
              </p:txBody>
            </p:sp>
          </p:grpSp>
        </p:grpSp>
      </p:grpSp>
      <p:grpSp>
        <p:nvGrpSpPr>
          <p:cNvPr id="249893" name="Group 37"/>
          <p:cNvGrpSpPr>
            <a:grpSpLocks/>
          </p:cNvGrpSpPr>
          <p:nvPr/>
        </p:nvGrpSpPr>
        <p:grpSpPr bwMode="auto">
          <a:xfrm>
            <a:off x="5508625" y="1844675"/>
            <a:ext cx="3403600" cy="2462213"/>
            <a:chOff x="3470" y="1457"/>
            <a:chExt cx="2144" cy="1551"/>
          </a:xfrm>
        </p:grpSpPr>
        <p:sp>
          <p:nvSpPr>
            <p:cNvPr id="29746" name="Text Box 38"/>
            <p:cNvSpPr txBox="1">
              <a:spLocks noChangeArrowheads="1"/>
            </p:cNvSpPr>
            <p:nvPr/>
          </p:nvSpPr>
          <p:spPr bwMode="auto">
            <a:xfrm>
              <a:off x="3470" y="1457"/>
              <a:ext cx="2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PILA CON DOS ELEMENTOS</a:t>
              </a:r>
            </a:p>
          </p:txBody>
        </p:sp>
        <p:grpSp>
          <p:nvGrpSpPr>
            <p:cNvPr id="29747" name="Group 39"/>
            <p:cNvGrpSpPr>
              <a:grpSpLocks/>
            </p:cNvGrpSpPr>
            <p:nvPr/>
          </p:nvGrpSpPr>
          <p:grpSpPr bwMode="auto">
            <a:xfrm>
              <a:off x="3606" y="1715"/>
              <a:ext cx="2008" cy="1293"/>
              <a:chOff x="3606" y="1715"/>
              <a:chExt cx="2008" cy="1293"/>
            </a:xfrm>
          </p:grpSpPr>
          <p:sp>
            <p:nvSpPr>
              <p:cNvPr id="29748" name="Text Box 40"/>
              <p:cNvSpPr txBox="1">
                <a:spLocks noChangeArrowheads="1"/>
              </p:cNvSpPr>
              <p:nvPr/>
            </p:nvSpPr>
            <p:spPr bwMode="auto">
              <a:xfrm>
                <a:off x="3636" y="1929"/>
                <a:ext cx="208" cy="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49" name="Line 41"/>
              <p:cNvSpPr>
                <a:spLocks noChangeShapeType="1"/>
              </p:cNvSpPr>
              <p:nvPr/>
            </p:nvSpPr>
            <p:spPr bwMode="auto">
              <a:xfrm>
                <a:off x="3740" y="2035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Line 42"/>
              <p:cNvSpPr>
                <a:spLocks noChangeShapeType="1"/>
              </p:cNvSpPr>
              <p:nvPr/>
            </p:nvSpPr>
            <p:spPr bwMode="auto">
              <a:xfrm>
                <a:off x="3947" y="2035"/>
                <a:ext cx="0" cy="2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1" name="Text Box 43"/>
              <p:cNvSpPr txBox="1">
                <a:spLocks noChangeArrowheads="1"/>
              </p:cNvSpPr>
              <p:nvPr/>
            </p:nvSpPr>
            <p:spPr bwMode="auto">
              <a:xfrm>
                <a:off x="3606" y="171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>
                    <a:latin typeface="Times New Roman" panose="02020603050405020304" pitchFamily="18" charset="0"/>
                  </a:rPr>
                  <a:t>P</a:t>
                </a:r>
                <a:endParaRPr lang="es-ES" altLang="en-US" sz="2000"/>
              </a:p>
            </p:txBody>
          </p:sp>
          <p:grpSp>
            <p:nvGrpSpPr>
              <p:cNvPr id="29752" name="Group 44"/>
              <p:cNvGrpSpPr>
                <a:grpSpLocks/>
              </p:cNvGrpSpPr>
              <p:nvPr/>
            </p:nvGrpSpPr>
            <p:grpSpPr bwMode="auto">
              <a:xfrm>
                <a:off x="3829" y="2271"/>
                <a:ext cx="689" cy="214"/>
                <a:chOff x="3141" y="3757"/>
                <a:chExt cx="1195" cy="360"/>
              </a:xfrm>
            </p:grpSpPr>
            <p:sp>
              <p:nvSpPr>
                <p:cNvPr id="29776" name="Rectangle 45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77" name="Rectangle 46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9753" name="Line 47"/>
              <p:cNvSpPr>
                <a:spLocks noChangeShapeType="1"/>
              </p:cNvSpPr>
              <p:nvPr/>
            </p:nvSpPr>
            <p:spPr bwMode="auto">
              <a:xfrm>
                <a:off x="4453" y="2378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Text Box 48"/>
              <p:cNvSpPr txBox="1">
                <a:spLocks noChangeArrowheads="1"/>
              </p:cNvSpPr>
              <p:nvPr/>
            </p:nvSpPr>
            <p:spPr bwMode="auto">
              <a:xfrm>
                <a:off x="3970" y="2271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2°</a:t>
                </a:r>
                <a:endParaRPr lang="es-ES" altLang="en-US" sz="1800"/>
              </a:p>
            </p:txBody>
          </p:sp>
          <p:grpSp>
            <p:nvGrpSpPr>
              <p:cNvPr id="29755" name="Group 49"/>
              <p:cNvGrpSpPr>
                <a:grpSpLocks/>
              </p:cNvGrpSpPr>
              <p:nvPr/>
            </p:nvGrpSpPr>
            <p:grpSpPr bwMode="auto">
              <a:xfrm>
                <a:off x="4665" y="2274"/>
                <a:ext cx="949" cy="381"/>
                <a:chOff x="1659" y="3022"/>
                <a:chExt cx="949" cy="381"/>
              </a:xfrm>
            </p:grpSpPr>
            <p:grpSp>
              <p:nvGrpSpPr>
                <p:cNvPr id="29764" name="Group 50"/>
                <p:cNvGrpSpPr>
                  <a:grpSpLocks/>
                </p:cNvGrpSpPr>
                <p:nvPr/>
              </p:nvGrpSpPr>
              <p:grpSpPr bwMode="auto">
                <a:xfrm>
                  <a:off x="1659" y="3022"/>
                  <a:ext cx="949" cy="381"/>
                  <a:chOff x="2781" y="3757"/>
                  <a:chExt cx="1646" cy="642"/>
                </a:xfrm>
              </p:grpSpPr>
              <p:grpSp>
                <p:nvGrpSpPr>
                  <p:cNvPr id="2976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781" y="3757"/>
                    <a:ext cx="1195" cy="360"/>
                    <a:chOff x="3141" y="3757"/>
                    <a:chExt cx="1195" cy="360"/>
                  </a:xfrm>
                </p:grpSpPr>
                <p:sp>
                  <p:nvSpPr>
                    <p:cNvPr id="29774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" y="3757"/>
                      <a:ext cx="9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9775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6" y="3757"/>
                      <a:ext cx="3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grpSp>
                <p:nvGrpSpPr>
                  <p:cNvPr id="29767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863" y="3937"/>
                    <a:ext cx="564" cy="462"/>
                    <a:chOff x="4041" y="3835"/>
                    <a:chExt cx="564" cy="462"/>
                  </a:xfrm>
                </p:grpSpPr>
                <p:sp>
                  <p:nvSpPr>
                    <p:cNvPr id="29768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2" y="4208"/>
                      <a:ext cx="42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769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41" y="3835"/>
                      <a:ext cx="495" cy="462"/>
                      <a:chOff x="4041" y="3835"/>
                      <a:chExt cx="495" cy="462"/>
                    </a:xfrm>
                  </p:grpSpPr>
                  <p:sp>
                    <p:nvSpPr>
                      <p:cNvPr id="29770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7" y="4297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71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4" y="4252"/>
                        <a:ext cx="2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72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41" y="3835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73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01" y="3835"/>
                        <a:ext cx="0" cy="36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97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800" y="3022"/>
                  <a:ext cx="311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>
                      <a:latin typeface="Times New Roman" panose="02020603050405020304" pitchFamily="18" charset="0"/>
                    </a:rPr>
                    <a:t>1°</a:t>
                  </a:r>
                  <a:endParaRPr lang="es-ES" altLang="en-US" sz="1800"/>
                </a:p>
              </p:txBody>
            </p:sp>
          </p:grpSp>
          <p:grpSp>
            <p:nvGrpSpPr>
              <p:cNvPr id="29756" name="Group 62"/>
              <p:cNvGrpSpPr>
                <a:grpSpLocks/>
              </p:cNvGrpSpPr>
              <p:nvPr/>
            </p:nvGrpSpPr>
            <p:grpSpPr bwMode="auto">
              <a:xfrm>
                <a:off x="3846" y="2532"/>
                <a:ext cx="499" cy="467"/>
                <a:chOff x="2282" y="2464"/>
                <a:chExt cx="499" cy="467"/>
              </a:xfrm>
            </p:grpSpPr>
            <p:sp>
              <p:nvSpPr>
                <p:cNvPr id="297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538" y="2464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2" name="Oval 64"/>
                <p:cNvSpPr>
                  <a:spLocks noChangeArrowheads="1"/>
                </p:cNvSpPr>
                <p:nvPr/>
              </p:nvSpPr>
              <p:spPr bwMode="auto">
                <a:xfrm>
                  <a:off x="2282" y="2659"/>
                  <a:ext cx="499" cy="272"/>
                </a:xfrm>
                <a:prstGeom prst="ellipse">
                  <a:avLst/>
                </a:prstGeom>
                <a:solidFill>
                  <a:srgbClr val="E4EAB8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6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312" y="2684"/>
                  <a:ext cx="44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/>
                    <a:t>Tope</a:t>
                  </a:r>
                </a:p>
              </p:txBody>
            </p:sp>
          </p:grpSp>
          <p:grpSp>
            <p:nvGrpSpPr>
              <p:cNvPr id="29757" name="Group 66"/>
              <p:cNvGrpSpPr>
                <a:grpSpLocks/>
              </p:cNvGrpSpPr>
              <p:nvPr/>
            </p:nvGrpSpPr>
            <p:grpSpPr bwMode="auto">
              <a:xfrm>
                <a:off x="4785" y="2532"/>
                <a:ext cx="524" cy="476"/>
                <a:chOff x="4785" y="2532"/>
                <a:chExt cx="524" cy="476"/>
              </a:xfrm>
            </p:grpSpPr>
            <p:sp>
              <p:nvSpPr>
                <p:cNvPr id="2975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033" y="2532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59" name="Oval 68"/>
                <p:cNvSpPr>
                  <a:spLocks noChangeArrowheads="1"/>
                </p:cNvSpPr>
                <p:nvPr/>
              </p:nvSpPr>
              <p:spPr bwMode="auto">
                <a:xfrm>
                  <a:off x="4785" y="2736"/>
                  <a:ext cx="499" cy="272"/>
                </a:xfrm>
                <a:prstGeom prst="ellipse">
                  <a:avLst/>
                </a:prstGeom>
                <a:solidFill>
                  <a:srgbClr val="E4EAB8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6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785" y="2758"/>
                  <a:ext cx="52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/>
                    <a:t>Fondo</a:t>
                  </a:r>
                </a:p>
              </p:txBody>
            </p:sp>
          </p:grpSp>
        </p:grpSp>
      </p:grpSp>
      <p:grpSp>
        <p:nvGrpSpPr>
          <p:cNvPr id="29702" name="Group 3"/>
          <p:cNvGrpSpPr>
            <a:grpSpLocks/>
          </p:cNvGrpSpPr>
          <p:nvPr/>
        </p:nvGrpSpPr>
        <p:grpSpPr bwMode="auto">
          <a:xfrm>
            <a:off x="571500" y="4286250"/>
            <a:ext cx="7632700" cy="2351088"/>
            <a:chOff x="521" y="1203"/>
            <a:chExt cx="4808" cy="1481"/>
          </a:xfrm>
        </p:grpSpPr>
        <p:sp>
          <p:nvSpPr>
            <p:cNvPr id="29703" name="Text Box 4"/>
            <p:cNvSpPr txBox="1">
              <a:spLocks noChangeArrowheads="1"/>
            </p:cNvSpPr>
            <p:nvPr/>
          </p:nvSpPr>
          <p:spPr bwMode="auto">
            <a:xfrm>
              <a:off x="687" y="1634"/>
              <a:ext cx="208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>
              <a:off x="791" y="1740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998" y="1740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657" y="1420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P</a:t>
              </a:r>
              <a:endParaRPr lang="es-ES" altLang="en-US" sz="2000"/>
            </a:p>
          </p:txBody>
        </p:sp>
        <p:grpSp>
          <p:nvGrpSpPr>
            <p:cNvPr id="29707" name="Group 8"/>
            <p:cNvGrpSpPr>
              <a:grpSpLocks/>
            </p:cNvGrpSpPr>
            <p:nvPr/>
          </p:nvGrpSpPr>
          <p:grpSpPr bwMode="auto">
            <a:xfrm>
              <a:off x="880" y="1976"/>
              <a:ext cx="689" cy="214"/>
              <a:chOff x="3141" y="3757"/>
              <a:chExt cx="1195" cy="360"/>
            </a:xfrm>
          </p:grpSpPr>
          <p:sp>
            <p:nvSpPr>
              <p:cNvPr id="29744" name="Rectangle 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45" name="Rectangle 1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1504" y="2083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1021" y="1976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n°</a:t>
              </a:r>
              <a:endParaRPr lang="es-ES" altLang="en-US" sz="1800"/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521" y="1203"/>
              <a:ext cx="1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PILA CON N ELEMENTOS</a:t>
              </a:r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>
              <a:off x="2340" y="2086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1857" y="1842"/>
              <a:ext cx="3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29713" name="Group 16"/>
            <p:cNvGrpSpPr>
              <a:grpSpLocks/>
            </p:cNvGrpSpPr>
            <p:nvPr/>
          </p:nvGrpSpPr>
          <p:grpSpPr bwMode="auto">
            <a:xfrm>
              <a:off x="3544" y="1979"/>
              <a:ext cx="689" cy="214"/>
              <a:chOff x="3141" y="3757"/>
              <a:chExt cx="1195" cy="360"/>
            </a:xfrm>
          </p:grpSpPr>
          <p:sp>
            <p:nvSpPr>
              <p:cNvPr id="29742" name="Rectangle 1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43" name="Rectangle 1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714" name="Line 19"/>
            <p:cNvSpPr>
              <a:spLocks noChangeShapeType="1"/>
            </p:cNvSpPr>
            <p:nvPr/>
          </p:nvSpPr>
          <p:spPr bwMode="auto">
            <a:xfrm>
              <a:off x="4168" y="2086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Text Box 20"/>
            <p:cNvSpPr txBox="1">
              <a:spLocks noChangeArrowheads="1"/>
            </p:cNvSpPr>
            <p:nvPr/>
          </p:nvSpPr>
          <p:spPr bwMode="auto">
            <a:xfrm>
              <a:off x="3685" y="1979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2°</a:t>
              </a:r>
              <a:endParaRPr lang="es-ES" altLang="en-US" sz="1800"/>
            </a:p>
          </p:txBody>
        </p:sp>
        <p:grpSp>
          <p:nvGrpSpPr>
            <p:cNvPr id="29716" name="Group 21"/>
            <p:cNvGrpSpPr>
              <a:grpSpLocks/>
            </p:cNvGrpSpPr>
            <p:nvPr/>
          </p:nvGrpSpPr>
          <p:grpSpPr bwMode="auto">
            <a:xfrm>
              <a:off x="4380" y="1982"/>
              <a:ext cx="949" cy="381"/>
              <a:chOff x="1659" y="3022"/>
              <a:chExt cx="949" cy="381"/>
            </a:xfrm>
          </p:grpSpPr>
          <p:grpSp>
            <p:nvGrpSpPr>
              <p:cNvPr id="29730" name="Group 22"/>
              <p:cNvGrpSpPr>
                <a:grpSpLocks/>
              </p:cNvGrpSpPr>
              <p:nvPr/>
            </p:nvGrpSpPr>
            <p:grpSpPr bwMode="auto">
              <a:xfrm>
                <a:off x="1659" y="3022"/>
                <a:ext cx="949" cy="381"/>
                <a:chOff x="2781" y="3757"/>
                <a:chExt cx="1646" cy="642"/>
              </a:xfrm>
            </p:grpSpPr>
            <p:grpSp>
              <p:nvGrpSpPr>
                <p:cNvPr id="29732" name="Group 23"/>
                <p:cNvGrpSpPr>
                  <a:grpSpLocks/>
                </p:cNvGrpSpPr>
                <p:nvPr/>
              </p:nvGrpSpPr>
              <p:grpSpPr bwMode="auto">
                <a:xfrm>
                  <a:off x="2781" y="3757"/>
                  <a:ext cx="1195" cy="360"/>
                  <a:chOff x="3141" y="3757"/>
                  <a:chExt cx="1195" cy="360"/>
                </a:xfrm>
              </p:grpSpPr>
              <p:sp>
                <p:nvSpPr>
                  <p:cNvPr id="2974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3757"/>
                    <a:ext cx="9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97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757"/>
                    <a:ext cx="3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29733" name="Group 26"/>
                <p:cNvGrpSpPr>
                  <a:grpSpLocks/>
                </p:cNvGrpSpPr>
                <p:nvPr/>
              </p:nvGrpSpPr>
              <p:grpSpPr bwMode="auto">
                <a:xfrm>
                  <a:off x="3863" y="3937"/>
                  <a:ext cx="564" cy="462"/>
                  <a:chOff x="4041" y="3835"/>
                  <a:chExt cx="564" cy="462"/>
                </a:xfrm>
              </p:grpSpPr>
              <p:sp>
                <p:nvSpPr>
                  <p:cNvPr id="2973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182" y="4208"/>
                    <a:ext cx="4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735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041" y="3835"/>
                    <a:ext cx="495" cy="462"/>
                    <a:chOff x="4041" y="3835"/>
                    <a:chExt cx="495" cy="462"/>
                  </a:xfrm>
                </p:grpSpPr>
                <p:sp>
                  <p:nvSpPr>
                    <p:cNvPr id="2973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7" y="4297"/>
                      <a:ext cx="1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37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4" y="4252"/>
                      <a:ext cx="2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38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835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3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1" y="3835"/>
                      <a:ext cx="0" cy="3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9731" name="Text Box 33"/>
              <p:cNvSpPr txBox="1">
                <a:spLocks noChangeArrowheads="1"/>
              </p:cNvSpPr>
              <p:nvPr/>
            </p:nvSpPr>
            <p:spPr bwMode="auto">
              <a:xfrm>
                <a:off x="1800" y="3022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1°</a:t>
                </a:r>
                <a:endParaRPr lang="es-ES" altLang="en-US" sz="1800"/>
              </a:p>
            </p:txBody>
          </p:sp>
        </p:grpSp>
        <p:grpSp>
          <p:nvGrpSpPr>
            <p:cNvPr id="29717" name="Group 34"/>
            <p:cNvGrpSpPr>
              <a:grpSpLocks/>
            </p:cNvGrpSpPr>
            <p:nvPr/>
          </p:nvGrpSpPr>
          <p:grpSpPr bwMode="auto">
            <a:xfrm>
              <a:off x="2608" y="1979"/>
              <a:ext cx="689" cy="214"/>
              <a:chOff x="3141" y="3757"/>
              <a:chExt cx="1195" cy="360"/>
            </a:xfrm>
          </p:grpSpPr>
          <p:sp>
            <p:nvSpPr>
              <p:cNvPr id="29728" name="Rectangle 3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9" name="Rectangle 3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718" name="Line 37"/>
            <p:cNvSpPr>
              <a:spLocks noChangeShapeType="1"/>
            </p:cNvSpPr>
            <p:nvPr/>
          </p:nvSpPr>
          <p:spPr bwMode="auto">
            <a:xfrm>
              <a:off x="3232" y="2086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Text Box 38"/>
            <p:cNvSpPr txBox="1">
              <a:spLocks noChangeArrowheads="1"/>
            </p:cNvSpPr>
            <p:nvPr/>
          </p:nvSpPr>
          <p:spPr bwMode="auto">
            <a:xfrm>
              <a:off x="2749" y="1979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3°</a:t>
              </a:r>
            </a:p>
          </p:txBody>
        </p:sp>
        <p:grpSp>
          <p:nvGrpSpPr>
            <p:cNvPr id="29720" name="Group 39"/>
            <p:cNvGrpSpPr>
              <a:grpSpLocks/>
            </p:cNvGrpSpPr>
            <p:nvPr/>
          </p:nvGrpSpPr>
          <p:grpSpPr bwMode="auto">
            <a:xfrm>
              <a:off x="906" y="2205"/>
              <a:ext cx="499" cy="479"/>
              <a:chOff x="2290" y="2455"/>
              <a:chExt cx="499" cy="479"/>
            </a:xfrm>
          </p:grpSpPr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 flipV="1">
                <a:off x="2562" y="2455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Oval 41"/>
              <p:cNvSpPr>
                <a:spLocks noChangeArrowheads="1"/>
              </p:cNvSpPr>
              <p:nvPr/>
            </p:nvSpPr>
            <p:spPr bwMode="auto">
              <a:xfrm>
                <a:off x="2290" y="2662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7" name="Text Box 42"/>
              <p:cNvSpPr txBox="1">
                <a:spLocks noChangeArrowheads="1"/>
              </p:cNvSpPr>
              <p:nvPr/>
            </p:nvSpPr>
            <p:spPr bwMode="auto">
              <a:xfrm>
                <a:off x="2336" y="2675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Tope</a:t>
                </a:r>
              </a:p>
            </p:txBody>
          </p:sp>
        </p:grpSp>
        <p:grpSp>
          <p:nvGrpSpPr>
            <p:cNvPr id="29721" name="Group 43"/>
            <p:cNvGrpSpPr>
              <a:grpSpLocks/>
            </p:cNvGrpSpPr>
            <p:nvPr/>
          </p:nvGrpSpPr>
          <p:grpSpPr bwMode="auto">
            <a:xfrm>
              <a:off x="4422" y="2205"/>
              <a:ext cx="524" cy="478"/>
              <a:chOff x="4785" y="2478"/>
              <a:chExt cx="524" cy="478"/>
            </a:xfrm>
          </p:grpSpPr>
          <p:sp>
            <p:nvSpPr>
              <p:cNvPr id="29722" name="Line 44"/>
              <p:cNvSpPr>
                <a:spLocks noChangeShapeType="1"/>
              </p:cNvSpPr>
              <p:nvPr/>
            </p:nvSpPr>
            <p:spPr bwMode="auto">
              <a:xfrm flipV="1">
                <a:off x="5033" y="247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Oval 45"/>
              <p:cNvSpPr>
                <a:spLocks noChangeArrowheads="1"/>
              </p:cNvSpPr>
              <p:nvPr/>
            </p:nvSpPr>
            <p:spPr bwMode="auto">
              <a:xfrm>
                <a:off x="4785" y="2684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4" name="Text Box 46"/>
              <p:cNvSpPr txBox="1">
                <a:spLocks noChangeArrowheads="1"/>
              </p:cNvSpPr>
              <p:nvPr/>
            </p:nvSpPr>
            <p:spPr bwMode="auto">
              <a:xfrm>
                <a:off x="4785" y="2704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Fondo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ón 1 1"/>
          <p:cNvSpPr/>
          <p:nvPr/>
        </p:nvSpPr>
        <p:spPr>
          <a:xfrm>
            <a:off x="7478713" y="942975"/>
            <a:ext cx="1944687" cy="13335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b="1" dirty="0">
                <a:solidFill>
                  <a:schemeClr val="tx1"/>
                </a:solidFill>
              </a:rPr>
              <a:t>V2.0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4488" y="317500"/>
            <a:ext cx="8229600" cy="1371600"/>
          </a:xfrm>
        </p:spPr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000" smtClean="0"/>
              <a:t>IMPLEMENTACIÓN CON LISTA ENLAZADA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44488" y="4287838"/>
            <a:ext cx="7794625" cy="2454275"/>
            <a:chOff x="665163" y="1881187"/>
            <a:chExt cx="7794625" cy="2454275"/>
          </a:xfrm>
        </p:grpSpPr>
        <p:grpSp>
          <p:nvGrpSpPr>
            <p:cNvPr id="30801" name="Group 3"/>
            <p:cNvGrpSpPr>
              <a:grpSpLocks/>
            </p:cNvGrpSpPr>
            <p:nvPr/>
          </p:nvGrpSpPr>
          <p:grpSpPr bwMode="auto">
            <a:xfrm>
              <a:off x="665163" y="1881187"/>
              <a:ext cx="7794625" cy="2454275"/>
              <a:chOff x="419" y="1185"/>
              <a:chExt cx="4910" cy="1546"/>
            </a:xfrm>
          </p:grpSpPr>
          <p:sp>
            <p:nvSpPr>
              <p:cNvPr id="30804" name="Text Box 4"/>
              <p:cNvSpPr txBox="1">
                <a:spLocks noChangeArrowheads="1"/>
              </p:cNvSpPr>
              <p:nvPr/>
            </p:nvSpPr>
            <p:spPr bwMode="auto">
              <a:xfrm>
                <a:off x="687" y="1634"/>
                <a:ext cx="208" cy="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05" name="Line 5"/>
              <p:cNvSpPr>
                <a:spLocks noChangeShapeType="1"/>
              </p:cNvSpPr>
              <p:nvPr/>
            </p:nvSpPr>
            <p:spPr bwMode="auto">
              <a:xfrm>
                <a:off x="791" y="1740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Line 6"/>
              <p:cNvSpPr>
                <a:spLocks noChangeShapeType="1"/>
              </p:cNvSpPr>
              <p:nvPr/>
            </p:nvSpPr>
            <p:spPr bwMode="auto">
              <a:xfrm>
                <a:off x="998" y="1740"/>
                <a:ext cx="0" cy="2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Text Box 7"/>
              <p:cNvSpPr txBox="1">
                <a:spLocks noChangeArrowheads="1"/>
              </p:cNvSpPr>
              <p:nvPr/>
            </p:nvSpPr>
            <p:spPr bwMode="auto">
              <a:xfrm>
                <a:off x="521" y="1420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>
                    <a:latin typeface="Times New Roman" panose="02020603050405020304" pitchFamily="18" charset="0"/>
                  </a:rPr>
                  <a:t>P</a:t>
                </a:r>
                <a:endParaRPr lang="es-ES" altLang="en-US" sz="2000"/>
              </a:p>
            </p:txBody>
          </p:sp>
          <p:grpSp>
            <p:nvGrpSpPr>
              <p:cNvPr id="30808" name="Group 8"/>
              <p:cNvGrpSpPr>
                <a:grpSpLocks/>
              </p:cNvGrpSpPr>
              <p:nvPr/>
            </p:nvGrpSpPr>
            <p:grpSpPr bwMode="auto">
              <a:xfrm>
                <a:off x="880" y="1976"/>
                <a:ext cx="689" cy="214"/>
                <a:chOff x="3141" y="3757"/>
                <a:chExt cx="1195" cy="360"/>
              </a:xfrm>
            </p:grpSpPr>
            <p:sp>
              <p:nvSpPr>
                <p:cNvPr id="30845" name="Rectangle 9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8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809" name="Line 11"/>
              <p:cNvSpPr>
                <a:spLocks noChangeShapeType="1"/>
              </p:cNvSpPr>
              <p:nvPr/>
            </p:nvSpPr>
            <p:spPr bwMode="auto">
              <a:xfrm>
                <a:off x="1504" y="2083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Text Box 12"/>
              <p:cNvSpPr txBox="1">
                <a:spLocks noChangeArrowheads="1"/>
              </p:cNvSpPr>
              <p:nvPr/>
            </p:nvSpPr>
            <p:spPr bwMode="auto">
              <a:xfrm>
                <a:off x="1021" y="1976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n°</a:t>
                </a:r>
                <a:endParaRPr lang="es-ES" altLang="en-US" sz="1800"/>
              </a:p>
            </p:txBody>
          </p:sp>
          <p:sp>
            <p:nvSpPr>
              <p:cNvPr id="30811" name="Text Box 13"/>
              <p:cNvSpPr txBox="1">
                <a:spLocks noChangeArrowheads="1"/>
              </p:cNvSpPr>
              <p:nvPr/>
            </p:nvSpPr>
            <p:spPr bwMode="auto">
              <a:xfrm>
                <a:off x="419" y="1185"/>
                <a:ext cx="1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PILA CON N ELEMENTOS</a:t>
                </a:r>
              </a:p>
            </p:txBody>
          </p:sp>
          <p:sp>
            <p:nvSpPr>
              <p:cNvPr id="30812" name="Line 14"/>
              <p:cNvSpPr>
                <a:spLocks noChangeShapeType="1"/>
              </p:cNvSpPr>
              <p:nvPr/>
            </p:nvSpPr>
            <p:spPr bwMode="auto">
              <a:xfrm>
                <a:off x="2340" y="2086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Text Box 15"/>
              <p:cNvSpPr txBox="1">
                <a:spLocks noChangeArrowheads="1"/>
              </p:cNvSpPr>
              <p:nvPr/>
            </p:nvSpPr>
            <p:spPr bwMode="auto">
              <a:xfrm>
                <a:off x="1857" y="1842"/>
                <a:ext cx="38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30814" name="Group 16"/>
              <p:cNvGrpSpPr>
                <a:grpSpLocks/>
              </p:cNvGrpSpPr>
              <p:nvPr/>
            </p:nvGrpSpPr>
            <p:grpSpPr bwMode="auto">
              <a:xfrm>
                <a:off x="3544" y="1979"/>
                <a:ext cx="689" cy="214"/>
                <a:chOff x="3141" y="3757"/>
                <a:chExt cx="1195" cy="360"/>
              </a:xfrm>
            </p:grpSpPr>
            <p:sp>
              <p:nvSpPr>
                <p:cNvPr id="30843" name="Rectangle 17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844" name="Rectangle 18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815" name="Line 19"/>
              <p:cNvSpPr>
                <a:spLocks noChangeShapeType="1"/>
              </p:cNvSpPr>
              <p:nvPr/>
            </p:nvSpPr>
            <p:spPr bwMode="auto">
              <a:xfrm>
                <a:off x="4168" y="2086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Text Box 20"/>
              <p:cNvSpPr txBox="1">
                <a:spLocks noChangeArrowheads="1"/>
              </p:cNvSpPr>
              <p:nvPr/>
            </p:nvSpPr>
            <p:spPr bwMode="auto">
              <a:xfrm>
                <a:off x="3685" y="1979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2°</a:t>
                </a:r>
                <a:endParaRPr lang="es-ES" altLang="en-US" sz="1800"/>
              </a:p>
            </p:txBody>
          </p:sp>
          <p:grpSp>
            <p:nvGrpSpPr>
              <p:cNvPr id="30817" name="Group 21"/>
              <p:cNvGrpSpPr>
                <a:grpSpLocks/>
              </p:cNvGrpSpPr>
              <p:nvPr/>
            </p:nvGrpSpPr>
            <p:grpSpPr bwMode="auto">
              <a:xfrm>
                <a:off x="4380" y="1982"/>
                <a:ext cx="949" cy="381"/>
                <a:chOff x="1659" y="3022"/>
                <a:chExt cx="949" cy="381"/>
              </a:xfrm>
            </p:grpSpPr>
            <p:grpSp>
              <p:nvGrpSpPr>
                <p:cNvPr id="30831" name="Group 22"/>
                <p:cNvGrpSpPr>
                  <a:grpSpLocks/>
                </p:cNvGrpSpPr>
                <p:nvPr/>
              </p:nvGrpSpPr>
              <p:grpSpPr bwMode="auto">
                <a:xfrm>
                  <a:off x="1659" y="3022"/>
                  <a:ext cx="949" cy="381"/>
                  <a:chOff x="2781" y="3757"/>
                  <a:chExt cx="1646" cy="642"/>
                </a:xfrm>
              </p:grpSpPr>
              <p:grpSp>
                <p:nvGrpSpPr>
                  <p:cNvPr id="3083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781" y="3757"/>
                    <a:ext cx="1195" cy="360"/>
                    <a:chOff x="3141" y="3757"/>
                    <a:chExt cx="1195" cy="360"/>
                  </a:xfrm>
                </p:grpSpPr>
                <p:sp>
                  <p:nvSpPr>
                    <p:cNvPr id="30841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" y="3757"/>
                      <a:ext cx="9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30842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6" y="3757"/>
                      <a:ext cx="3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grpSp>
                <p:nvGrpSpPr>
                  <p:cNvPr id="30834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863" y="3937"/>
                    <a:ext cx="564" cy="462"/>
                    <a:chOff x="4041" y="3835"/>
                    <a:chExt cx="564" cy="462"/>
                  </a:xfrm>
                </p:grpSpPr>
                <p:sp>
                  <p:nvSpPr>
                    <p:cNvPr id="30835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2" y="4208"/>
                      <a:ext cx="42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836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41" y="3835"/>
                      <a:ext cx="495" cy="462"/>
                      <a:chOff x="4041" y="3835"/>
                      <a:chExt cx="495" cy="462"/>
                    </a:xfrm>
                  </p:grpSpPr>
                  <p:sp>
                    <p:nvSpPr>
                      <p:cNvPr id="30837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7" y="4297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38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4" y="4252"/>
                        <a:ext cx="2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3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41" y="3835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4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01" y="3835"/>
                        <a:ext cx="0" cy="36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08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00" y="3022"/>
                  <a:ext cx="311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>
                      <a:latin typeface="Times New Roman" panose="02020603050405020304" pitchFamily="18" charset="0"/>
                    </a:rPr>
                    <a:t>1°</a:t>
                  </a:r>
                  <a:endParaRPr lang="es-ES" altLang="en-US" sz="1800"/>
                </a:p>
              </p:txBody>
            </p:sp>
          </p:grpSp>
          <p:grpSp>
            <p:nvGrpSpPr>
              <p:cNvPr id="30818" name="Group 34"/>
              <p:cNvGrpSpPr>
                <a:grpSpLocks/>
              </p:cNvGrpSpPr>
              <p:nvPr/>
            </p:nvGrpSpPr>
            <p:grpSpPr bwMode="auto">
              <a:xfrm>
                <a:off x="2608" y="1979"/>
                <a:ext cx="689" cy="214"/>
                <a:chOff x="3141" y="3757"/>
                <a:chExt cx="1195" cy="360"/>
              </a:xfrm>
            </p:grpSpPr>
            <p:sp>
              <p:nvSpPr>
                <p:cNvPr id="30829" name="Rectangle 35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830" name="Rectangle 36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819" name="Line 37"/>
              <p:cNvSpPr>
                <a:spLocks noChangeShapeType="1"/>
              </p:cNvSpPr>
              <p:nvPr/>
            </p:nvSpPr>
            <p:spPr bwMode="auto">
              <a:xfrm>
                <a:off x="3232" y="2086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Text Box 38"/>
              <p:cNvSpPr txBox="1">
                <a:spLocks noChangeArrowheads="1"/>
              </p:cNvSpPr>
              <p:nvPr/>
            </p:nvSpPr>
            <p:spPr bwMode="auto">
              <a:xfrm>
                <a:off x="2749" y="1979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3°</a:t>
                </a:r>
              </a:p>
            </p:txBody>
          </p:sp>
          <p:grpSp>
            <p:nvGrpSpPr>
              <p:cNvPr id="30821" name="Group 39"/>
              <p:cNvGrpSpPr>
                <a:grpSpLocks/>
              </p:cNvGrpSpPr>
              <p:nvPr/>
            </p:nvGrpSpPr>
            <p:grpSpPr bwMode="auto">
              <a:xfrm>
                <a:off x="922" y="2202"/>
                <a:ext cx="499" cy="478"/>
                <a:chOff x="2306" y="2452"/>
                <a:chExt cx="499" cy="478"/>
              </a:xfrm>
            </p:grpSpPr>
            <p:sp>
              <p:nvSpPr>
                <p:cNvPr id="3082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62" y="2452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7" name="Oval 41"/>
                <p:cNvSpPr>
                  <a:spLocks noChangeArrowheads="1"/>
                </p:cNvSpPr>
                <p:nvPr/>
              </p:nvSpPr>
              <p:spPr bwMode="auto">
                <a:xfrm>
                  <a:off x="2306" y="2658"/>
                  <a:ext cx="499" cy="272"/>
                </a:xfrm>
                <a:prstGeom prst="ellipse">
                  <a:avLst/>
                </a:prstGeom>
                <a:solidFill>
                  <a:srgbClr val="E4EAB8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82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36" y="2672"/>
                  <a:ext cx="44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/>
                    <a:t>Tope</a:t>
                  </a:r>
                </a:p>
              </p:txBody>
            </p:sp>
          </p:grpSp>
          <p:grpSp>
            <p:nvGrpSpPr>
              <p:cNvPr id="30822" name="Group 43"/>
              <p:cNvGrpSpPr>
                <a:grpSpLocks/>
              </p:cNvGrpSpPr>
              <p:nvPr/>
            </p:nvGrpSpPr>
            <p:grpSpPr bwMode="auto">
              <a:xfrm>
                <a:off x="4414" y="2248"/>
                <a:ext cx="532" cy="483"/>
                <a:chOff x="4777" y="2521"/>
                <a:chExt cx="532" cy="483"/>
              </a:xfrm>
            </p:grpSpPr>
            <p:sp>
              <p:nvSpPr>
                <p:cNvPr id="3082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033" y="2521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4" name="Oval 45"/>
                <p:cNvSpPr>
                  <a:spLocks noChangeArrowheads="1"/>
                </p:cNvSpPr>
                <p:nvPr/>
              </p:nvSpPr>
              <p:spPr bwMode="auto">
                <a:xfrm>
                  <a:off x="4777" y="2732"/>
                  <a:ext cx="499" cy="272"/>
                </a:xfrm>
                <a:prstGeom prst="ellipse">
                  <a:avLst/>
                </a:prstGeom>
                <a:solidFill>
                  <a:srgbClr val="E4EAB8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8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785" y="2747"/>
                  <a:ext cx="52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/>
                    <a:t>Fondo</a:t>
                  </a:r>
                </a:p>
              </p:txBody>
            </p:sp>
          </p:grpSp>
        </p:grpSp>
        <p:sp>
          <p:nvSpPr>
            <p:cNvPr id="30802" name="Text Box 4"/>
            <p:cNvSpPr txBox="1">
              <a:spLocks noChangeArrowheads="1"/>
            </p:cNvSpPr>
            <p:nvPr/>
          </p:nvSpPr>
          <p:spPr bwMode="auto">
            <a:xfrm>
              <a:off x="769146" y="2593974"/>
              <a:ext cx="330200" cy="338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803" name="Text Box 42"/>
            <p:cNvSpPr txBox="1">
              <a:spLocks noChangeArrowheads="1"/>
            </p:cNvSpPr>
            <p:nvPr/>
          </p:nvSpPr>
          <p:spPr bwMode="auto">
            <a:xfrm>
              <a:off x="784371" y="2535262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n</a:t>
              </a: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395288" y="1909763"/>
            <a:ext cx="1365250" cy="1374775"/>
            <a:chOff x="506166" y="1916832"/>
            <a:chExt cx="1365250" cy="1374775"/>
          </a:xfrm>
        </p:grpSpPr>
        <p:grpSp>
          <p:nvGrpSpPr>
            <p:cNvPr id="30789" name="Group 3"/>
            <p:cNvGrpSpPr>
              <a:grpSpLocks/>
            </p:cNvGrpSpPr>
            <p:nvPr/>
          </p:nvGrpSpPr>
          <p:grpSpPr bwMode="auto">
            <a:xfrm>
              <a:off x="506166" y="1916832"/>
              <a:ext cx="1365250" cy="1374775"/>
              <a:chOff x="422" y="1457"/>
              <a:chExt cx="860" cy="866"/>
            </a:xfrm>
          </p:grpSpPr>
          <p:grpSp>
            <p:nvGrpSpPr>
              <p:cNvPr id="30792" name="Group 4"/>
              <p:cNvGrpSpPr>
                <a:grpSpLocks/>
              </p:cNvGrpSpPr>
              <p:nvPr/>
            </p:nvGrpSpPr>
            <p:grpSpPr bwMode="auto">
              <a:xfrm>
                <a:off x="550" y="1716"/>
                <a:ext cx="561" cy="607"/>
                <a:chOff x="550" y="1716"/>
                <a:chExt cx="561" cy="607"/>
              </a:xfrm>
            </p:grpSpPr>
            <p:sp>
              <p:nvSpPr>
                <p:cNvPr id="3079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87" y="1934"/>
                  <a:ext cx="205" cy="2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795" name="Line 6"/>
                <p:cNvSpPr>
                  <a:spLocks noChangeShapeType="1"/>
                </p:cNvSpPr>
                <p:nvPr/>
              </p:nvSpPr>
              <p:spPr bwMode="auto">
                <a:xfrm>
                  <a:off x="789" y="2043"/>
                  <a:ext cx="20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6" name="Line 7"/>
                <p:cNvSpPr>
                  <a:spLocks noChangeShapeType="1"/>
                </p:cNvSpPr>
                <p:nvPr/>
              </p:nvSpPr>
              <p:spPr bwMode="auto">
                <a:xfrm>
                  <a:off x="995" y="2043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7" name="Line 8"/>
                <p:cNvSpPr>
                  <a:spLocks noChangeShapeType="1"/>
                </p:cNvSpPr>
                <p:nvPr/>
              </p:nvSpPr>
              <p:spPr bwMode="auto">
                <a:xfrm>
                  <a:off x="870" y="2269"/>
                  <a:ext cx="2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8" name="Line 9"/>
                <p:cNvSpPr>
                  <a:spLocks noChangeShapeType="1"/>
                </p:cNvSpPr>
                <p:nvPr/>
              </p:nvSpPr>
              <p:spPr bwMode="auto">
                <a:xfrm>
                  <a:off x="941" y="2323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9" name="Line 10"/>
                <p:cNvSpPr>
                  <a:spLocks noChangeShapeType="1"/>
                </p:cNvSpPr>
                <p:nvPr/>
              </p:nvSpPr>
              <p:spPr bwMode="auto">
                <a:xfrm>
                  <a:off x="911" y="2296"/>
                  <a:ext cx="16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50" y="1716"/>
                  <a:ext cx="30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2000">
                      <a:latin typeface="Times New Roman" panose="02020603050405020304" pitchFamily="18" charset="0"/>
                    </a:rPr>
                    <a:t>P</a:t>
                  </a:r>
                  <a:endParaRPr lang="es-ES" altLang="en-US" sz="2000"/>
                </a:p>
              </p:txBody>
            </p:sp>
          </p:grpSp>
          <p:sp>
            <p:nvSpPr>
              <p:cNvPr id="30793" name="Text Box 12"/>
              <p:cNvSpPr txBox="1">
                <a:spLocks noChangeArrowheads="1"/>
              </p:cNvSpPr>
              <p:nvPr/>
            </p:nvSpPr>
            <p:spPr bwMode="auto">
              <a:xfrm>
                <a:off x="422" y="1457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PILAVACÍA</a:t>
                </a:r>
              </a:p>
            </p:txBody>
          </p:sp>
        </p:grpSp>
        <p:sp>
          <p:nvSpPr>
            <p:cNvPr id="30790" name="Text Box 5"/>
            <p:cNvSpPr txBox="1">
              <a:spLocks noChangeArrowheads="1"/>
            </p:cNvSpPr>
            <p:nvPr/>
          </p:nvSpPr>
          <p:spPr bwMode="auto">
            <a:xfrm>
              <a:off x="620297" y="2674070"/>
              <a:ext cx="325438" cy="346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91" name="Text Box 42"/>
            <p:cNvSpPr txBox="1">
              <a:spLocks noChangeArrowheads="1"/>
            </p:cNvSpPr>
            <p:nvPr/>
          </p:nvSpPr>
          <p:spPr bwMode="auto">
            <a:xfrm>
              <a:off x="616244" y="267422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966913" y="1911350"/>
            <a:ext cx="2965450" cy="2319338"/>
            <a:chOff x="2247652" y="1916832"/>
            <a:chExt cx="2965450" cy="2319338"/>
          </a:xfrm>
        </p:grpSpPr>
        <p:grpSp>
          <p:nvGrpSpPr>
            <p:cNvPr id="30763" name="Group 13"/>
            <p:cNvGrpSpPr>
              <a:grpSpLocks/>
            </p:cNvGrpSpPr>
            <p:nvPr/>
          </p:nvGrpSpPr>
          <p:grpSpPr bwMode="auto">
            <a:xfrm>
              <a:off x="2247652" y="1916832"/>
              <a:ext cx="2965450" cy="2319338"/>
              <a:chOff x="1519" y="1457"/>
              <a:chExt cx="1868" cy="1461"/>
            </a:xfrm>
          </p:grpSpPr>
          <p:sp>
            <p:nvSpPr>
              <p:cNvPr id="30766" name="Text Box 14"/>
              <p:cNvSpPr txBox="1">
                <a:spLocks noChangeArrowheads="1"/>
              </p:cNvSpPr>
              <p:nvPr/>
            </p:nvSpPr>
            <p:spPr bwMode="auto">
              <a:xfrm>
                <a:off x="1519" y="1457"/>
                <a:ext cx="1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PILA CON UN ELEMENTO</a:t>
                </a:r>
              </a:p>
            </p:txBody>
          </p:sp>
          <p:grpSp>
            <p:nvGrpSpPr>
              <p:cNvPr id="30767" name="Group 15"/>
              <p:cNvGrpSpPr>
                <a:grpSpLocks/>
              </p:cNvGrpSpPr>
              <p:nvPr/>
            </p:nvGrpSpPr>
            <p:grpSpPr bwMode="auto">
              <a:xfrm>
                <a:off x="1916" y="1646"/>
                <a:ext cx="1281" cy="1272"/>
                <a:chOff x="1916" y="1646"/>
                <a:chExt cx="1281" cy="1272"/>
              </a:xfrm>
            </p:grpSpPr>
            <p:grpSp>
              <p:nvGrpSpPr>
                <p:cNvPr id="30768" name="Group 16"/>
                <p:cNvGrpSpPr>
                  <a:grpSpLocks/>
                </p:cNvGrpSpPr>
                <p:nvPr/>
              </p:nvGrpSpPr>
              <p:grpSpPr bwMode="auto">
                <a:xfrm>
                  <a:off x="1916" y="1646"/>
                  <a:ext cx="1281" cy="937"/>
                  <a:chOff x="2540" y="2820"/>
                  <a:chExt cx="2221" cy="1579"/>
                </a:xfrm>
              </p:grpSpPr>
              <p:sp>
                <p:nvSpPr>
                  <p:cNvPr id="3077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1" y="3180"/>
                    <a:ext cx="36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077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961" y="336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21" y="336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0" y="2820"/>
                    <a:ext cx="54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n-US" sz="2000">
                        <a:latin typeface="Times New Roman" panose="02020603050405020304" pitchFamily="18" charset="0"/>
                      </a:rPr>
                      <a:t>P</a:t>
                    </a:r>
                    <a:endParaRPr lang="es-ES" altLang="en-US" sz="2000"/>
                  </a:p>
                </p:txBody>
              </p:sp>
              <p:grpSp>
                <p:nvGrpSpPr>
                  <p:cNvPr id="3077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115" y="3757"/>
                    <a:ext cx="1646" cy="642"/>
                    <a:chOff x="2781" y="3757"/>
                    <a:chExt cx="1646" cy="642"/>
                  </a:xfrm>
                </p:grpSpPr>
                <p:grpSp>
                  <p:nvGrpSpPr>
                    <p:cNvPr id="30779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1" y="3757"/>
                      <a:ext cx="1195" cy="360"/>
                      <a:chOff x="3141" y="3757"/>
                      <a:chExt cx="1195" cy="360"/>
                    </a:xfrm>
                  </p:grpSpPr>
                  <p:sp>
                    <p:nvSpPr>
                      <p:cNvPr id="30787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1" y="3757"/>
                        <a:ext cx="900" cy="3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¨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anose="05000000000000000000" pitchFamily="2" charset="2"/>
                          <a:buChar char="¨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0788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757"/>
                        <a:ext cx="300" cy="3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¨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anose="05000000000000000000" pitchFamily="2" charset="2"/>
                          <a:buChar char="¨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</p:grpSp>
                <p:grpSp>
                  <p:nvGrpSpPr>
                    <p:cNvPr id="30780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63" y="3937"/>
                      <a:ext cx="564" cy="462"/>
                      <a:chOff x="4041" y="3835"/>
                      <a:chExt cx="564" cy="462"/>
                    </a:xfrm>
                  </p:grpSpPr>
                  <p:sp>
                    <p:nvSpPr>
                      <p:cNvPr id="30781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2" y="4208"/>
                        <a:ext cx="42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782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41" y="3835"/>
                        <a:ext cx="495" cy="462"/>
                        <a:chOff x="4041" y="3835"/>
                        <a:chExt cx="495" cy="462"/>
                      </a:xfrm>
                    </p:grpSpPr>
                    <p:sp>
                      <p:nvSpPr>
                        <p:cNvPr id="30783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07" y="4297"/>
                          <a:ext cx="17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84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54" y="4252"/>
                          <a:ext cx="28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85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1" y="3835"/>
                          <a:ext cx="3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86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01" y="3835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3077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3757"/>
                    <a:ext cx="54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n-US" sz="1800">
                        <a:latin typeface="Times New Roman" panose="02020603050405020304" pitchFamily="18" charset="0"/>
                      </a:rPr>
                      <a:t>1°</a:t>
                    </a:r>
                    <a:endParaRPr lang="es-ES" altLang="en-US" sz="1800"/>
                  </a:p>
                </p:txBody>
              </p:sp>
            </p:grpSp>
            <p:grpSp>
              <p:nvGrpSpPr>
                <p:cNvPr id="30769" name="Group 33"/>
                <p:cNvGrpSpPr>
                  <a:grpSpLocks/>
                </p:cNvGrpSpPr>
                <p:nvPr/>
              </p:nvGrpSpPr>
              <p:grpSpPr bwMode="auto">
                <a:xfrm>
                  <a:off x="2314" y="2442"/>
                  <a:ext cx="499" cy="476"/>
                  <a:chOff x="2314" y="2442"/>
                  <a:chExt cx="499" cy="476"/>
                </a:xfrm>
              </p:grpSpPr>
              <p:sp>
                <p:nvSpPr>
                  <p:cNvPr id="30770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62" y="2442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7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314" y="2646"/>
                    <a:ext cx="499" cy="272"/>
                  </a:xfrm>
                  <a:prstGeom prst="ellipse">
                    <a:avLst/>
                  </a:prstGeom>
                  <a:solidFill>
                    <a:srgbClr val="E4EAB8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077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670"/>
                    <a:ext cx="44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n-US" sz="1800"/>
                      <a:t>Tope</a:t>
                    </a:r>
                  </a:p>
                </p:txBody>
              </p:sp>
            </p:grpSp>
          </p:grpSp>
        </p:grpSp>
        <p:sp>
          <p:nvSpPr>
            <p:cNvPr id="30764" name="Text Box 17"/>
            <p:cNvSpPr txBox="1">
              <a:spLocks noChangeArrowheads="1"/>
            </p:cNvSpPr>
            <p:nvPr/>
          </p:nvSpPr>
          <p:spPr bwMode="auto">
            <a:xfrm>
              <a:off x="2771800" y="2552204"/>
              <a:ext cx="329625" cy="339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65" name="Text Box 42"/>
            <p:cNvSpPr txBox="1">
              <a:spLocks noChangeArrowheads="1"/>
            </p:cNvSpPr>
            <p:nvPr/>
          </p:nvSpPr>
          <p:spPr bwMode="auto">
            <a:xfrm>
              <a:off x="2764471" y="2522612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5278438" y="1916113"/>
            <a:ext cx="3470275" cy="2462212"/>
            <a:chOff x="5278477" y="1916832"/>
            <a:chExt cx="3469987" cy="2462212"/>
          </a:xfrm>
        </p:grpSpPr>
        <p:grpSp>
          <p:nvGrpSpPr>
            <p:cNvPr id="30728" name="Group 37"/>
            <p:cNvGrpSpPr>
              <a:grpSpLocks/>
            </p:cNvGrpSpPr>
            <p:nvPr/>
          </p:nvGrpSpPr>
          <p:grpSpPr bwMode="auto">
            <a:xfrm>
              <a:off x="5344864" y="1916832"/>
              <a:ext cx="3403600" cy="2462212"/>
              <a:chOff x="3470" y="1457"/>
              <a:chExt cx="2144" cy="1551"/>
            </a:xfrm>
          </p:grpSpPr>
          <p:sp>
            <p:nvSpPr>
              <p:cNvPr id="30731" name="Text Box 38"/>
              <p:cNvSpPr txBox="1">
                <a:spLocks noChangeArrowheads="1"/>
              </p:cNvSpPr>
              <p:nvPr/>
            </p:nvSpPr>
            <p:spPr bwMode="auto">
              <a:xfrm>
                <a:off x="3470" y="1457"/>
                <a:ext cx="20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PILA CON DOS ELEMENTOS</a:t>
                </a:r>
              </a:p>
            </p:txBody>
          </p:sp>
          <p:grpSp>
            <p:nvGrpSpPr>
              <p:cNvPr id="30732" name="Group 39"/>
              <p:cNvGrpSpPr>
                <a:grpSpLocks/>
              </p:cNvGrpSpPr>
              <p:nvPr/>
            </p:nvGrpSpPr>
            <p:grpSpPr bwMode="auto">
              <a:xfrm>
                <a:off x="3482" y="1715"/>
                <a:ext cx="2132" cy="1293"/>
                <a:chOff x="3482" y="1715"/>
                <a:chExt cx="2132" cy="1293"/>
              </a:xfrm>
            </p:grpSpPr>
            <p:sp>
              <p:nvSpPr>
                <p:cNvPr id="3073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636" y="1929"/>
                  <a:ext cx="208" cy="2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734" name="Line 41"/>
                <p:cNvSpPr>
                  <a:spLocks noChangeShapeType="1"/>
                </p:cNvSpPr>
                <p:nvPr/>
              </p:nvSpPr>
              <p:spPr bwMode="auto">
                <a:xfrm>
                  <a:off x="3740" y="2035"/>
                  <a:ext cx="20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5" name="Line 42"/>
                <p:cNvSpPr>
                  <a:spLocks noChangeShapeType="1"/>
                </p:cNvSpPr>
                <p:nvPr/>
              </p:nvSpPr>
              <p:spPr bwMode="auto">
                <a:xfrm>
                  <a:off x="3947" y="2035"/>
                  <a:ext cx="0" cy="2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82" y="1715"/>
                  <a:ext cx="311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2000">
                      <a:latin typeface="Times New Roman" panose="02020603050405020304" pitchFamily="18" charset="0"/>
                    </a:rPr>
                    <a:t>P</a:t>
                  </a:r>
                  <a:endParaRPr lang="es-ES" altLang="en-US" sz="2000"/>
                </a:p>
              </p:txBody>
            </p:sp>
            <p:grpSp>
              <p:nvGrpSpPr>
                <p:cNvPr id="30737" name="Group 44"/>
                <p:cNvGrpSpPr>
                  <a:grpSpLocks/>
                </p:cNvGrpSpPr>
                <p:nvPr/>
              </p:nvGrpSpPr>
              <p:grpSpPr bwMode="auto">
                <a:xfrm>
                  <a:off x="3829" y="2271"/>
                  <a:ext cx="689" cy="214"/>
                  <a:chOff x="3141" y="3757"/>
                  <a:chExt cx="1195" cy="360"/>
                </a:xfrm>
              </p:grpSpPr>
              <p:sp>
                <p:nvSpPr>
                  <p:cNvPr id="3076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3757"/>
                    <a:ext cx="9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076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757"/>
                    <a:ext cx="3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30738" name="Line 47"/>
                <p:cNvSpPr>
                  <a:spLocks noChangeShapeType="1"/>
                </p:cNvSpPr>
                <p:nvPr/>
              </p:nvSpPr>
              <p:spPr bwMode="auto">
                <a:xfrm>
                  <a:off x="4453" y="2378"/>
                  <a:ext cx="20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970" y="2271"/>
                  <a:ext cx="311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>
                      <a:latin typeface="Times New Roman" panose="02020603050405020304" pitchFamily="18" charset="0"/>
                    </a:rPr>
                    <a:t>2°</a:t>
                  </a:r>
                  <a:endParaRPr lang="es-ES" altLang="en-US" sz="1800"/>
                </a:p>
              </p:txBody>
            </p:sp>
            <p:grpSp>
              <p:nvGrpSpPr>
                <p:cNvPr id="30740" name="Group 49"/>
                <p:cNvGrpSpPr>
                  <a:grpSpLocks/>
                </p:cNvGrpSpPr>
                <p:nvPr/>
              </p:nvGrpSpPr>
              <p:grpSpPr bwMode="auto">
                <a:xfrm>
                  <a:off x="4665" y="2274"/>
                  <a:ext cx="949" cy="381"/>
                  <a:chOff x="1659" y="3022"/>
                  <a:chExt cx="949" cy="381"/>
                </a:xfrm>
              </p:grpSpPr>
              <p:grpSp>
                <p:nvGrpSpPr>
                  <p:cNvPr id="3074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659" y="3022"/>
                    <a:ext cx="949" cy="381"/>
                    <a:chOff x="2781" y="3757"/>
                    <a:chExt cx="1646" cy="642"/>
                  </a:xfrm>
                </p:grpSpPr>
                <p:grpSp>
                  <p:nvGrpSpPr>
                    <p:cNvPr id="3075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1" y="3757"/>
                      <a:ext cx="1195" cy="360"/>
                      <a:chOff x="3141" y="3757"/>
                      <a:chExt cx="1195" cy="360"/>
                    </a:xfrm>
                  </p:grpSpPr>
                  <p:sp>
                    <p:nvSpPr>
                      <p:cNvPr id="30759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1" y="3757"/>
                        <a:ext cx="900" cy="3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¨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anose="05000000000000000000" pitchFamily="2" charset="2"/>
                          <a:buChar char="¨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0760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757"/>
                        <a:ext cx="300" cy="3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75000"/>
                          <a:buFont typeface="Wingdings" panose="05000000000000000000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¨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SzPct val="65000"/>
                          <a:buFont typeface="Wingdings" panose="05000000000000000000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anose="05000000000000000000" pitchFamily="2" charset="2"/>
                          <a:buChar char="¨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</p:grpSp>
                <p:grpSp>
                  <p:nvGrpSpPr>
                    <p:cNvPr id="30752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63" y="3937"/>
                      <a:ext cx="564" cy="462"/>
                      <a:chOff x="4041" y="3835"/>
                      <a:chExt cx="564" cy="462"/>
                    </a:xfrm>
                  </p:grpSpPr>
                  <p:sp>
                    <p:nvSpPr>
                      <p:cNvPr id="3075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2" y="4208"/>
                        <a:ext cx="42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754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41" y="3835"/>
                        <a:ext cx="495" cy="462"/>
                        <a:chOff x="4041" y="3835"/>
                        <a:chExt cx="495" cy="462"/>
                      </a:xfrm>
                    </p:grpSpPr>
                    <p:sp>
                      <p:nvSpPr>
                        <p:cNvPr id="30755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07" y="4297"/>
                          <a:ext cx="176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56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54" y="4252"/>
                          <a:ext cx="28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57" name="Line 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1" y="3835"/>
                          <a:ext cx="3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58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01" y="3835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30750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00" y="3022"/>
                    <a:ext cx="311" cy="3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n-US" sz="1800">
                        <a:latin typeface="Times New Roman" panose="02020603050405020304" pitchFamily="18" charset="0"/>
                      </a:rPr>
                      <a:t>1°</a:t>
                    </a:r>
                    <a:endParaRPr lang="es-ES" altLang="en-US" sz="1800"/>
                  </a:p>
                </p:txBody>
              </p:sp>
            </p:grpSp>
            <p:grpSp>
              <p:nvGrpSpPr>
                <p:cNvPr id="30741" name="Group 62"/>
                <p:cNvGrpSpPr>
                  <a:grpSpLocks/>
                </p:cNvGrpSpPr>
                <p:nvPr/>
              </p:nvGrpSpPr>
              <p:grpSpPr bwMode="auto">
                <a:xfrm>
                  <a:off x="3846" y="2532"/>
                  <a:ext cx="499" cy="467"/>
                  <a:chOff x="2282" y="2464"/>
                  <a:chExt cx="499" cy="467"/>
                </a:xfrm>
              </p:grpSpPr>
              <p:sp>
                <p:nvSpPr>
                  <p:cNvPr id="30746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8" y="2464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282" y="2659"/>
                    <a:ext cx="499" cy="272"/>
                  </a:xfrm>
                  <a:prstGeom prst="ellipse">
                    <a:avLst/>
                  </a:prstGeom>
                  <a:solidFill>
                    <a:srgbClr val="E4EAB8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0748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2" y="2684"/>
                    <a:ext cx="44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n-US" sz="1800"/>
                      <a:t>Tope</a:t>
                    </a:r>
                  </a:p>
                </p:txBody>
              </p:sp>
            </p:grpSp>
            <p:grpSp>
              <p:nvGrpSpPr>
                <p:cNvPr id="30742" name="Group 66"/>
                <p:cNvGrpSpPr>
                  <a:grpSpLocks/>
                </p:cNvGrpSpPr>
                <p:nvPr/>
              </p:nvGrpSpPr>
              <p:grpSpPr bwMode="auto">
                <a:xfrm>
                  <a:off x="4785" y="2532"/>
                  <a:ext cx="524" cy="476"/>
                  <a:chOff x="4785" y="2532"/>
                  <a:chExt cx="524" cy="476"/>
                </a:xfrm>
              </p:grpSpPr>
              <p:sp>
                <p:nvSpPr>
                  <p:cNvPr id="30743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3" y="2532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785" y="2736"/>
                    <a:ext cx="499" cy="272"/>
                  </a:xfrm>
                  <a:prstGeom prst="ellipse">
                    <a:avLst/>
                  </a:prstGeom>
                  <a:solidFill>
                    <a:srgbClr val="E4EAB8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0745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5" y="2758"/>
                    <a:ext cx="52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s-ES" altLang="en-US" sz="1800"/>
                      <a:t>Fondo</a:t>
                    </a:r>
                  </a:p>
                </p:txBody>
              </p:sp>
            </p:grpSp>
          </p:grpSp>
        </p:grpSp>
        <p:sp>
          <p:nvSpPr>
            <p:cNvPr id="30729" name="Text Box 40"/>
            <p:cNvSpPr txBox="1">
              <a:spLocks noChangeArrowheads="1"/>
            </p:cNvSpPr>
            <p:nvPr/>
          </p:nvSpPr>
          <p:spPr bwMode="auto">
            <a:xfrm>
              <a:off x="5278477" y="2666132"/>
              <a:ext cx="330200" cy="338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30" name="Text Box 42"/>
            <p:cNvSpPr txBox="1">
              <a:spLocks noChangeArrowheads="1"/>
            </p:cNvSpPr>
            <p:nvPr/>
          </p:nvSpPr>
          <p:spPr bwMode="auto">
            <a:xfrm>
              <a:off x="5292442" y="2647637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ón 1 3"/>
          <p:cNvSpPr/>
          <p:nvPr/>
        </p:nvSpPr>
        <p:spPr>
          <a:xfrm>
            <a:off x="457200" y="5524500"/>
            <a:ext cx="1944688" cy="13335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b="1" dirty="0">
                <a:solidFill>
                  <a:schemeClr val="tx1"/>
                </a:solidFill>
              </a:rPr>
              <a:t>V2.0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435975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dirty="0" smtClean="0">
                <a:solidFill>
                  <a:schemeClr val="tx2"/>
                </a:solidFill>
              </a:rPr>
              <a:t>TIPIFICACIÓN DE PILA</a:t>
            </a:r>
          </a:p>
          <a:p>
            <a:pPr>
              <a:lnSpc>
                <a:spcPct val="90000"/>
              </a:lnSpc>
            </a:pPr>
            <a:endParaRPr lang="es-ES" altLang="en-US" sz="10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dirty="0" err="1" smtClean="0">
                <a:latin typeface="Consolas" panose="020B0609020204030204" pitchFamily="49" charset="0"/>
              </a:rPr>
              <a:t>typedef</a:t>
            </a:r>
            <a:r>
              <a:rPr lang="es-ES" altLang="en-US" sz="2200" dirty="0" smtClean="0">
                <a:latin typeface="Consolas" panose="020B0609020204030204" pitchFamily="49" charset="0"/>
              </a:rPr>
              <a:t>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int</a:t>
            </a:r>
            <a:r>
              <a:rPr lang="es-ES" altLang="en-US" sz="2200" dirty="0" smtClean="0">
                <a:latin typeface="Consolas" panose="020B0609020204030204" pitchFamily="49" charset="0"/>
              </a:rPr>
              <a:t>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item</a:t>
            </a:r>
            <a:r>
              <a:rPr lang="es-ES" altLang="en-US" sz="2200" dirty="0" smtClean="0">
                <a:latin typeface="Consolas" panose="020B0609020204030204" pitchFamily="49" charset="0"/>
              </a:rPr>
              <a:t>; </a:t>
            </a:r>
            <a:r>
              <a:rPr lang="es-ES" altLang="en-US" sz="19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//tipo de datos que contiene la Pila</a:t>
            </a:r>
            <a:r>
              <a:rPr lang="es-ES" altLang="en-US" sz="1900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dirty="0" err="1" smtClean="0">
                <a:latin typeface="Consolas" panose="020B0609020204030204" pitchFamily="49" charset="0"/>
              </a:rPr>
              <a:t>const</a:t>
            </a:r>
            <a:r>
              <a:rPr lang="es-ES" altLang="en-US" sz="2200" dirty="0" smtClean="0">
                <a:latin typeface="Consolas" panose="020B0609020204030204" pitchFamily="49" charset="0"/>
              </a:rPr>
              <a:t>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item</a:t>
            </a:r>
            <a:r>
              <a:rPr lang="es-ES" altLang="en-US" sz="2200" dirty="0" smtClean="0">
                <a:latin typeface="Consolas" panose="020B0609020204030204" pitchFamily="49" charset="0"/>
              </a:rPr>
              <a:t> indefinido=-9999;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dirty="0" err="1" smtClean="0">
                <a:latin typeface="Consolas" panose="020B0609020204030204" pitchFamily="49" charset="0"/>
              </a:rPr>
              <a:t>struct</a:t>
            </a:r>
            <a:r>
              <a:rPr lang="es-ES" altLang="en-US" sz="2200" dirty="0" smtClean="0">
                <a:latin typeface="Consolas" panose="020B0609020204030204" pitchFamily="49" charset="0"/>
              </a:rPr>
              <a:t> nodo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dirty="0" smtClean="0">
                <a:latin typeface="Consolas" panose="020B0609020204030204" pitchFamily="49" charset="0"/>
              </a:rPr>
              <a:t>			  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item</a:t>
            </a:r>
            <a:r>
              <a:rPr lang="es-ES" altLang="en-US" sz="2200" dirty="0" smtClean="0">
                <a:latin typeface="Consolas" panose="020B0609020204030204" pitchFamily="49" charset="0"/>
              </a:rPr>
              <a:t> dato;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dirty="0" smtClean="0">
                <a:latin typeface="Consolas" panose="020B0609020204030204" pitchFamily="49" charset="0"/>
              </a:rPr>
              <a:t>			  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struct</a:t>
            </a:r>
            <a:r>
              <a:rPr lang="es-ES" altLang="en-US" sz="2200" dirty="0" smtClean="0">
                <a:latin typeface="Consolas" panose="020B0609020204030204" pitchFamily="49" charset="0"/>
              </a:rPr>
              <a:t> nodo*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sig</a:t>
            </a:r>
            <a:r>
              <a:rPr lang="es-ES" altLang="en-US" sz="2200" dirty="0" smtClean="0">
                <a:latin typeface="Consolas" panose="020B0609020204030204" pitchFamily="49" charset="0"/>
              </a:rPr>
              <a:t>;  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dirty="0" err="1" smtClean="0">
                <a:latin typeface="Consolas" panose="020B0609020204030204" pitchFamily="49" charset="0"/>
              </a:rPr>
              <a:t>typedef</a:t>
            </a:r>
            <a:r>
              <a:rPr lang="es-ES" altLang="en-US" sz="2200" dirty="0" smtClean="0">
                <a:latin typeface="Consolas" panose="020B0609020204030204" pitchFamily="49" charset="0"/>
              </a:rPr>
              <a:t> </a:t>
            </a:r>
            <a:r>
              <a:rPr lang="es-ES" altLang="en-US" sz="2200" dirty="0" err="1" smtClean="0">
                <a:latin typeface="Consolas" panose="020B0609020204030204" pitchFamily="49" charset="0"/>
              </a:rPr>
              <a:t>struct</a:t>
            </a:r>
            <a:r>
              <a:rPr lang="es-ES" altLang="en-US" sz="2200" dirty="0" smtClean="0">
                <a:latin typeface="Consolas" panose="020B0609020204030204" pitchFamily="49" charset="0"/>
              </a:rPr>
              <a:t> nodo* Pila;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nsolas" panose="020B0609020204030204" pitchFamily="49" charset="0"/>
              </a:rPr>
              <a:t>typedef</a:t>
            </a:r>
            <a:r>
              <a:rPr lang="en-US" altLang="en-US" sz="2200" dirty="0" smtClean="0">
                <a:latin typeface="Consolas" panose="020B0609020204030204" pitchFamily="49" charset="0"/>
              </a:rPr>
              <a:t>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struct</a:t>
            </a:r>
            <a:r>
              <a:rPr lang="en-US" altLang="en-US" sz="22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				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struct</a:t>
            </a:r>
            <a:r>
              <a:rPr lang="en-US" altLang="en-US" sz="2200" dirty="0" smtClean="0">
                <a:latin typeface="Consolas" panose="020B0609020204030204" pitchFamily="49" charset="0"/>
              </a:rPr>
              <a:t>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nodo</a:t>
            </a:r>
            <a:r>
              <a:rPr lang="en-US" altLang="en-US" sz="2200" dirty="0" smtClean="0">
                <a:latin typeface="Consolas" panose="020B0609020204030204" pitchFamily="49" charset="0"/>
              </a:rPr>
              <a:t> *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cabecera</a:t>
            </a:r>
            <a:r>
              <a:rPr lang="en-US" altLang="en-US" sz="22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</a:rPr>
              <a:t>				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2200" dirty="0" smtClean="0">
                <a:latin typeface="Consolas" panose="020B0609020204030204" pitchFamily="49" charset="0"/>
              </a:rPr>
              <a:t> </a:t>
            </a:r>
            <a:r>
              <a:rPr lang="en-US" altLang="en-US" sz="2200" dirty="0" err="1" smtClean="0">
                <a:latin typeface="Consolas" panose="020B0609020204030204" pitchFamily="49" charset="0"/>
              </a:rPr>
              <a:t>altura</a:t>
            </a:r>
            <a:r>
              <a:rPr lang="en-US" altLang="en-US" sz="2200" dirty="0" smtClean="0">
                <a:latin typeface="Consolas" panose="020B0609020204030204" pitchFamily="49" charset="0"/>
              </a:rPr>
              <a:t>;</a:t>
            </a:r>
            <a:r>
              <a:rPr lang="en-US" altLang="en-US" sz="2200" dirty="0" smtClean="0">
                <a:latin typeface="Consolas" panose="020B0609020204030204" pitchFamily="49" charset="0"/>
              </a:rPr>
              <a:t>		</a:t>
            </a:r>
            <a:r>
              <a:rPr lang="en-US" altLang="en-US" sz="2200" dirty="0" smtClean="0">
                <a:latin typeface="Consolas" panose="020B0609020204030204" pitchFamily="49" charset="0"/>
              </a:rPr>
              <a:t>     } </a:t>
            </a:r>
            <a:r>
              <a:rPr lang="en-US" altLang="en-US" sz="2200" dirty="0" smtClean="0">
                <a:latin typeface="Consolas" panose="020B0609020204030204" pitchFamily="49" charset="0"/>
              </a:rPr>
              <a:t>Pila;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dirty="0" smtClean="0">
              <a:latin typeface="Consolas" panose="020B0609020204030204" pitchFamily="49" charset="0"/>
            </a:endParaRPr>
          </a:p>
        </p:txBody>
      </p:sp>
      <p:sp>
        <p:nvSpPr>
          <p:cNvPr id="5" name="Multiplicar 4"/>
          <p:cNvSpPr/>
          <p:nvPr/>
        </p:nvSpPr>
        <p:spPr>
          <a:xfrm>
            <a:off x="971550" y="4243388"/>
            <a:ext cx="3455988" cy="1303337"/>
          </a:xfrm>
          <a:prstGeom prst="mathMultiply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IMPLEMENTACIÓN DE PILA</a:t>
            </a:r>
            <a:br>
              <a:rPr lang="es-ES" altLang="en-US" sz="4000" smtClean="0"/>
            </a:br>
            <a:r>
              <a:rPr lang="es-ES" altLang="en-US" sz="3300" smtClean="0"/>
              <a:t>ARREGLOS vs LISTAS ENLAZADAS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133600"/>
            <a:ext cx="8229600" cy="3886200"/>
          </a:xfrm>
        </p:spPr>
        <p:txBody>
          <a:bodyPr/>
          <a:lstStyle/>
          <a:p>
            <a:r>
              <a:rPr lang="es-ES" altLang="en-US" sz="2800" dirty="0" smtClean="0"/>
              <a:t>Costo de las operaciones (</a:t>
            </a:r>
            <a:r>
              <a:rPr lang="es-ES" altLang="en-US" sz="2800" dirty="0" err="1" smtClean="0"/>
              <a:t>pilaVacia</a:t>
            </a:r>
            <a:r>
              <a:rPr lang="es-ES" altLang="en-US" sz="2800" dirty="0" smtClean="0"/>
              <a:t>, </a:t>
            </a:r>
            <a:r>
              <a:rPr lang="es-ES" altLang="en-US" sz="2800" dirty="0" err="1" smtClean="0"/>
              <a:t>push</a:t>
            </a:r>
            <a:r>
              <a:rPr lang="es-ES" altLang="en-US" sz="2800" dirty="0" smtClean="0"/>
              <a:t>, pop, top, </a:t>
            </a:r>
            <a:r>
              <a:rPr lang="es-ES" altLang="en-US" sz="2800" dirty="0" err="1" smtClean="0"/>
              <a:t>esPilaVacia</a:t>
            </a:r>
            <a:r>
              <a:rPr lang="es-ES" altLang="en-US" sz="2800" dirty="0" smtClean="0"/>
              <a:t> y </a:t>
            </a:r>
            <a:r>
              <a:rPr lang="es-ES" altLang="en-US" sz="2800" b="1" dirty="0" err="1" smtClean="0">
                <a:solidFill>
                  <a:srgbClr val="FF0000"/>
                </a:solidFill>
              </a:rPr>
              <a:t>alturaPila</a:t>
            </a:r>
            <a:r>
              <a:rPr lang="es-ES" altLang="en-US" sz="2800" dirty="0" smtClean="0"/>
              <a:t>) </a:t>
            </a:r>
            <a:r>
              <a:rPr lang="es-ES" altLang="en-US" sz="2800" dirty="0" smtClean="0"/>
              <a:t>son O(1).</a:t>
            </a:r>
          </a:p>
          <a:p>
            <a:endParaRPr lang="es-ES" altLang="en-US" sz="2800" dirty="0" smtClean="0"/>
          </a:p>
          <a:p>
            <a:r>
              <a:rPr lang="es-ES" altLang="en-US" sz="2800" dirty="0" smtClean="0"/>
              <a:t>Cuando se implementa el ADT Pila con arreglos se tiene que reservar la memoria para el arreglo, es decir fijar de antemano el tamaño de la pila.</a:t>
            </a:r>
          </a:p>
          <a:p>
            <a:endParaRPr lang="es-E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IMPLEMENTACIÓN DE PILA</a:t>
            </a:r>
            <a:br>
              <a:rPr lang="es-ES" altLang="en-US" sz="4000" smtClean="0"/>
            </a:br>
            <a:r>
              <a:rPr lang="es-ES" altLang="en-US" sz="3300" smtClean="0"/>
              <a:t>ARREGLOS vs LISTAS ENLAZADAS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altLang="en-US" sz="2800" smtClean="0"/>
              <a:t>Si conocemos de antemano el tamaño aproximado de la Pila nos conviene implementarla con arreglos porque la implementación:</a:t>
            </a:r>
          </a:p>
          <a:p>
            <a:pPr marL="669925" lvl="1" indent="-325438"/>
            <a:r>
              <a:rPr lang="es-ES" altLang="en-US" smtClean="0"/>
              <a:t>Es más sencilla</a:t>
            </a:r>
          </a:p>
          <a:p>
            <a:pPr marL="669925" lvl="1" indent="-325438"/>
            <a:r>
              <a:rPr lang="es-ES" altLang="en-US" smtClean="0"/>
              <a:t>Ocupa menos espacio en memoria </a:t>
            </a:r>
          </a:p>
          <a:p>
            <a:pPr marL="669925" lvl="1" indent="-325438"/>
            <a:r>
              <a:rPr lang="es-ES" altLang="en-US" smtClean="0"/>
              <a:t>Menor tiempo real de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81200"/>
            <a:ext cx="8291512" cy="4876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s-ES" altLang="en-US" sz="2600" smtClean="0"/>
              <a:t>	Una expresión aritmética infija esta formada principalmente por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" altLang="en-US" sz="2600" b="1" smtClean="0">
                <a:solidFill>
                  <a:srgbClr val="33CC33"/>
                </a:solidFill>
              </a:rPr>
              <a:t>operandos</a:t>
            </a:r>
            <a:r>
              <a:rPr lang="es-ES" altLang="en-US" sz="2600" smtClean="0"/>
              <a:t> y </a:t>
            </a:r>
            <a:r>
              <a:rPr lang="es-ES" altLang="en-US" sz="2600" b="1" smtClean="0">
                <a:solidFill>
                  <a:srgbClr val="FF3300"/>
                </a:solidFill>
              </a:rPr>
              <a:t>operadores</a:t>
            </a:r>
            <a:endParaRPr lang="es-ES" altLang="en-US" sz="260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s-ES" altLang="en-US" sz="2600" smtClean="0"/>
              <a:t>		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n-US" sz="2600" b="1" smtClean="0"/>
          </a:p>
          <a:p>
            <a:pPr>
              <a:buFont typeface="Wingdings" panose="05000000000000000000" pitchFamily="2" charset="2"/>
              <a:buNone/>
            </a:pPr>
            <a:endParaRPr lang="es-ES" altLang="en-US" sz="2600" b="1" smtClean="0"/>
          </a:p>
          <a:p>
            <a:pPr>
              <a:buFont typeface="Wingdings" panose="05000000000000000000" pitchFamily="2" charset="2"/>
              <a:buNone/>
            </a:pPr>
            <a:r>
              <a:rPr lang="es-ES" altLang="en-US" sz="2600" smtClean="0"/>
              <a:t>Los </a:t>
            </a:r>
            <a:r>
              <a:rPr lang="es-ES" altLang="en-US" sz="2600" b="1" smtClean="0">
                <a:solidFill>
                  <a:srgbClr val="0033CC"/>
                </a:solidFill>
              </a:rPr>
              <a:t>( )</a:t>
            </a:r>
            <a:r>
              <a:rPr lang="es-ES" altLang="en-US" sz="2600" smtClean="0"/>
              <a:t> encierran subexpresiones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n-US" sz="2600" smtClean="0"/>
              <a:t>El </a:t>
            </a:r>
            <a:r>
              <a:rPr lang="es-ES" altLang="en-US" sz="2600" b="1" smtClean="0">
                <a:solidFill>
                  <a:srgbClr val="0033CC"/>
                </a:solidFill>
              </a:rPr>
              <a:t>=</a:t>
            </a:r>
            <a:r>
              <a:rPr lang="es-ES" altLang="en-US" sz="2600" smtClean="0"/>
              <a:t> indica el fin de la expresión aritmética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1775" y="3800475"/>
            <a:ext cx="35702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AR" altLang="en-US" sz="2600" b="1" dirty="0">
                <a:solidFill>
                  <a:srgbClr val="33CC33"/>
                </a:solidFill>
                <a:latin typeface="+mn-lt"/>
                <a:cs typeface="+mn-cs"/>
              </a:rPr>
              <a:t>a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FF3300"/>
                </a:solidFill>
                <a:latin typeface="+mn-lt"/>
                <a:cs typeface="+mn-cs"/>
              </a:rPr>
              <a:t>* </a:t>
            </a:r>
            <a:r>
              <a:rPr lang="es-AR" altLang="en-US" sz="2600" b="1" dirty="0">
                <a:solidFill>
                  <a:srgbClr val="0033CC"/>
                </a:solidFill>
                <a:latin typeface="+mn-lt"/>
                <a:cs typeface="+mn-cs"/>
              </a:rPr>
              <a:t>(</a:t>
            </a:r>
            <a:r>
              <a:rPr lang="es-AR" altLang="en-US" sz="2600" b="1" dirty="0">
                <a:solidFill>
                  <a:srgbClr val="33CC33"/>
                </a:solidFill>
                <a:latin typeface="+mn-lt"/>
                <a:cs typeface="+mn-cs"/>
              </a:rPr>
              <a:t>b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FF3300"/>
                </a:solidFill>
                <a:latin typeface="+mn-lt"/>
                <a:cs typeface="+mn-cs"/>
              </a:rPr>
              <a:t>+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33CC33"/>
                </a:solidFill>
                <a:latin typeface="+mn-lt"/>
                <a:cs typeface="+mn-cs"/>
              </a:rPr>
              <a:t>c</a:t>
            </a:r>
            <a:r>
              <a:rPr lang="es-AR" altLang="en-US" sz="2600" b="1" dirty="0">
                <a:solidFill>
                  <a:srgbClr val="0033CC"/>
                </a:solidFill>
                <a:latin typeface="+mn-lt"/>
                <a:cs typeface="+mn-cs"/>
              </a:rPr>
              <a:t>)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FF3300"/>
                </a:solidFill>
                <a:latin typeface="+mn-lt"/>
                <a:cs typeface="+mn-cs"/>
              </a:rPr>
              <a:t>–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0033CC"/>
                </a:solidFill>
                <a:latin typeface="+mn-lt"/>
                <a:cs typeface="+mn-cs"/>
              </a:rPr>
              <a:t>(</a:t>
            </a:r>
            <a:r>
              <a:rPr lang="es-AR" altLang="en-US" sz="2600" b="1" dirty="0">
                <a:solidFill>
                  <a:srgbClr val="33CC33"/>
                </a:solidFill>
                <a:latin typeface="+mn-lt"/>
                <a:cs typeface="+mn-cs"/>
              </a:rPr>
              <a:t>d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FF3300"/>
                </a:solidFill>
                <a:latin typeface="+mn-lt"/>
                <a:cs typeface="+mn-cs"/>
              </a:rPr>
              <a:t>+ </a:t>
            </a:r>
            <a:r>
              <a:rPr lang="es-AR" altLang="en-US" sz="2600" b="1" dirty="0">
                <a:solidFill>
                  <a:srgbClr val="33CC33"/>
                </a:solidFill>
                <a:latin typeface="+mn-lt"/>
                <a:cs typeface="+mn-cs"/>
              </a:rPr>
              <a:t>e</a:t>
            </a:r>
            <a:r>
              <a:rPr lang="es-AR" altLang="en-US" sz="2600" b="1" dirty="0">
                <a:solidFill>
                  <a:srgbClr val="0033CC"/>
                </a:solidFill>
                <a:latin typeface="+mn-lt"/>
                <a:cs typeface="+mn-cs"/>
              </a:rPr>
              <a:t>)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FF3300"/>
                </a:solidFill>
                <a:latin typeface="+mn-lt"/>
                <a:cs typeface="+mn-cs"/>
              </a:rPr>
              <a:t>/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33CC33"/>
                </a:solidFill>
                <a:latin typeface="+mn-lt"/>
                <a:cs typeface="+mn-cs"/>
              </a:rPr>
              <a:t>f</a:t>
            </a:r>
            <a:r>
              <a:rPr lang="es-AR" altLang="en-US" sz="2200" dirty="0"/>
              <a:t> </a:t>
            </a:r>
            <a:r>
              <a:rPr lang="es-AR" altLang="en-US" sz="2600" b="1" dirty="0">
                <a:solidFill>
                  <a:srgbClr val="0033CC"/>
                </a:solidFill>
                <a:latin typeface="+mn-lt"/>
                <a:cs typeface="+mn-cs"/>
              </a:rPr>
              <a:t>=</a:t>
            </a:r>
          </a:p>
        </p:txBody>
      </p:sp>
      <p:sp>
        <p:nvSpPr>
          <p:cNvPr id="5" name="AutoShape 22"/>
          <p:cNvSpPr>
            <a:spLocks/>
          </p:cNvSpPr>
          <p:nvPr/>
        </p:nvSpPr>
        <p:spPr bwMode="auto">
          <a:xfrm rot="5400000">
            <a:off x="3528219" y="3039269"/>
            <a:ext cx="71438" cy="1441450"/>
          </a:xfrm>
          <a:prstGeom prst="leftBracket">
            <a:avLst>
              <a:gd name="adj" fmla="val 142925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AutoShape 23"/>
          <p:cNvSpPr>
            <a:spLocks/>
          </p:cNvSpPr>
          <p:nvPr/>
        </p:nvSpPr>
        <p:spPr bwMode="auto">
          <a:xfrm rot="5400000">
            <a:off x="5291932" y="3075781"/>
            <a:ext cx="71438" cy="1368425"/>
          </a:xfrm>
          <a:prstGeom prst="leftBracket">
            <a:avLst>
              <a:gd name="adj" fmla="val 14286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AutoShape 24"/>
          <p:cNvSpPr>
            <a:spLocks/>
          </p:cNvSpPr>
          <p:nvPr/>
        </p:nvSpPr>
        <p:spPr bwMode="auto">
          <a:xfrm rot="5400000">
            <a:off x="3779838" y="3435350"/>
            <a:ext cx="71437" cy="792163"/>
          </a:xfrm>
          <a:prstGeom prst="leftBracket">
            <a:avLst>
              <a:gd name="adj" fmla="val 75621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AutoShape 26"/>
          <p:cNvSpPr>
            <a:spLocks/>
          </p:cNvSpPr>
          <p:nvPr/>
        </p:nvSpPr>
        <p:spPr bwMode="auto">
          <a:xfrm rot="5400000">
            <a:off x="5099844" y="3436144"/>
            <a:ext cx="71437" cy="790575"/>
          </a:xfrm>
          <a:prstGeom prst="leftBracket">
            <a:avLst>
              <a:gd name="adj" fmla="val 75469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200" b="1" i="1" smtClean="0"/>
              <a:t>Notación Infija</a:t>
            </a:r>
            <a:r>
              <a:rPr lang="es-ES" altLang="en-US" sz="2200" smtClean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smtClean="0"/>
              <a:t>	Forma habitual de escribir expresiones matemáticas en la que el operador está entre sus dos operandos.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>
              <a:lnSpc>
                <a:spcPct val="90000"/>
              </a:lnSpc>
            </a:pPr>
            <a:r>
              <a:rPr lang="es-ES" altLang="en-US" sz="2200" smtClean="0"/>
              <a:t>Exige el uso de paréntesis para encerrar subexpresiones con mayor prioridad.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>
              <a:lnSpc>
                <a:spcPct val="90000"/>
              </a:lnSpc>
            </a:pPr>
            <a:r>
              <a:rPr lang="es-ES" altLang="en-US" sz="2200" b="1" smtClean="0"/>
              <a:t>Precedencia de operadores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smtClean="0"/>
              <a:t>	Los operadores tienen distintos niveles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smtClean="0"/>
              <a:t> 	de precedencia o prioridad a la hora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smtClean="0"/>
              <a:t>	de su evaluación.</a:t>
            </a:r>
          </a:p>
          <a:p>
            <a:pPr>
              <a:lnSpc>
                <a:spcPct val="90000"/>
              </a:lnSpc>
            </a:pPr>
            <a:endParaRPr lang="es-ES" altLang="en-US" sz="2200" smtClean="0"/>
          </a:p>
        </p:txBody>
      </p:sp>
      <p:graphicFrame>
        <p:nvGraphicFramePr>
          <p:cNvPr id="260121" name="Group 25"/>
          <p:cNvGraphicFramePr>
            <a:graphicFrameLocks noGrp="1"/>
          </p:cNvGraphicFramePr>
          <p:nvPr/>
        </p:nvGraphicFramePr>
        <p:xfrm>
          <a:off x="6227763" y="4652963"/>
          <a:ext cx="1147762" cy="1282707"/>
        </p:xfrm>
        <a:graphic>
          <a:graphicData uri="http://schemas.openxmlformats.org/drawingml/2006/table">
            <a:tbl>
              <a:tblPr/>
              <a:tblGrid>
                <a:gridCol w="1147762">
                  <a:extLst>
                    <a:ext uri="{9D8B030D-6E8A-4147-A177-3AD203B41FA5}">
                      <a16:colId xmlns:a16="http://schemas.microsoft.com/office/drawing/2014/main" val="1715355092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_tradnl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~</a:t>
                      </a:r>
                      <a:r>
                        <a:rPr kumimoji="0" lang="es-A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s-E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27152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 /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650451"/>
                  </a:ext>
                </a:extLst>
              </a:tr>
              <a:tr h="4903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170938"/>
                  </a:ext>
                </a:extLst>
              </a:tr>
            </a:tbl>
          </a:graphicData>
        </a:graphic>
      </p:graphicFrame>
      <p:grpSp>
        <p:nvGrpSpPr>
          <p:cNvPr id="260114" name="Group 18"/>
          <p:cNvGrpSpPr>
            <a:grpSpLocks/>
          </p:cNvGrpSpPr>
          <p:nvPr/>
        </p:nvGrpSpPr>
        <p:grpSpPr bwMode="auto">
          <a:xfrm>
            <a:off x="7446963" y="4602163"/>
            <a:ext cx="831850" cy="1419225"/>
            <a:chOff x="4125" y="2818"/>
            <a:chExt cx="524" cy="731"/>
          </a:xfrm>
        </p:grpSpPr>
        <p:sp>
          <p:nvSpPr>
            <p:cNvPr id="35856" name="Text Box 19"/>
            <p:cNvSpPr txBox="1">
              <a:spLocks noChangeArrowheads="1"/>
            </p:cNvSpPr>
            <p:nvPr/>
          </p:nvSpPr>
          <p:spPr bwMode="auto">
            <a:xfrm>
              <a:off x="4125" y="2818"/>
              <a:ext cx="524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Mayor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0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5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Menor</a:t>
              </a:r>
            </a:p>
          </p:txBody>
        </p:sp>
        <p:sp>
          <p:nvSpPr>
            <p:cNvPr id="35857" name="Line 20"/>
            <p:cNvSpPr>
              <a:spLocks noChangeShapeType="1"/>
            </p:cNvSpPr>
            <p:nvPr/>
          </p:nvSpPr>
          <p:spPr bwMode="auto">
            <a:xfrm>
              <a:off x="4377" y="306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0130" name="Text Box 34"/>
          <p:cNvSpPr txBox="1">
            <a:spLocks noChangeArrowheads="1"/>
          </p:cNvSpPr>
          <p:nvPr/>
        </p:nvSpPr>
        <p:spPr bwMode="auto">
          <a:xfrm>
            <a:off x="5724525" y="2847975"/>
            <a:ext cx="3146425" cy="430213"/>
          </a:xfrm>
          <a:prstGeom prst="rect">
            <a:avLst/>
          </a:prstGeom>
          <a:noFill/>
          <a:ln w="9525">
            <a:solidFill>
              <a:srgbClr val="33CC33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33CC33"/>
                </a:solidFill>
              </a:rPr>
              <a:t>a * b + c – ( d + e / f ) =</a:t>
            </a:r>
            <a:endParaRPr lang="es-AR" altLang="en-US" sz="2200" b="1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Tipo abstracto de datos Pila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1200"/>
            <a:ext cx="8640763" cy="432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Colección ordenada de elementos en el cual se pueden agregar y eliminar los mismos por un extremo, llamado </a:t>
            </a:r>
            <a:r>
              <a:rPr lang="es-AR" altLang="en-US" sz="2800" b="1" smtClean="0"/>
              <a:t>tope</a:t>
            </a:r>
            <a:r>
              <a:rPr lang="es-AR" altLang="en-US" sz="2800" smtClean="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>
              <a:solidFill>
                <a:schemeClr val="bg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Dinámica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Estructura Lineal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Filosofía </a:t>
            </a:r>
            <a:r>
              <a:rPr lang="es-AR" altLang="en-US" sz="2800" b="1" smtClean="0"/>
              <a:t>LIFO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463"/>
            <a:ext cx="4162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66913"/>
            <a:ext cx="8229600" cy="3886200"/>
          </a:xfrm>
        </p:spPr>
        <p:txBody>
          <a:bodyPr/>
          <a:lstStyle/>
          <a:p>
            <a:r>
              <a:rPr lang="es-ES" altLang="en-US" sz="2200" b="1" smtClean="0"/>
              <a:t>Paréntesis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n-US" sz="2200" smtClean="0"/>
              <a:t>	Modifica el orden de evaluación de la expresión, dando mayor prioridad a la evaluación del paréntesis.</a:t>
            </a:r>
          </a:p>
          <a:p>
            <a:endParaRPr lang="es-ES" altLang="en-US" sz="2200" smtClean="0"/>
          </a:p>
          <a:p>
            <a:endParaRPr lang="es-ES" altLang="en-US" sz="2200" smtClean="0"/>
          </a:p>
          <a:p>
            <a:endParaRPr lang="es-ES" altLang="en-US" sz="2200" smtClean="0"/>
          </a:p>
          <a:p>
            <a:endParaRPr lang="es-ES" altLang="en-US" sz="2200" smtClean="0"/>
          </a:p>
          <a:p>
            <a:r>
              <a:rPr lang="es-ES" altLang="en-US" sz="2200" b="1" smtClean="0"/>
              <a:t>Igual precedencia de operadores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n-US" sz="2200" smtClean="0"/>
              <a:t>	La expresión se evalúa de izquierda a derecha, excepto la potencia cuya evaluación es de derecha a izquierda.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330325" y="4010025"/>
            <a:ext cx="3086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 * (b + c) – (d + e) / f =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403350" y="3357563"/>
            <a:ext cx="2944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/>
              <a:t>a * b + c – d + e  /  f  =</a:t>
            </a:r>
          </a:p>
        </p:txBody>
      </p:sp>
      <p:grpSp>
        <p:nvGrpSpPr>
          <p:cNvPr id="262172" name="Group 28"/>
          <p:cNvGrpSpPr>
            <a:grpSpLocks/>
          </p:cNvGrpSpPr>
          <p:nvPr/>
        </p:nvGrpSpPr>
        <p:grpSpPr bwMode="auto">
          <a:xfrm>
            <a:off x="4427538" y="3430588"/>
            <a:ext cx="2949575" cy="935037"/>
            <a:chOff x="2789" y="2161"/>
            <a:chExt cx="1858" cy="589"/>
          </a:xfrm>
        </p:grpSpPr>
        <p:sp>
          <p:nvSpPr>
            <p:cNvPr id="36882" name="AutoShape 10"/>
            <p:cNvSpPr>
              <a:spLocks/>
            </p:cNvSpPr>
            <p:nvPr/>
          </p:nvSpPr>
          <p:spPr bwMode="auto">
            <a:xfrm>
              <a:off x="2789" y="2161"/>
              <a:ext cx="91" cy="589"/>
            </a:xfrm>
            <a:prstGeom prst="rightBrace">
              <a:avLst>
                <a:gd name="adj1" fmla="val 53938"/>
                <a:gd name="adj2" fmla="val 50000"/>
              </a:avLst>
            </a:prstGeom>
            <a:noFill/>
            <a:ln w="9525">
              <a:solidFill>
                <a:srgbClr val="7700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83" name="Text Box 11"/>
            <p:cNvSpPr txBox="1">
              <a:spLocks noChangeArrowheads="1"/>
            </p:cNvSpPr>
            <p:nvPr/>
          </p:nvSpPr>
          <p:spPr bwMode="auto">
            <a:xfrm>
              <a:off x="2925" y="2249"/>
              <a:ext cx="1722" cy="410"/>
            </a:xfrm>
            <a:prstGeom prst="rect">
              <a:avLst/>
            </a:prstGeom>
            <a:solidFill>
              <a:srgbClr val="CC66FF">
                <a:alpha val="30196"/>
              </a:srgbClr>
            </a:solidFill>
            <a:ln w="9525">
              <a:solidFill>
                <a:srgbClr val="7700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Expesiones aritméticas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diferentes</a:t>
              </a:r>
            </a:p>
          </p:txBody>
        </p:sp>
      </p:grpSp>
      <p:grpSp>
        <p:nvGrpSpPr>
          <p:cNvPr id="262171" name="Group 27"/>
          <p:cNvGrpSpPr>
            <a:grpSpLocks/>
          </p:cNvGrpSpPr>
          <p:nvPr/>
        </p:nvGrpSpPr>
        <p:grpSpPr bwMode="auto">
          <a:xfrm>
            <a:off x="1476375" y="3357563"/>
            <a:ext cx="2454275" cy="73025"/>
            <a:chOff x="930" y="2115"/>
            <a:chExt cx="1546" cy="46"/>
          </a:xfrm>
        </p:grpSpPr>
        <p:sp>
          <p:nvSpPr>
            <p:cNvPr id="36876" name="AutoShape 6"/>
            <p:cNvSpPr>
              <a:spLocks/>
            </p:cNvSpPr>
            <p:nvPr/>
          </p:nvSpPr>
          <p:spPr bwMode="auto">
            <a:xfrm rot="5400000">
              <a:off x="1089" y="1956"/>
              <a:ext cx="46" cy="363"/>
            </a:xfrm>
            <a:prstGeom prst="leftBracket">
              <a:avLst>
                <a:gd name="adj" fmla="val 65761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7" name="AutoShape 7"/>
            <p:cNvSpPr>
              <a:spLocks/>
            </p:cNvSpPr>
            <p:nvPr/>
          </p:nvSpPr>
          <p:spPr bwMode="auto">
            <a:xfrm rot="5400000">
              <a:off x="2272" y="1956"/>
              <a:ext cx="46" cy="363"/>
            </a:xfrm>
            <a:prstGeom prst="leftBracket">
              <a:avLst>
                <a:gd name="adj" fmla="val 65761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8" name="AutoShape 8"/>
            <p:cNvSpPr>
              <a:spLocks/>
            </p:cNvSpPr>
            <p:nvPr/>
          </p:nvSpPr>
          <p:spPr bwMode="auto">
            <a:xfrm rot="5400000">
              <a:off x="1542" y="2061"/>
              <a:ext cx="46" cy="154"/>
            </a:xfrm>
            <a:prstGeom prst="leftBracket">
              <a:avLst>
                <a:gd name="adj" fmla="val 27899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9" name="AutoShape 9"/>
            <p:cNvSpPr>
              <a:spLocks/>
            </p:cNvSpPr>
            <p:nvPr/>
          </p:nvSpPr>
          <p:spPr bwMode="auto">
            <a:xfrm rot="5400000">
              <a:off x="1824" y="2061"/>
              <a:ext cx="46" cy="154"/>
            </a:xfrm>
            <a:prstGeom prst="leftBracket">
              <a:avLst>
                <a:gd name="adj" fmla="val 27899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80" name="AutoShape 20"/>
            <p:cNvSpPr>
              <a:spLocks/>
            </p:cNvSpPr>
            <p:nvPr/>
          </p:nvSpPr>
          <p:spPr bwMode="auto">
            <a:xfrm rot="5400000">
              <a:off x="2272" y="1956"/>
              <a:ext cx="46" cy="363"/>
            </a:xfrm>
            <a:prstGeom prst="leftBracket">
              <a:avLst>
                <a:gd name="adj" fmla="val 65761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81" name="AutoShape 21"/>
            <p:cNvSpPr>
              <a:spLocks/>
            </p:cNvSpPr>
            <p:nvPr/>
          </p:nvSpPr>
          <p:spPr bwMode="auto">
            <a:xfrm rot="5400000">
              <a:off x="1824" y="2061"/>
              <a:ext cx="46" cy="154"/>
            </a:xfrm>
            <a:prstGeom prst="leftBracket">
              <a:avLst>
                <a:gd name="adj" fmla="val 27899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62166" name="AutoShape 22"/>
          <p:cNvSpPr>
            <a:spLocks/>
          </p:cNvSpPr>
          <p:nvPr/>
        </p:nvSpPr>
        <p:spPr bwMode="auto">
          <a:xfrm rot="5400000">
            <a:off x="1979613" y="3357562"/>
            <a:ext cx="71438" cy="1223963"/>
          </a:xfrm>
          <a:prstGeom prst="leftBracket">
            <a:avLst>
              <a:gd name="adj" fmla="val 14277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2167" name="AutoShape 23"/>
          <p:cNvSpPr>
            <a:spLocks/>
          </p:cNvSpPr>
          <p:nvPr/>
        </p:nvSpPr>
        <p:spPr bwMode="auto">
          <a:xfrm rot="5400000">
            <a:off x="3492500" y="3357563"/>
            <a:ext cx="71438" cy="1223962"/>
          </a:xfrm>
          <a:prstGeom prst="leftBracket">
            <a:avLst>
              <a:gd name="adj" fmla="val 14277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2168" name="AutoShape 24"/>
          <p:cNvSpPr>
            <a:spLocks/>
          </p:cNvSpPr>
          <p:nvPr/>
        </p:nvSpPr>
        <p:spPr bwMode="auto">
          <a:xfrm rot="5400000">
            <a:off x="2196306" y="3717132"/>
            <a:ext cx="71437" cy="647700"/>
          </a:xfrm>
          <a:prstGeom prst="leftBracket">
            <a:avLst>
              <a:gd name="adj" fmla="val 75556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2170" name="AutoShape 26"/>
          <p:cNvSpPr>
            <a:spLocks/>
          </p:cNvSpPr>
          <p:nvPr/>
        </p:nvSpPr>
        <p:spPr bwMode="auto">
          <a:xfrm rot="5400000">
            <a:off x="3348831" y="3717132"/>
            <a:ext cx="71437" cy="647700"/>
          </a:xfrm>
          <a:prstGeom prst="leftBracket">
            <a:avLst>
              <a:gd name="adj" fmla="val 75556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/>
      <p:bldP spid="2621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81200"/>
            <a:ext cx="8147050" cy="4471988"/>
          </a:xfrm>
        </p:spPr>
        <p:txBody>
          <a:bodyPr/>
          <a:lstStyle/>
          <a:p>
            <a:r>
              <a:rPr lang="es-ES" altLang="en-US" sz="2200" b="1" smtClean="0"/>
              <a:t>Distintas notaciones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n-US" sz="2200" smtClean="0"/>
              <a:t>	Existen otras formas de escribir expresiones aritméticas, que se diferencian por la ubicación del operador respecto de los operandos. 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n-US" sz="2200" smtClean="0"/>
          </a:p>
          <a:p>
            <a:pPr marL="669925" lvl="1" indent="-325438"/>
            <a:r>
              <a:rPr lang="es-ES" altLang="en-US" sz="2000" b="1" smtClean="0">
                <a:solidFill>
                  <a:srgbClr val="CC0000"/>
                </a:solidFill>
              </a:rPr>
              <a:t>INFIJA</a:t>
            </a:r>
            <a:r>
              <a:rPr lang="es-ES" altLang="en-US" sz="2000" smtClean="0"/>
              <a:t>: el operador se encuentra entre los operandos. 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000" smtClean="0"/>
              <a:t>			</a:t>
            </a:r>
          </a:p>
          <a:p>
            <a:pPr marL="669925" lvl="1" indent="-325438" algn="just"/>
            <a:r>
              <a:rPr lang="es-ES" altLang="en-US" sz="2000" b="1" smtClean="0">
                <a:solidFill>
                  <a:schemeClr val="bg2"/>
                </a:solidFill>
              </a:rPr>
              <a:t>PREFIJA O POLACA</a:t>
            </a:r>
            <a:r>
              <a:rPr lang="es-ES" altLang="en-US" sz="2000" smtClean="0"/>
              <a:t>: el operador está precediendo 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000" smtClean="0"/>
              <a:t>	a los operandos. 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000" smtClean="0"/>
              <a:t>			</a:t>
            </a:r>
            <a:endParaRPr lang="es-ES" altLang="en-US" sz="2000" i="1" smtClean="0">
              <a:solidFill>
                <a:schemeClr val="tx2"/>
              </a:solidFill>
            </a:endParaRPr>
          </a:p>
          <a:p>
            <a:pPr marL="669925" lvl="1" indent="-325438"/>
            <a:r>
              <a:rPr lang="es-ES" altLang="en-US" sz="2000" b="1" smtClean="0">
                <a:solidFill>
                  <a:srgbClr val="009900"/>
                </a:solidFill>
              </a:rPr>
              <a:t>POSTFIJA O POLACA INVERSA</a:t>
            </a:r>
            <a:r>
              <a:rPr lang="es-ES" altLang="en-US" sz="2000" smtClean="0"/>
              <a:t>: el operador se 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000" smtClean="0"/>
              <a:t>	encuentra después de los operandos. 		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7667625" y="3860800"/>
            <a:ext cx="981075" cy="376238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CC0000"/>
                </a:solidFill>
              </a:rPr>
              <a:t> A+B = </a:t>
            </a:r>
            <a:endParaRPr lang="es-AR" altLang="en-US" sz="1800" b="1">
              <a:solidFill>
                <a:srgbClr val="CC0000"/>
              </a:solidFill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7596188" y="4621213"/>
            <a:ext cx="9810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chemeClr val="bg2"/>
                </a:solidFill>
              </a:rPr>
              <a:t> +AB = </a:t>
            </a:r>
            <a:endParaRPr lang="es-AR" altLang="en-US" sz="1800" b="1">
              <a:solidFill>
                <a:schemeClr val="bg2"/>
              </a:solidFill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7235825" y="5716588"/>
            <a:ext cx="981075" cy="376237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009900"/>
                </a:solidFill>
              </a:rPr>
              <a:t> AB+ = 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/>
      <p:bldP spid="263173" grpId="0" animBg="1"/>
      <p:bldP spid="2631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871913"/>
            <a:ext cx="8229600" cy="287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AR" altLang="en-US" sz="2400" b="1" smtClean="0">
                <a:solidFill>
                  <a:srgbClr val="009900"/>
                </a:solidFill>
              </a:rPr>
              <a:t>VENTAJAS</a:t>
            </a:r>
            <a:endParaRPr lang="es-AR" altLang="en-US" sz="2400" smtClean="0">
              <a:solidFill>
                <a:srgbClr val="009900"/>
              </a:solidFill>
            </a:endParaRPr>
          </a:p>
          <a:p>
            <a:pPr marL="669925" lvl="1" indent="-325438" algn="just" eaLnBrk="1" hangingPunct="1">
              <a:buClr>
                <a:srgbClr val="009900"/>
              </a:buClr>
              <a:buSzTx/>
              <a:buFont typeface="Wingdings" panose="05000000000000000000" pitchFamily="2" charset="2"/>
              <a:buChar char="Ø"/>
            </a:pPr>
            <a:r>
              <a:rPr lang="es-AR" altLang="en-US" sz="2400" smtClean="0"/>
              <a:t>No son necesarios los paréntesis</a:t>
            </a:r>
          </a:p>
          <a:p>
            <a:pPr marL="669925" lvl="1" indent="-325438" algn="just" eaLnBrk="1" hangingPunct="1">
              <a:buClr>
                <a:srgbClr val="009900"/>
              </a:buClr>
              <a:buSzTx/>
              <a:buFont typeface="Wingdings" panose="05000000000000000000" pitchFamily="2" charset="2"/>
              <a:buChar char="Ø"/>
            </a:pPr>
            <a:r>
              <a:rPr lang="es-AR" altLang="en-US" sz="2400" smtClean="0"/>
              <a:t>No es necesario definir prioridades entre operadores</a:t>
            </a:r>
          </a:p>
          <a:p>
            <a:pPr marL="669925" lvl="1" indent="-325438" algn="just" eaLnBrk="1" hangingPunct="1">
              <a:buClr>
                <a:srgbClr val="009900"/>
              </a:buClr>
              <a:buSzTx/>
              <a:buFont typeface="Wingdings" panose="05000000000000000000" pitchFamily="2" charset="2"/>
              <a:buChar char="Ø"/>
            </a:pPr>
            <a:r>
              <a:rPr lang="es-AR" altLang="en-US" sz="2400" smtClean="0"/>
              <a:t>Se evalúa de forma muy sencilla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7848600" cy="1562100"/>
          </a:xfrm>
          <a:prstGeom prst="rect">
            <a:avLst/>
          </a:prstGeom>
          <a:noFill/>
          <a:ln w="9525">
            <a:solidFill>
              <a:srgbClr val="5D00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>
                <a:solidFill>
                  <a:srgbClr val="5D008C"/>
                </a:solidFill>
              </a:rPr>
              <a:t>NOTACIÓN POLACA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/>
              <a:t>El orden en que se realizan las operaciones está completamente determinado por las posiciones de los operadores y los operandos en la expresión</a:t>
            </a:r>
            <a:endParaRPr lang="es-A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07950" y="2492375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CC0000"/>
                </a:solidFill>
              </a:rPr>
              <a:t>Expresión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CC0000"/>
                </a:solidFill>
              </a:rPr>
              <a:t>INFIJA</a:t>
            </a:r>
            <a:endParaRPr lang="es-AR" altLang="en-US" sz="1800" b="1">
              <a:solidFill>
                <a:srgbClr val="CC0000"/>
              </a:solidFill>
            </a:endParaRP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1751013" y="2492375"/>
            <a:ext cx="1590675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ALGORITMO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CONVERTIR</a:t>
            </a:r>
            <a:endParaRPr lang="es-AR" altLang="en-US" sz="1800" b="1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3700463" y="2492375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009900"/>
                </a:solidFill>
              </a:rPr>
              <a:t>Expresión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009900"/>
                </a:solidFill>
              </a:rPr>
              <a:t>POSTFIJA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7386638" y="2636838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chemeClr val="bg2"/>
                </a:solidFill>
              </a:rPr>
              <a:t>RESULTADO</a:t>
            </a:r>
            <a:endParaRPr lang="es-AR" altLang="en-US" sz="1800" b="1">
              <a:solidFill>
                <a:schemeClr val="bg2"/>
              </a:solidFill>
            </a:endParaRP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5429250" y="2492375"/>
            <a:ext cx="1590675" cy="6508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ALGORITMO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EVALUAR</a:t>
            </a:r>
            <a:endParaRPr lang="es-AR" altLang="en-US" sz="1800" b="1"/>
          </a:p>
        </p:txBody>
      </p:sp>
      <p:cxnSp>
        <p:nvCxnSpPr>
          <p:cNvPr id="266250" name="AutoShape 10"/>
          <p:cNvCxnSpPr>
            <a:cxnSpLocks noChangeShapeType="1"/>
            <a:stCxn id="266245" idx="3"/>
            <a:endCxn id="266246" idx="1"/>
          </p:cNvCxnSpPr>
          <p:nvPr/>
        </p:nvCxnSpPr>
        <p:spPr bwMode="auto">
          <a:xfrm>
            <a:off x="1397000" y="2813050"/>
            <a:ext cx="354013" cy="47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1" name="AutoShape 11"/>
          <p:cNvCxnSpPr>
            <a:cxnSpLocks noChangeShapeType="1"/>
            <a:stCxn id="266246" idx="3"/>
            <a:endCxn id="266247" idx="1"/>
          </p:cNvCxnSpPr>
          <p:nvPr/>
        </p:nvCxnSpPr>
        <p:spPr bwMode="auto">
          <a:xfrm flipV="1">
            <a:off x="3341688" y="2813050"/>
            <a:ext cx="358775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2" name="AutoShape 12"/>
          <p:cNvCxnSpPr>
            <a:cxnSpLocks noChangeShapeType="1"/>
            <a:stCxn id="266247" idx="3"/>
            <a:endCxn id="266249" idx="1"/>
          </p:cNvCxnSpPr>
          <p:nvPr/>
        </p:nvCxnSpPr>
        <p:spPr bwMode="auto">
          <a:xfrm>
            <a:off x="5053013" y="2813050"/>
            <a:ext cx="376237" cy="4763"/>
          </a:xfrm>
          <a:prstGeom prst="bent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3" name="AutoShape 13"/>
          <p:cNvCxnSpPr>
            <a:cxnSpLocks noChangeShapeType="1"/>
            <a:stCxn id="266249" idx="3"/>
            <a:endCxn id="266248" idx="1"/>
          </p:cNvCxnSpPr>
          <p:nvPr/>
        </p:nvCxnSpPr>
        <p:spPr bwMode="auto">
          <a:xfrm>
            <a:off x="7019925" y="2817813"/>
            <a:ext cx="366713" cy="3175"/>
          </a:xfrm>
          <a:prstGeom prst="bentConnector3">
            <a:avLst>
              <a:gd name="adj1" fmla="val 497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124075" y="3602038"/>
            <a:ext cx="56880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s-AR" altLang="en-US" sz="2000"/>
              <a:t>PILA que se almacena: </a:t>
            </a:r>
          </a:p>
          <a:p>
            <a:pPr lvl="1" eaLnBrk="1" hangingPunct="1">
              <a:buClr>
                <a:srgbClr val="CCCC00"/>
              </a:buClr>
              <a:buFont typeface="Wingdings" panose="05000000000000000000" pitchFamily="2" charset="2"/>
              <a:buChar char="§"/>
            </a:pPr>
            <a:r>
              <a:rPr lang="es-AR" altLang="en-US" sz="2000"/>
              <a:t>Operadores</a:t>
            </a:r>
          </a:p>
          <a:p>
            <a:pPr lvl="1" eaLnBrk="1" hangingPunct="1">
              <a:buClr>
                <a:srgbClr val="CCCC00"/>
              </a:buClr>
              <a:buFont typeface="Wingdings" panose="05000000000000000000" pitchFamily="2" charset="2"/>
              <a:buChar char="§"/>
            </a:pPr>
            <a:r>
              <a:rPr lang="es-AR" altLang="en-US" sz="2000"/>
              <a:t>Paréntesis Izquierdos</a:t>
            </a:r>
          </a:p>
          <a:p>
            <a:pPr lvl="1" eaLnBrk="1" hangingPunct="1">
              <a:buClr>
                <a:srgbClr val="CCCC00"/>
              </a:buClr>
              <a:buFont typeface="Wingdings" panose="05000000000000000000" pitchFamily="2" charset="2"/>
              <a:buNone/>
            </a:pPr>
            <a:endParaRPr lang="es-AR" altLang="en-US" sz="2000"/>
          </a:p>
          <a:p>
            <a:pPr eaLnBrk="1" hangingPunct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s-ES" altLang="en-US" sz="2000"/>
              <a:t>La expresión infija se va leyendo carácter a carácter hasta finalizar la misma.</a:t>
            </a:r>
          </a:p>
          <a:p>
            <a:pPr eaLnBrk="1" hangingPunct="1">
              <a:buClr>
                <a:srgbClr val="CCCC00"/>
              </a:buClr>
              <a:buFont typeface="Wingdings" panose="05000000000000000000" pitchFamily="2" charset="2"/>
              <a:buNone/>
            </a:pPr>
            <a:endParaRPr lang="es-ES" altLang="en-US" sz="2000"/>
          </a:p>
          <a:p>
            <a:pPr eaLnBrk="1" hangingPunct="1">
              <a:buClr>
                <a:srgbClr val="CCCC00"/>
              </a:buClr>
              <a:buFont typeface="Wingdings" panose="05000000000000000000" pitchFamily="2" charset="2"/>
              <a:buChar char="Ø"/>
            </a:pPr>
            <a:r>
              <a:rPr lang="es-ES" altLang="en-US" sz="2000"/>
              <a:t>De acuerdo al carácter leído se realiza una determinada acción.</a:t>
            </a:r>
          </a:p>
          <a:p>
            <a:pPr eaLnBrk="1" hangingPunct="1">
              <a:buClr>
                <a:srgbClr val="CCCC00"/>
              </a:buClr>
              <a:buFont typeface="Wingdings" panose="05000000000000000000" pitchFamily="2" charset="2"/>
              <a:buChar char="§"/>
            </a:pPr>
            <a:endParaRPr lang="es-AR" altLang="en-US" sz="2000"/>
          </a:p>
        </p:txBody>
      </p:sp>
      <p:grpSp>
        <p:nvGrpSpPr>
          <p:cNvPr id="266261" name="Group 21"/>
          <p:cNvGrpSpPr>
            <a:grpSpLocks/>
          </p:cNvGrpSpPr>
          <p:nvPr/>
        </p:nvGrpSpPr>
        <p:grpSpPr bwMode="auto">
          <a:xfrm>
            <a:off x="104775" y="3211513"/>
            <a:ext cx="1803400" cy="1685925"/>
            <a:chOff x="66" y="2023"/>
            <a:chExt cx="1136" cy="1062"/>
          </a:xfrm>
        </p:grpSpPr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66" y="2251"/>
              <a:ext cx="1136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Tx/>
                <a:buFontTx/>
                <a:buChar char="•"/>
              </a:pPr>
              <a:r>
                <a:rPr lang="es-ES" altLang="en-US" sz="2000"/>
                <a:t> Operandos</a:t>
              </a:r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Tx/>
                <a:buFontTx/>
                <a:buChar char="•"/>
              </a:pPr>
              <a:r>
                <a:rPr lang="es-ES" altLang="en-US" sz="2000"/>
                <a:t> Operadores </a:t>
              </a:r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Tx/>
                <a:buFontTx/>
                <a:buChar char="•"/>
              </a:pPr>
              <a:r>
                <a:rPr lang="es-ES" altLang="en-US" sz="2000"/>
                <a:t> Paréntesis</a:t>
              </a:r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Tx/>
                <a:buFontTx/>
                <a:buChar char="•"/>
              </a:pPr>
              <a:r>
                <a:rPr lang="es-ES" altLang="en-US" sz="2000"/>
                <a:t> = (MF)</a:t>
              </a:r>
              <a:endParaRPr lang="es-AR" altLang="en-US" sz="2000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512" y="202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58" name="Line 18"/>
          <p:cNvSpPr>
            <a:spLocks noChangeShapeType="1"/>
          </p:cNvSpPr>
          <p:nvPr/>
        </p:nvSpPr>
        <p:spPr bwMode="auto">
          <a:xfrm>
            <a:off x="2671763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71438" y="2276475"/>
            <a:ext cx="4932362" cy="100806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6" grpId="0" animBg="1"/>
      <p:bldP spid="266247" grpId="0"/>
      <p:bldP spid="266248" grpId="0"/>
      <p:bldP spid="2662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1628775"/>
            <a:ext cx="8245475" cy="5229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800" b="1" smtClean="0"/>
              <a:t>ALGORITMO</a:t>
            </a:r>
            <a:r>
              <a:rPr lang="es-AR" altLang="en-US" sz="2800" smtClean="0"/>
              <a:t>: CONVERTIR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b="1" smtClean="0"/>
              <a:t>ENTRADA</a:t>
            </a:r>
            <a:r>
              <a:rPr lang="es-AR" altLang="en-US" sz="2000" smtClean="0"/>
              <a:t>: token: cadena de caracteres (expresión infija) con MF (</a:t>
            </a:r>
            <a:r>
              <a:rPr lang="es-AR" altLang="en-US" sz="2000" b="1" smtClean="0"/>
              <a:t>‘=</a:t>
            </a:r>
            <a:r>
              <a:rPr lang="es-AR" altLang="en-US" sz="2000" smtClean="0"/>
              <a:t>‘)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b="1" smtClean="0"/>
              <a:t>SALIDA</a:t>
            </a:r>
            <a:r>
              <a:rPr lang="es-AR" altLang="en-US" sz="2000" smtClean="0"/>
              <a:t>: postfija: cadena de caracteres (expresión postfija)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AR" altLang="en-US" sz="1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800" smtClean="0"/>
              <a:t>P0. pilaAux </a:t>
            </a:r>
            <a:r>
              <a:rPr lang="es-AR" altLang="en-US" sz="2800" smtClean="0">
                <a:sym typeface="Wingdings" panose="05000000000000000000" pitchFamily="2" charset="2"/>
              </a:rPr>
              <a:t> PilaVacía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800" smtClean="0">
                <a:sym typeface="Wingdings" panose="05000000000000000000" pitchFamily="2" charset="2"/>
              </a:rPr>
              <a:t>P1. REPETIR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800" smtClean="0">
                <a:sym typeface="Wingdings" panose="05000000000000000000" pitchFamily="2" charset="2"/>
              </a:rPr>
              <a:t>			LEER(token)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Actuar según el valor del token leído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mtClean="0">
                <a:sym typeface="Wingdings" panose="05000000000000000000" pitchFamily="2" charset="2"/>
              </a:rPr>
              <a:t>  HASTA QUE (token = MF)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800" smtClean="0"/>
              <a:t>P2. ESCRIBIR(postfija)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800" smtClean="0"/>
              <a:t>P3. PARAR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300" smtClean="0"/>
              <a:t>APLICACIÓN</a:t>
            </a:r>
            <a:br>
              <a:rPr lang="es-ES" altLang="en-US" sz="3300" smtClean="0"/>
            </a:br>
            <a:r>
              <a:rPr lang="es-AR" altLang="en-US" sz="3300" smtClean="0"/>
              <a:t>Conversión de Expresión Infija a Postfija</a:t>
            </a:r>
            <a:endParaRPr lang="es-ES" altLang="en-US" sz="3300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73238"/>
            <a:ext cx="8785225" cy="4646612"/>
          </a:xfrm>
        </p:spPr>
        <p:txBody>
          <a:bodyPr/>
          <a:lstStyle/>
          <a:p>
            <a:pPr marL="669925" lvl="1" indent="-3254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b="1" smtClean="0">
                <a:sym typeface="Wingdings" panose="05000000000000000000" pitchFamily="2" charset="2"/>
              </a:rPr>
              <a:t>token: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z="2100" b="1" smtClean="0"/>
              <a:t>Operando</a:t>
            </a:r>
            <a:r>
              <a:rPr lang="es-ES" altLang="en-US" sz="2100" smtClean="0"/>
              <a:t>: Agregar a la expresión postfija.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z="2100" b="1" smtClean="0"/>
              <a:t>Operador</a:t>
            </a:r>
            <a:r>
              <a:rPr lang="es-ES" altLang="en-US" sz="2100" smtClean="0"/>
              <a:t>: SI prioridad token &gt; prioridad tope Pila ENTONCES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1800" smtClean="0"/>
              <a:t>				Insertar token en la Pila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smtClean="0"/>
              <a:t>			  </a:t>
            </a:r>
            <a:r>
              <a:rPr lang="es-ES" altLang="en-US" sz="2100" smtClean="0"/>
              <a:t>SINO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200" smtClean="0"/>
              <a:t>				</a:t>
            </a:r>
            <a:r>
              <a:rPr lang="es-ES" altLang="en-US" sz="1800" smtClean="0"/>
              <a:t>Sacar tope Pila y agregarlo en expresión postfija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1800" smtClean="0"/>
              <a:t>				Realizar nuevamente la comparación de prioridades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z="2100" b="1" smtClean="0"/>
              <a:t>( </a:t>
            </a:r>
            <a:r>
              <a:rPr lang="es-ES" altLang="en-US" sz="2100" smtClean="0"/>
              <a:t>: Insertar en la Pila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z="2100" b="1" smtClean="0"/>
              <a:t>) </a:t>
            </a:r>
            <a:r>
              <a:rPr lang="es-ES" altLang="en-US" sz="2100" smtClean="0"/>
              <a:t>: Sacar tope Pila y agregar en expresión postfija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 Repetir paso anterior hasta encontrar un paréntesis izquierdo 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 Eliminar paréntesis izquierdo de la Pila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z="2100" b="1" smtClean="0"/>
              <a:t>= </a:t>
            </a:r>
            <a:r>
              <a:rPr lang="es-ES" altLang="en-US" sz="2100" smtClean="0"/>
              <a:t>: Sacar tope Pila y agregar en expresión postfija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  Repetir paso anterior hasta que quede la Pila vacía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z="3200" smtClean="0"/>
              <a:t>EJEMPLO</a:t>
            </a:r>
          </a:p>
        </p:txBody>
      </p:sp>
      <p:sp>
        <p:nvSpPr>
          <p:cNvPr id="43011" name="14 CuadroTexto"/>
          <p:cNvSpPr txBox="1">
            <a:spLocks noChangeArrowheads="1"/>
          </p:cNvSpPr>
          <p:nvPr/>
        </p:nvSpPr>
        <p:spPr bwMode="auto">
          <a:xfrm>
            <a:off x="2695575" y="950913"/>
            <a:ext cx="497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 a * ( b + c ) / d =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403350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122488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843213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562350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283075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002213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722938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442075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7164388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883525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022" name="14 CuadroTexto"/>
          <p:cNvSpPr txBox="1">
            <a:spLocks noChangeArrowheads="1"/>
          </p:cNvSpPr>
          <p:nvPr/>
        </p:nvSpPr>
        <p:spPr bwMode="auto">
          <a:xfrm>
            <a:off x="395288" y="2665413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Infija:      a         *        (         b        +        c          )         /        d        =</a:t>
            </a:r>
          </a:p>
        </p:txBody>
      </p: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1076325" y="2195513"/>
            <a:ext cx="1263650" cy="944562"/>
            <a:chOff x="587" y="1492"/>
            <a:chExt cx="796" cy="595"/>
          </a:xfrm>
        </p:grpSpPr>
        <p:sp>
          <p:nvSpPr>
            <p:cNvPr id="43103" name="Oval 16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104" name="14 CuadroTexto"/>
            <p:cNvSpPr txBox="1">
              <a:spLocks noChangeArrowheads="1"/>
            </p:cNvSpPr>
            <p:nvPr/>
          </p:nvSpPr>
          <p:spPr bwMode="auto">
            <a:xfrm>
              <a:off x="587" y="1492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43024" name="48 CuadroTexto"/>
          <p:cNvSpPr txBox="1">
            <a:spLocks noChangeArrowheads="1"/>
          </p:cNvSpPr>
          <p:nvPr/>
        </p:nvSpPr>
        <p:spPr bwMode="auto">
          <a:xfrm>
            <a:off x="407988" y="3241675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Pila:</a:t>
            </a:r>
          </a:p>
        </p:txBody>
      </p:sp>
      <p:sp>
        <p:nvSpPr>
          <p:cNvPr id="43025" name="48 CuadroTexto"/>
          <p:cNvSpPr txBox="1">
            <a:spLocks noChangeArrowheads="1"/>
          </p:cNvSpPr>
          <p:nvPr/>
        </p:nvSpPr>
        <p:spPr bwMode="auto">
          <a:xfrm>
            <a:off x="468313" y="5184775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Posfija:</a:t>
            </a:r>
          </a:p>
        </p:txBody>
      </p:sp>
      <p:sp>
        <p:nvSpPr>
          <p:cNvPr id="273428" name="48 CuadroTexto"/>
          <p:cNvSpPr txBox="1">
            <a:spLocks noChangeArrowheads="1"/>
          </p:cNvSpPr>
          <p:nvPr/>
        </p:nvSpPr>
        <p:spPr bwMode="auto">
          <a:xfrm>
            <a:off x="1706563" y="51720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a </a:t>
            </a:r>
          </a:p>
        </p:txBody>
      </p:sp>
      <p:grpSp>
        <p:nvGrpSpPr>
          <p:cNvPr id="273429" name="Group 21"/>
          <p:cNvGrpSpPr>
            <a:grpSpLocks/>
          </p:cNvGrpSpPr>
          <p:nvPr/>
        </p:nvGrpSpPr>
        <p:grpSpPr bwMode="auto">
          <a:xfrm>
            <a:off x="1808163" y="2195513"/>
            <a:ext cx="1263650" cy="944562"/>
            <a:chOff x="587" y="1492"/>
            <a:chExt cx="796" cy="595"/>
          </a:xfrm>
        </p:grpSpPr>
        <p:sp>
          <p:nvSpPr>
            <p:cNvPr id="43101" name="Oval 22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102" name="14 CuadroTexto"/>
            <p:cNvSpPr txBox="1">
              <a:spLocks noChangeArrowheads="1"/>
            </p:cNvSpPr>
            <p:nvPr/>
          </p:nvSpPr>
          <p:spPr bwMode="auto">
            <a:xfrm>
              <a:off x="587" y="1492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32" name="48 CuadroTexto"/>
          <p:cNvSpPr txBox="1">
            <a:spLocks noChangeArrowheads="1"/>
          </p:cNvSpPr>
          <p:nvPr/>
        </p:nvSpPr>
        <p:spPr bwMode="auto">
          <a:xfrm>
            <a:off x="2238375" y="417671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33" name="48 CuadroTexto"/>
          <p:cNvSpPr txBox="1">
            <a:spLocks noChangeArrowheads="1"/>
          </p:cNvSpPr>
          <p:nvPr/>
        </p:nvSpPr>
        <p:spPr bwMode="auto">
          <a:xfrm>
            <a:off x="2987675" y="3744913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(</a:t>
            </a:r>
          </a:p>
        </p:txBody>
      </p:sp>
      <p:grpSp>
        <p:nvGrpSpPr>
          <p:cNvPr id="273434" name="Group 26"/>
          <p:cNvGrpSpPr>
            <a:grpSpLocks/>
          </p:cNvGrpSpPr>
          <p:nvPr/>
        </p:nvGrpSpPr>
        <p:grpSpPr bwMode="auto">
          <a:xfrm>
            <a:off x="2513013" y="2195513"/>
            <a:ext cx="1263650" cy="944562"/>
            <a:chOff x="587" y="1492"/>
            <a:chExt cx="796" cy="595"/>
          </a:xfrm>
        </p:grpSpPr>
        <p:sp>
          <p:nvSpPr>
            <p:cNvPr id="43099" name="Oval 27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100" name="14 CuadroTexto"/>
            <p:cNvSpPr txBox="1">
              <a:spLocks noChangeArrowheads="1"/>
            </p:cNvSpPr>
            <p:nvPr/>
          </p:nvSpPr>
          <p:spPr bwMode="auto">
            <a:xfrm>
              <a:off x="587" y="1492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37" name="48 CuadroTexto"/>
          <p:cNvSpPr txBox="1">
            <a:spLocks noChangeArrowheads="1"/>
          </p:cNvSpPr>
          <p:nvPr/>
        </p:nvSpPr>
        <p:spPr bwMode="auto">
          <a:xfrm>
            <a:off x="2959100" y="417671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38" name="48 CuadroTexto"/>
          <p:cNvSpPr txBox="1">
            <a:spLocks noChangeArrowheads="1"/>
          </p:cNvSpPr>
          <p:nvPr/>
        </p:nvSpPr>
        <p:spPr bwMode="auto">
          <a:xfrm>
            <a:off x="2238375" y="51720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b</a:t>
            </a:r>
          </a:p>
        </p:txBody>
      </p:sp>
      <p:grpSp>
        <p:nvGrpSpPr>
          <p:cNvPr id="273439" name="Group 31"/>
          <p:cNvGrpSpPr>
            <a:grpSpLocks/>
          </p:cNvGrpSpPr>
          <p:nvPr/>
        </p:nvGrpSpPr>
        <p:grpSpPr bwMode="auto">
          <a:xfrm>
            <a:off x="3203575" y="2195513"/>
            <a:ext cx="1263650" cy="944562"/>
            <a:chOff x="587" y="1492"/>
            <a:chExt cx="796" cy="595"/>
          </a:xfrm>
        </p:grpSpPr>
        <p:sp>
          <p:nvSpPr>
            <p:cNvPr id="43097" name="Oval 32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98" name="14 CuadroTexto"/>
            <p:cNvSpPr txBox="1">
              <a:spLocks noChangeArrowheads="1"/>
            </p:cNvSpPr>
            <p:nvPr/>
          </p:nvSpPr>
          <p:spPr bwMode="auto">
            <a:xfrm>
              <a:off x="587" y="1492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42" name="48 CuadroTexto"/>
          <p:cNvSpPr txBox="1">
            <a:spLocks noChangeArrowheads="1"/>
          </p:cNvSpPr>
          <p:nvPr/>
        </p:nvSpPr>
        <p:spPr bwMode="auto">
          <a:xfrm>
            <a:off x="4398963" y="34718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3443" name="48 CuadroTexto"/>
          <p:cNvSpPr txBox="1">
            <a:spLocks noChangeArrowheads="1"/>
          </p:cNvSpPr>
          <p:nvPr/>
        </p:nvSpPr>
        <p:spPr bwMode="auto">
          <a:xfrm>
            <a:off x="3708400" y="379253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(</a:t>
            </a:r>
          </a:p>
        </p:txBody>
      </p:sp>
      <p:sp>
        <p:nvSpPr>
          <p:cNvPr id="273444" name="48 CuadroTexto"/>
          <p:cNvSpPr txBox="1">
            <a:spLocks noChangeArrowheads="1"/>
          </p:cNvSpPr>
          <p:nvPr/>
        </p:nvSpPr>
        <p:spPr bwMode="auto">
          <a:xfrm>
            <a:off x="3679825" y="42243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273445" name="Group 37"/>
          <p:cNvGrpSpPr>
            <a:grpSpLocks/>
          </p:cNvGrpSpPr>
          <p:nvPr/>
        </p:nvGrpSpPr>
        <p:grpSpPr bwMode="auto">
          <a:xfrm>
            <a:off x="3924300" y="2195513"/>
            <a:ext cx="1263650" cy="944562"/>
            <a:chOff x="587" y="1492"/>
            <a:chExt cx="796" cy="595"/>
          </a:xfrm>
        </p:grpSpPr>
        <p:sp>
          <p:nvSpPr>
            <p:cNvPr id="43095" name="Oval 38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96" name="14 CuadroTexto"/>
            <p:cNvSpPr txBox="1">
              <a:spLocks noChangeArrowheads="1"/>
            </p:cNvSpPr>
            <p:nvPr/>
          </p:nvSpPr>
          <p:spPr bwMode="auto">
            <a:xfrm>
              <a:off x="587" y="1492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48" name="48 CuadroTexto"/>
          <p:cNvSpPr txBox="1">
            <a:spLocks noChangeArrowheads="1"/>
          </p:cNvSpPr>
          <p:nvPr/>
        </p:nvSpPr>
        <p:spPr bwMode="auto">
          <a:xfrm>
            <a:off x="4413250" y="381793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(</a:t>
            </a:r>
          </a:p>
        </p:txBody>
      </p:sp>
      <p:sp>
        <p:nvSpPr>
          <p:cNvPr id="273449" name="48 CuadroTexto"/>
          <p:cNvSpPr txBox="1">
            <a:spLocks noChangeArrowheads="1"/>
          </p:cNvSpPr>
          <p:nvPr/>
        </p:nvSpPr>
        <p:spPr bwMode="auto">
          <a:xfrm>
            <a:off x="4384675" y="42497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50" name="48 CuadroTexto"/>
          <p:cNvSpPr txBox="1">
            <a:spLocks noChangeArrowheads="1"/>
          </p:cNvSpPr>
          <p:nvPr/>
        </p:nvSpPr>
        <p:spPr bwMode="auto">
          <a:xfrm>
            <a:off x="4500563" y="51577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d</a:t>
            </a:r>
          </a:p>
        </p:txBody>
      </p:sp>
      <p:grpSp>
        <p:nvGrpSpPr>
          <p:cNvPr id="273451" name="Group 43"/>
          <p:cNvGrpSpPr>
            <a:grpSpLocks/>
          </p:cNvGrpSpPr>
          <p:nvPr/>
        </p:nvGrpSpPr>
        <p:grpSpPr bwMode="auto">
          <a:xfrm>
            <a:off x="4645025" y="2205038"/>
            <a:ext cx="1263650" cy="920750"/>
            <a:chOff x="587" y="1507"/>
            <a:chExt cx="796" cy="580"/>
          </a:xfrm>
        </p:grpSpPr>
        <p:sp>
          <p:nvSpPr>
            <p:cNvPr id="43093" name="Oval 44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94" name="14 CuadroTexto"/>
            <p:cNvSpPr txBox="1">
              <a:spLocks noChangeArrowheads="1"/>
            </p:cNvSpPr>
            <p:nvPr/>
          </p:nvSpPr>
          <p:spPr bwMode="auto">
            <a:xfrm>
              <a:off x="587" y="1507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54" name="48 CuadroTexto"/>
          <p:cNvSpPr txBox="1">
            <a:spLocks noChangeArrowheads="1"/>
          </p:cNvSpPr>
          <p:nvPr/>
        </p:nvSpPr>
        <p:spPr bwMode="auto">
          <a:xfrm>
            <a:off x="5149850" y="3457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3455" name="48 CuadroTexto"/>
          <p:cNvSpPr txBox="1">
            <a:spLocks noChangeArrowheads="1"/>
          </p:cNvSpPr>
          <p:nvPr/>
        </p:nvSpPr>
        <p:spPr bwMode="auto">
          <a:xfrm>
            <a:off x="5164138" y="3803650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(</a:t>
            </a:r>
          </a:p>
        </p:txBody>
      </p:sp>
      <p:sp>
        <p:nvSpPr>
          <p:cNvPr id="273456" name="48 CuadroTexto"/>
          <p:cNvSpPr txBox="1">
            <a:spLocks noChangeArrowheads="1"/>
          </p:cNvSpPr>
          <p:nvPr/>
        </p:nvSpPr>
        <p:spPr bwMode="auto">
          <a:xfrm>
            <a:off x="5135563" y="42354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57" name="48 CuadroTexto"/>
          <p:cNvSpPr txBox="1">
            <a:spLocks noChangeArrowheads="1"/>
          </p:cNvSpPr>
          <p:nvPr/>
        </p:nvSpPr>
        <p:spPr bwMode="auto">
          <a:xfrm>
            <a:off x="2828925" y="51435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c</a:t>
            </a:r>
          </a:p>
        </p:txBody>
      </p:sp>
      <p:grpSp>
        <p:nvGrpSpPr>
          <p:cNvPr id="273458" name="Group 50"/>
          <p:cNvGrpSpPr>
            <a:grpSpLocks/>
          </p:cNvGrpSpPr>
          <p:nvPr/>
        </p:nvGrpSpPr>
        <p:grpSpPr bwMode="auto">
          <a:xfrm>
            <a:off x="5364163" y="2195513"/>
            <a:ext cx="1263650" cy="958850"/>
            <a:chOff x="587" y="1483"/>
            <a:chExt cx="796" cy="604"/>
          </a:xfrm>
        </p:grpSpPr>
        <p:sp>
          <p:nvSpPr>
            <p:cNvPr id="43091" name="Oval 51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92" name="14 CuadroTexto"/>
            <p:cNvSpPr txBox="1">
              <a:spLocks noChangeArrowheads="1"/>
            </p:cNvSpPr>
            <p:nvPr/>
          </p:nvSpPr>
          <p:spPr bwMode="auto">
            <a:xfrm>
              <a:off x="587" y="1483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61" name="48 CuadroTexto"/>
          <p:cNvSpPr txBox="1">
            <a:spLocks noChangeArrowheads="1"/>
          </p:cNvSpPr>
          <p:nvPr/>
        </p:nvSpPr>
        <p:spPr bwMode="auto">
          <a:xfrm>
            <a:off x="5870575" y="3457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3462" name="48 CuadroTexto"/>
          <p:cNvSpPr txBox="1">
            <a:spLocks noChangeArrowheads="1"/>
          </p:cNvSpPr>
          <p:nvPr/>
        </p:nvSpPr>
        <p:spPr bwMode="auto">
          <a:xfrm>
            <a:off x="5884863" y="3803650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(</a:t>
            </a:r>
          </a:p>
        </p:txBody>
      </p:sp>
      <p:sp>
        <p:nvSpPr>
          <p:cNvPr id="273463" name="48 CuadroTexto"/>
          <p:cNvSpPr txBox="1">
            <a:spLocks noChangeArrowheads="1"/>
          </p:cNvSpPr>
          <p:nvPr/>
        </p:nvSpPr>
        <p:spPr bwMode="auto">
          <a:xfrm>
            <a:off x="5856288" y="42354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64" name="48 CuadroTexto"/>
          <p:cNvSpPr txBox="1">
            <a:spLocks noChangeArrowheads="1"/>
          </p:cNvSpPr>
          <p:nvPr/>
        </p:nvSpPr>
        <p:spPr bwMode="auto">
          <a:xfrm>
            <a:off x="3348038" y="51577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grpSp>
        <p:nvGrpSpPr>
          <p:cNvPr id="273465" name="Group 57"/>
          <p:cNvGrpSpPr>
            <a:grpSpLocks/>
          </p:cNvGrpSpPr>
          <p:nvPr/>
        </p:nvGrpSpPr>
        <p:grpSpPr bwMode="auto">
          <a:xfrm>
            <a:off x="6084888" y="2195513"/>
            <a:ext cx="1263650" cy="958850"/>
            <a:chOff x="587" y="1483"/>
            <a:chExt cx="796" cy="604"/>
          </a:xfrm>
        </p:grpSpPr>
        <p:sp>
          <p:nvSpPr>
            <p:cNvPr id="43089" name="Oval 58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90" name="14 CuadroTexto"/>
            <p:cNvSpPr txBox="1">
              <a:spLocks noChangeArrowheads="1"/>
            </p:cNvSpPr>
            <p:nvPr/>
          </p:nvSpPr>
          <p:spPr bwMode="auto">
            <a:xfrm>
              <a:off x="587" y="1483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68" name="48 CuadroTexto"/>
          <p:cNvSpPr txBox="1">
            <a:spLocks noChangeArrowheads="1"/>
          </p:cNvSpPr>
          <p:nvPr/>
        </p:nvSpPr>
        <p:spPr bwMode="auto">
          <a:xfrm>
            <a:off x="6516688" y="422433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69" name="48 CuadroTexto"/>
          <p:cNvSpPr txBox="1">
            <a:spLocks noChangeArrowheads="1"/>
          </p:cNvSpPr>
          <p:nvPr/>
        </p:nvSpPr>
        <p:spPr bwMode="auto">
          <a:xfrm>
            <a:off x="3924300" y="522922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3470" name="48 CuadroTexto"/>
          <p:cNvSpPr txBox="1">
            <a:spLocks noChangeArrowheads="1"/>
          </p:cNvSpPr>
          <p:nvPr/>
        </p:nvSpPr>
        <p:spPr bwMode="auto">
          <a:xfrm>
            <a:off x="6588125" y="40338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/</a:t>
            </a:r>
          </a:p>
        </p:txBody>
      </p:sp>
      <p:grpSp>
        <p:nvGrpSpPr>
          <p:cNvPr id="273471" name="Group 63"/>
          <p:cNvGrpSpPr>
            <a:grpSpLocks/>
          </p:cNvGrpSpPr>
          <p:nvPr/>
        </p:nvGrpSpPr>
        <p:grpSpPr bwMode="auto">
          <a:xfrm>
            <a:off x="6804025" y="2195513"/>
            <a:ext cx="1263650" cy="958850"/>
            <a:chOff x="587" y="1483"/>
            <a:chExt cx="796" cy="604"/>
          </a:xfrm>
        </p:grpSpPr>
        <p:sp>
          <p:nvSpPr>
            <p:cNvPr id="43087" name="Oval 64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88" name="14 CuadroTexto"/>
            <p:cNvSpPr txBox="1">
              <a:spLocks noChangeArrowheads="1"/>
            </p:cNvSpPr>
            <p:nvPr/>
          </p:nvSpPr>
          <p:spPr bwMode="auto">
            <a:xfrm>
              <a:off x="587" y="1483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74" name="48 CuadroTexto"/>
          <p:cNvSpPr txBox="1">
            <a:spLocks noChangeArrowheads="1"/>
          </p:cNvSpPr>
          <p:nvPr/>
        </p:nvSpPr>
        <p:spPr bwMode="auto">
          <a:xfrm>
            <a:off x="5076825" y="5200650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/</a:t>
            </a:r>
          </a:p>
        </p:txBody>
      </p:sp>
      <p:sp>
        <p:nvSpPr>
          <p:cNvPr id="273475" name="48 CuadroTexto"/>
          <p:cNvSpPr txBox="1">
            <a:spLocks noChangeArrowheads="1"/>
          </p:cNvSpPr>
          <p:nvPr/>
        </p:nvSpPr>
        <p:spPr bwMode="auto">
          <a:xfrm>
            <a:off x="7308850" y="40798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/</a:t>
            </a:r>
          </a:p>
        </p:txBody>
      </p:sp>
      <p:grpSp>
        <p:nvGrpSpPr>
          <p:cNvPr id="273476" name="Group 68"/>
          <p:cNvGrpSpPr>
            <a:grpSpLocks/>
          </p:cNvGrpSpPr>
          <p:nvPr/>
        </p:nvGrpSpPr>
        <p:grpSpPr bwMode="auto">
          <a:xfrm>
            <a:off x="7485063" y="2195513"/>
            <a:ext cx="1263650" cy="958850"/>
            <a:chOff x="542" y="1483"/>
            <a:chExt cx="796" cy="604"/>
          </a:xfrm>
        </p:grpSpPr>
        <p:sp>
          <p:nvSpPr>
            <p:cNvPr id="43085" name="Oval 69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3086" name="14 CuadroTexto"/>
            <p:cNvSpPr txBox="1">
              <a:spLocks noChangeArrowheads="1"/>
            </p:cNvSpPr>
            <p:nvPr/>
          </p:nvSpPr>
          <p:spPr bwMode="auto">
            <a:xfrm>
              <a:off x="542" y="1483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3479" name="48 CuadroTexto"/>
          <p:cNvSpPr txBox="1">
            <a:spLocks noChangeArrowheads="1"/>
          </p:cNvSpPr>
          <p:nvPr/>
        </p:nvSpPr>
        <p:spPr bwMode="auto">
          <a:xfrm>
            <a:off x="8027988" y="40798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/</a:t>
            </a:r>
          </a:p>
        </p:txBody>
      </p:sp>
      <p:sp>
        <p:nvSpPr>
          <p:cNvPr id="273480" name="48 CuadroTexto"/>
          <p:cNvSpPr txBox="1">
            <a:spLocks noChangeArrowheads="1"/>
          </p:cNvSpPr>
          <p:nvPr/>
        </p:nvSpPr>
        <p:spPr bwMode="auto">
          <a:xfrm>
            <a:off x="5594350" y="5186363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=</a:t>
            </a:r>
          </a:p>
        </p:txBody>
      </p:sp>
      <p:sp>
        <p:nvSpPr>
          <p:cNvPr id="273481" name="AutoShape 73"/>
          <p:cNvSpPr>
            <a:spLocks/>
          </p:cNvSpPr>
          <p:nvPr/>
        </p:nvSpPr>
        <p:spPr bwMode="auto">
          <a:xfrm rot="5400000">
            <a:off x="3703638" y="606425"/>
            <a:ext cx="71437" cy="792163"/>
          </a:xfrm>
          <a:prstGeom prst="leftBracket">
            <a:avLst>
              <a:gd name="adj" fmla="val 92408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sp>
        <p:nvSpPr>
          <p:cNvPr id="273482" name="AutoShape 74"/>
          <p:cNvSpPr>
            <a:spLocks/>
          </p:cNvSpPr>
          <p:nvPr/>
        </p:nvSpPr>
        <p:spPr bwMode="auto">
          <a:xfrm rot="5400000">
            <a:off x="3524250" y="152401"/>
            <a:ext cx="71437" cy="1439862"/>
          </a:xfrm>
          <a:prstGeom prst="leftBracket">
            <a:avLst>
              <a:gd name="adj" fmla="val 167964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sp>
        <p:nvSpPr>
          <p:cNvPr id="273483" name="AutoShape 75"/>
          <p:cNvSpPr>
            <a:spLocks/>
          </p:cNvSpPr>
          <p:nvPr/>
        </p:nvSpPr>
        <p:spPr bwMode="auto">
          <a:xfrm rot="5400000">
            <a:off x="3668713" y="-207963"/>
            <a:ext cx="71438" cy="1871663"/>
          </a:xfrm>
          <a:prstGeom prst="leftBracket">
            <a:avLst>
              <a:gd name="adj" fmla="val 218332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graphicFrame>
        <p:nvGraphicFramePr>
          <p:cNvPr id="273509" name="Group 101"/>
          <p:cNvGraphicFramePr>
            <a:graphicFrameLocks noGrp="1"/>
          </p:cNvGraphicFramePr>
          <p:nvPr>
            <p:ph idx="4294967295"/>
          </p:nvPr>
        </p:nvGraphicFramePr>
        <p:xfrm>
          <a:off x="1619250" y="5157788"/>
          <a:ext cx="4416425" cy="517766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281176286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155348016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4150501730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423320488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5200791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43908439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3471696764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6663697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60283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727075"/>
            <a:ext cx="36258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62" grpId="0" build="allAtOnce"/>
      <p:bldP spid="273479" grpId="0" build="allAtOnce"/>
      <p:bldP spid="273481" grpId="0" animBg="1"/>
      <p:bldP spid="273482" grpId="0" animBg="1"/>
      <p:bldP spid="2734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z="3200" smtClean="0"/>
              <a:t>EJEMPLO</a:t>
            </a:r>
          </a:p>
        </p:txBody>
      </p:sp>
      <p:sp>
        <p:nvSpPr>
          <p:cNvPr id="44035" name="14 CuadroTexto"/>
          <p:cNvSpPr txBox="1">
            <a:spLocks noChangeArrowheads="1"/>
          </p:cNvSpPr>
          <p:nvPr/>
        </p:nvSpPr>
        <p:spPr bwMode="auto">
          <a:xfrm>
            <a:off x="2700338" y="955675"/>
            <a:ext cx="497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 a +  b * </a:t>
            </a:r>
            <a:r>
              <a:rPr lang="en-US" altLang="en-US" sz="1800"/>
              <a:t>~</a:t>
            </a:r>
            <a:r>
              <a:rPr lang="es-AR" altLang="en-US" sz="1800"/>
              <a:t> </a:t>
            </a:r>
            <a:r>
              <a:rPr lang="es-ES" altLang="en-US" sz="2400">
                <a:latin typeface="Calibri" panose="020F0502020204030204" pitchFamily="34" charset="0"/>
              </a:rPr>
              <a:t>c </a:t>
            </a:r>
            <a:r>
              <a:rPr lang="en-US" altLang="en-US" sz="1800"/>
              <a:t> - </a:t>
            </a:r>
            <a:r>
              <a:rPr lang="es-ES" altLang="en-US" sz="2400">
                <a:latin typeface="Calibri" panose="020F0502020204030204" pitchFamily="34" charset="0"/>
              </a:rPr>
              <a:t>d =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03350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122488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843213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562350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283075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002213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722938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442075" y="3241675"/>
            <a:ext cx="5762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164388" y="3241675"/>
            <a:ext cx="5762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5" name="14 CuadroTexto"/>
          <p:cNvSpPr txBox="1">
            <a:spLocks noChangeArrowheads="1"/>
          </p:cNvSpPr>
          <p:nvPr/>
        </p:nvSpPr>
        <p:spPr bwMode="auto">
          <a:xfrm>
            <a:off x="395288" y="2665413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Infija:      a         +        b        *        </a:t>
            </a:r>
            <a:r>
              <a:rPr lang="en-US" altLang="en-US" sz="1800"/>
              <a:t>~</a:t>
            </a:r>
            <a:r>
              <a:rPr lang="es-ES" altLang="en-US" sz="2400">
                <a:latin typeface="Calibri" panose="020F0502020204030204" pitchFamily="34" charset="0"/>
              </a:rPr>
              <a:t>        c         -         d        =</a:t>
            </a:r>
          </a:p>
        </p:txBody>
      </p:sp>
      <p:grpSp>
        <p:nvGrpSpPr>
          <p:cNvPr id="276495" name="Group 15"/>
          <p:cNvGrpSpPr>
            <a:grpSpLocks/>
          </p:cNvGrpSpPr>
          <p:nvPr/>
        </p:nvGrpSpPr>
        <p:grpSpPr bwMode="auto">
          <a:xfrm>
            <a:off x="1076325" y="2122488"/>
            <a:ext cx="1263650" cy="1017587"/>
            <a:chOff x="587" y="1446"/>
            <a:chExt cx="796" cy="641"/>
          </a:xfrm>
        </p:grpSpPr>
        <p:sp>
          <p:nvSpPr>
            <p:cNvPr id="44125" name="Oval 16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26" name="14 CuadroTexto"/>
            <p:cNvSpPr txBox="1">
              <a:spLocks noChangeArrowheads="1"/>
            </p:cNvSpPr>
            <p:nvPr/>
          </p:nvSpPr>
          <p:spPr bwMode="auto">
            <a:xfrm>
              <a:off x="587" y="1446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 </a:t>
              </a:r>
            </a:p>
          </p:txBody>
        </p:sp>
      </p:grpSp>
      <p:sp>
        <p:nvSpPr>
          <p:cNvPr id="44047" name="48 CuadroTexto"/>
          <p:cNvSpPr txBox="1">
            <a:spLocks noChangeArrowheads="1"/>
          </p:cNvSpPr>
          <p:nvPr/>
        </p:nvSpPr>
        <p:spPr bwMode="auto">
          <a:xfrm>
            <a:off x="407988" y="3241675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Pila:</a:t>
            </a:r>
          </a:p>
        </p:txBody>
      </p:sp>
      <p:sp>
        <p:nvSpPr>
          <p:cNvPr id="44048" name="48 CuadroTexto"/>
          <p:cNvSpPr txBox="1">
            <a:spLocks noChangeArrowheads="1"/>
          </p:cNvSpPr>
          <p:nvPr/>
        </p:nvSpPr>
        <p:spPr bwMode="auto">
          <a:xfrm>
            <a:off x="468313" y="5184775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Posfija:</a:t>
            </a:r>
          </a:p>
        </p:txBody>
      </p:sp>
      <p:sp>
        <p:nvSpPr>
          <p:cNvPr id="276500" name="48 CuadroTexto"/>
          <p:cNvSpPr txBox="1">
            <a:spLocks noChangeArrowheads="1"/>
          </p:cNvSpPr>
          <p:nvPr/>
        </p:nvSpPr>
        <p:spPr bwMode="auto">
          <a:xfrm>
            <a:off x="1619250" y="515778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a </a:t>
            </a:r>
          </a:p>
        </p:txBody>
      </p:sp>
      <p:grpSp>
        <p:nvGrpSpPr>
          <p:cNvPr id="276501" name="Group 21"/>
          <p:cNvGrpSpPr>
            <a:grpSpLocks/>
          </p:cNvGrpSpPr>
          <p:nvPr/>
        </p:nvGrpSpPr>
        <p:grpSpPr bwMode="auto">
          <a:xfrm>
            <a:off x="1808163" y="2122488"/>
            <a:ext cx="1263650" cy="1017587"/>
            <a:chOff x="587" y="1446"/>
            <a:chExt cx="796" cy="641"/>
          </a:xfrm>
        </p:grpSpPr>
        <p:sp>
          <p:nvSpPr>
            <p:cNvPr id="44123" name="Oval 22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24" name="14 CuadroTexto"/>
            <p:cNvSpPr txBox="1">
              <a:spLocks noChangeArrowheads="1"/>
            </p:cNvSpPr>
            <p:nvPr/>
          </p:nvSpPr>
          <p:spPr bwMode="auto">
            <a:xfrm>
              <a:off x="587" y="1446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04" name="48 CuadroTexto"/>
          <p:cNvSpPr txBox="1">
            <a:spLocks noChangeArrowheads="1"/>
          </p:cNvSpPr>
          <p:nvPr/>
        </p:nvSpPr>
        <p:spPr bwMode="auto">
          <a:xfrm>
            <a:off x="2238375" y="417671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grpSp>
        <p:nvGrpSpPr>
          <p:cNvPr id="276506" name="Group 26"/>
          <p:cNvGrpSpPr>
            <a:grpSpLocks/>
          </p:cNvGrpSpPr>
          <p:nvPr/>
        </p:nvGrpSpPr>
        <p:grpSpPr bwMode="auto">
          <a:xfrm>
            <a:off x="2513013" y="2122488"/>
            <a:ext cx="1263650" cy="1017587"/>
            <a:chOff x="587" y="1446"/>
            <a:chExt cx="796" cy="641"/>
          </a:xfrm>
        </p:grpSpPr>
        <p:sp>
          <p:nvSpPr>
            <p:cNvPr id="44121" name="Oval 27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22" name="14 CuadroTexto"/>
            <p:cNvSpPr txBox="1">
              <a:spLocks noChangeArrowheads="1"/>
            </p:cNvSpPr>
            <p:nvPr/>
          </p:nvSpPr>
          <p:spPr bwMode="auto">
            <a:xfrm>
              <a:off x="587" y="1446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09" name="48 CuadroTexto"/>
          <p:cNvSpPr txBox="1">
            <a:spLocks noChangeArrowheads="1"/>
          </p:cNvSpPr>
          <p:nvPr/>
        </p:nvSpPr>
        <p:spPr bwMode="auto">
          <a:xfrm>
            <a:off x="2959100" y="417671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6510" name="48 CuadroTexto"/>
          <p:cNvSpPr txBox="1">
            <a:spLocks noChangeArrowheads="1"/>
          </p:cNvSpPr>
          <p:nvPr/>
        </p:nvSpPr>
        <p:spPr bwMode="auto">
          <a:xfrm>
            <a:off x="2195513" y="515778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b</a:t>
            </a:r>
          </a:p>
        </p:txBody>
      </p:sp>
      <p:grpSp>
        <p:nvGrpSpPr>
          <p:cNvPr id="276511" name="Group 31"/>
          <p:cNvGrpSpPr>
            <a:grpSpLocks/>
          </p:cNvGrpSpPr>
          <p:nvPr/>
        </p:nvGrpSpPr>
        <p:grpSpPr bwMode="auto">
          <a:xfrm>
            <a:off x="3203575" y="2122488"/>
            <a:ext cx="1263650" cy="1017587"/>
            <a:chOff x="587" y="1446"/>
            <a:chExt cx="796" cy="641"/>
          </a:xfrm>
        </p:grpSpPr>
        <p:sp>
          <p:nvSpPr>
            <p:cNvPr id="44119" name="Oval 32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20" name="14 CuadroTexto"/>
            <p:cNvSpPr txBox="1">
              <a:spLocks noChangeArrowheads="1"/>
            </p:cNvSpPr>
            <p:nvPr/>
          </p:nvSpPr>
          <p:spPr bwMode="auto">
            <a:xfrm>
              <a:off x="587" y="1446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14" name="48 CuadroTexto"/>
          <p:cNvSpPr txBox="1">
            <a:spLocks noChangeArrowheads="1"/>
          </p:cNvSpPr>
          <p:nvPr/>
        </p:nvSpPr>
        <p:spPr bwMode="auto">
          <a:xfrm>
            <a:off x="4398963" y="3471863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~</a:t>
            </a:r>
            <a:endParaRPr lang="es-ES" altLang="en-US" sz="1800"/>
          </a:p>
        </p:txBody>
      </p:sp>
      <p:sp>
        <p:nvSpPr>
          <p:cNvPr id="276515" name="48 CuadroTexto"/>
          <p:cNvSpPr txBox="1">
            <a:spLocks noChangeArrowheads="1"/>
          </p:cNvSpPr>
          <p:nvPr/>
        </p:nvSpPr>
        <p:spPr bwMode="auto">
          <a:xfrm>
            <a:off x="3678238" y="3835400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6516" name="48 CuadroTexto"/>
          <p:cNvSpPr txBox="1">
            <a:spLocks noChangeArrowheads="1"/>
          </p:cNvSpPr>
          <p:nvPr/>
        </p:nvSpPr>
        <p:spPr bwMode="auto">
          <a:xfrm>
            <a:off x="3679825" y="414972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grpSp>
        <p:nvGrpSpPr>
          <p:cNvPr id="276517" name="Group 37"/>
          <p:cNvGrpSpPr>
            <a:grpSpLocks/>
          </p:cNvGrpSpPr>
          <p:nvPr/>
        </p:nvGrpSpPr>
        <p:grpSpPr bwMode="auto">
          <a:xfrm>
            <a:off x="3924300" y="2122488"/>
            <a:ext cx="1263650" cy="1017587"/>
            <a:chOff x="587" y="1446"/>
            <a:chExt cx="796" cy="641"/>
          </a:xfrm>
        </p:grpSpPr>
        <p:sp>
          <p:nvSpPr>
            <p:cNvPr id="44117" name="Oval 38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18" name="14 CuadroTexto"/>
            <p:cNvSpPr txBox="1">
              <a:spLocks noChangeArrowheads="1"/>
            </p:cNvSpPr>
            <p:nvPr/>
          </p:nvSpPr>
          <p:spPr bwMode="auto">
            <a:xfrm>
              <a:off x="587" y="1446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20" name="48 CuadroTexto"/>
          <p:cNvSpPr txBox="1">
            <a:spLocks noChangeArrowheads="1"/>
          </p:cNvSpPr>
          <p:nvPr/>
        </p:nvSpPr>
        <p:spPr bwMode="auto">
          <a:xfrm>
            <a:off x="4413250" y="381793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6521" name="48 CuadroTexto"/>
          <p:cNvSpPr txBox="1">
            <a:spLocks noChangeArrowheads="1"/>
          </p:cNvSpPr>
          <p:nvPr/>
        </p:nvSpPr>
        <p:spPr bwMode="auto">
          <a:xfrm>
            <a:off x="4398963" y="414972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6522" name="48 CuadroTexto"/>
          <p:cNvSpPr txBox="1">
            <a:spLocks noChangeArrowheads="1"/>
          </p:cNvSpPr>
          <p:nvPr/>
        </p:nvSpPr>
        <p:spPr bwMode="auto">
          <a:xfrm>
            <a:off x="4456113" y="51577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grpSp>
        <p:nvGrpSpPr>
          <p:cNvPr id="276523" name="Group 43"/>
          <p:cNvGrpSpPr>
            <a:grpSpLocks/>
          </p:cNvGrpSpPr>
          <p:nvPr/>
        </p:nvGrpSpPr>
        <p:grpSpPr bwMode="auto">
          <a:xfrm>
            <a:off x="4645025" y="2122488"/>
            <a:ext cx="1263650" cy="1003300"/>
            <a:chOff x="587" y="1455"/>
            <a:chExt cx="796" cy="632"/>
          </a:xfrm>
        </p:grpSpPr>
        <p:sp>
          <p:nvSpPr>
            <p:cNvPr id="44115" name="Oval 44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16" name="14 CuadroTexto"/>
            <p:cNvSpPr txBox="1">
              <a:spLocks noChangeArrowheads="1"/>
            </p:cNvSpPr>
            <p:nvPr/>
          </p:nvSpPr>
          <p:spPr bwMode="auto">
            <a:xfrm>
              <a:off x="587" y="1455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26" name="48 CuadroTexto"/>
          <p:cNvSpPr txBox="1">
            <a:spLocks noChangeArrowheads="1"/>
          </p:cNvSpPr>
          <p:nvPr/>
        </p:nvSpPr>
        <p:spPr bwMode="auto">
          <a:xfrm>
            <a:off x="5149850" y="3457575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~</a:t>
            </a:r>
            <a:endParaRPr lang="es-ES" altLang="en-US" sz="1800"/>
          </a:p>
        </p:txBody>
      </p:sp>
      <p:sp>
        <p:nvSpPr>
          <p:cNvPr id="276527" name="48 CuadroTexto"/>
          <p:cNvSpPr txBox="1">
            <a:spLocks noChangeArrowheads="1"/>
          </p:cNvSpPr>
          <p:nvPr/>
        </p:nvSpPr>
        <p:spPr bwMode="auto">
          <a:xfrm>
            <a:off x="5164138" y="3803650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6528" name="48 CuadroTexto"/>
          <p:cNvSpPr txBox="1">
            <a:spLocks noChangeArrowheads="1"/>
          </p:cNvSpPr>
          <p:nvPr/>
        </p:nvSpPr>
        <p:spPr bwMode="auto">
          <a:xfrm>
            <a:off x="5135563" y="414972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6529" name="48 CuadroTexto"/>
          <p:cNvSpPr txBox="1">
            <a:spLocks noChangeArrowheads="1"/>
          </p:cNvSpPr>
          <p:nvPr/>
        </p:nvSpPr>
        <p:spPr bwMode="auto">
          <a:xfrm>
            <a:off x="2771775" y="515778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c</a:t>
            </a:r>
          </a:p>
        </p:txBody>
      </p:sp>
      <p:grpSp>
        <p:nvGrpSpPr>
          <p:cNvPr id="276530" name="Group 50"/>
          <p:cNvGrpSpPr>
            <a:grpSpLocks/>
          </p:cNvGrpSpPr>
          <p:nvPr/>
        </p:nvGrpSpPr>
        <p:grpSpPr bwMode="auto">
          <a:xfrm>
            <a:off x="5364163" y="2122488"/>
            <a:ext cx="1263650" cy="1031875"/>
            <a:chOff x="587" y="1437"/>
            <a:chExt cx="796" cy="650"/>
          </a:xfrm>
        </p:grpSpPr>
        <p:sp>
          <p:nvSpPr>
            <p:cNvPr id="44113" name="Oval 51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14" name="14 CuadroTexto"/>
            <p:cNvSpPr txBox="1">
              <a:spLocks noChangeArrowheads="1"/>
            </p:cNvSpPr>
            <p:nvPr/>
          </p:nvSpPr>
          <p:spPr bwMode="auto">
            <a:xfrm>
              <a:off x="587" y="1437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33" name="48 CuadroTexto"/>
          <p:cNvSpPr txBox="1">
            <a:spLocks noChangeArrowheads="1"/>
          </p:cNvSpPr>
          <p:nvPr/>
        </p:nvSpPr>
        <p:spPr bwMode="auto">
          <a:xfrm>
            <a:off x="5870575" y="3457575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~</a:t>
            </a:r>
            <a:endParaRPr lang="es-ES" altLang="en-US" sz="1800"/>
          </a:p>
        </p:txBody>
      </p:sp>
      <p:sp>
        <p:nvSpPr>
          <p:cNvPr id="276534" name="48 CuadroTexto"/>
          <p:cNvSpPr txBox="1">
            <a:spLocks noChangeArrowheads="1"/>
          </p:cNvSpPr>
          <p:nvPr/>
        </p:nvSpPr>
        <p:spPr bwMode="auto">
          <a:xfrm>
            <a:off x="5884863" y="3803650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6535" name="48 CuadroTexto"/>
          <p:cNvSpPr txBox="1">
            <a:spLocks noChangeArrowheads="1"/>
          </p:cNvSpPr>
          <p:nvPr/>
        </p:nvSpPr>
        <p:spPr bwMode="auto">
          <a:xfrm>
            <a:off x="5856288" y="414972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276536" name="48 CuadroTexto"/>
          <p:cNvSpPr txBox="1">
            <a:spLocks noChangeArrowheads="1"/>
          </p:cNvSpPr>
          <p:nvPr/>
        </p:nvSpPr>
        <p:spPr bwMode="auto">
          <a:xfrm>
            <a:off x="3333750" y="5222875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~</a:t>
            </a:r>
            <a:endParaRPr lang="es-ES" altLang="en-US" sz="1800"/>
          </a:p>
        </p:txBody>
      </p:sp>
      <p:grpSp>
        <p:nvGrpSpPr>
          <p:cNvPr id="276537" name="Group 57"/>
          <p:cNvGrpSpPr>
            <a:grpSpLocks/>
          </p:cNvGrpSpPr>
          <p:nvPr/>
        </p:nvGrpSpPr>
        <p:grpSpPr bwMode="auto">
          <a:xfrm>
            <a:off x="6084888" y="2122488"/>
            <a:ext cx="1263650" cy="1003300"/>
            <a:chOff x="587" y="1455"/>
            <a:chExt cx="796" cy="632"/>
          </a:xfrm>
        </p:grpSpPr>
        <p:sp>
          <p:nvSpPr>
            <p:cNvPr id="44111" name="Oval 58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12" name="14 CuadroTexto"/>
            <p:cNvSpPr txBox="1">
              <a:spLocks noChangeArrowheads="1"/>
            </p:cNvSpPr>
            <p:nvPr/>
          </p:nvSpPr>
          <p:spPr bwMode="auto">
            <a:xfrm>
              <a:off x="587" y="1455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40" name="48 CuadroTexto"/>
          <p:cNvSpPr txBox="1">
            <a:spLocks noChangeArrowheads="1"/>
          </p:cNvSpPr>
          <p:nvPr/>
        </p:nvSpPr>
        <p:spPr bwMode="auto">
          <a:xfrm>
            <a:off x="6516688" y="414972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-</a:t>
            </a:r>
          </a:p>
        </p:txBody>
      </p:sp>
      <p:sp>
        <p:nvSpPr>
          <p:cNvPr id="276541" name="48 CuadroTexto"/>
          <p:cNvSpPr txBox="1">
            <a:spLocks noChangeArrowheads="1"/>
          </p:cNvSpPr>
          <p:nvPr/>
        </p:nvSpPr>
        <p:spPr bwMode="auto">
          <a:xfrm>
            <a:off x="3851275" y="52149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276543" name="Group 63"/>
          <p:cNvGrpSpPr>
            <a:grpSpLocks/>
          </p:cNvGrpSpPr>
          <p:nvPr/>
        </p:nvGrpSpPr>
        <p:grpSpPr bwMode="auto">
          <a:xfrm>
            <a:off x="6804025" y="2122488"/>
            <a:ext cx="1263650" cy="1031875"/>
            <a:chOff x="587" y="1437"/>
            <a:chExt cx="796" cy="650"/>
          </a:xfrm>
        </p:grpSpPr>
        <p:sp>
          <p:nvSpPr>
            <p:cNvPr id="44109" name="Oval 64"/>
            <p:cNvSpPr>
              <a:spLocks noChangeArrowheads="1"/>
            </p:cNvSpPr>
            <p:nvPr/>
          </p:nvSpPr>
          <p:spPr bwMode="auto">
            <a:xfrm>
              <a:off x="793" y="1724"/>
              <a:ext cx="363" cy="36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4110" name="14 CuadroTexto"/>
            <p:cNvSpPr txBox="1">
              <a:spLocks noChangeArrowheads="1"/>
            </p:cNvSpPr>
            <p:nvPr/>
          </p:nvSpPr>
          <p:spPr bwMode="auto">
            <a:xfrm>
              <a:off x="587" y="1437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CC0000"/>
                  </a:solidFill>
                  <a:latin typeface="Calibri" panose="020F0502020204030204" pitchFamily="34" charset="0"/>
                </a:rPr>
                <a:t>token</a:t>
              </a:r>
            </a:p>
          </p:txBody>
        </p:sp>
      </p:grpSp>
      <p:sp>
        <p:nvSpPr>
          <p:cNvPr id="276546" name="48 CuadroTexto"/>
          <p:cNvSpPr txBox="1">
            <a:spLocks noChangeArrowheads="1"/>
          </p:cNvSpPr>
          <p:nvPr/>
        </p:nvSpPr>
        <p:spPr bwMode="auto">
          <a:xfrm>
            <a:off x="5003800" y="51435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276547" name="48 CuadroTexto"/>
          <p:cNvSpPr txBox="1">
            <a:spLocks noChangeArrowheads="1"/>
          </p:cNvSpPr>
          <p:nvPr/>
        </p:nvSpPr>
        <p:spPr bwMode="auto">
          <a:xfrm>
            <a:off x="7308850" y="40798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-</a:t>
            </a:r>
          </a:p>
        </p:txBody>
      </p:sp>
      <p:sp>
        <p:nvSpPr>
          <p:cNvPr id="276552" name="48 CuadroTexto"/>
          <p:cNvSpPr txBox="1">
            <a:spLocks noChangeArrowheads="1"/>
          </p:cNvSpPr>
          <p:nvPr/>
        </p:nvSpPr>
        <p:spPr bwMode="auto">
          <a:xfrm>
            <a:off x="5580063" y="5157788"/>
            <a:ext cx="28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-</a:t>
            </a:r>
          </a:p>
        </p:txBody>
      </p:sp>
      <p:sp>
        <p:nvSpPr>
          <p:cNvPr id="276553" name="AutoShape 73"/>
          <p:cNvSpPr>
            <a:spLocks/>
          </p:cNvSpPr>
          <p:nvPr/>
        </p:nvSpPr>
        <p:spPr bwMode="auto">
          <a:xfrm rot="5400000">
            <a:off x="3925094" y="885031"/>
            <a:ext cx="71438" cy="358775"/>
          </a:xfrm>
          <a:prstGeom prst="leftBracket">
            <a:avLst>
              <a:gd name="adj" fmla="val 41852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sp>
        <p:nvSpPr>
          <p:cNvPr id="276554" name="AutoShape 74"/>
          <p:cNvSpPr>
            <a:spLocks/>
          </p:cNvSpPr>
          <p:nvPr/>
        </p:nvSpPr>
        <p:spPr bwMode="auto">
          <a:xfrm rot="5400000">
            <a:off x="3709194" y="451644"/>
            <a:ext cx="71437" cy="936625"/>
          </a:xfrm>
          <a:prstGeom prst="leftBracket">
            <a:avLst>
              <a:gd name="adj" fmla="val 10926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sp>
        <p:nvSpPr>
          <p:cNvPr id="276555" name="AutoShape 75"/>
          <p:cNvSpPr>
            <a:spLocks/>
          </p:cNvSpPr>
          <p:nvPr/>
        </p:nvSpPr>
        <p:spPr bwMode="auto">
          <a:xfrm rot="5400000">
            <a:off x="2914650" y="812801"/>
            <a:ext cx="73025" cy="215900"/>
          </a:xfrm>
          <a:prstGeom prst="leftBracket">
            <a:avLst>
              <a:gd name="adj" fmla="val 24638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sp>
        <p:nvSpPr>
          <p:cNvPr id="276556" name="AutoShape 76"/>
          <p:cNvSpPr>
            <a:spLocks/>
          </p:cNvSpPr>
          <p:nvPr/>
        </p:nvSpPr>
        <p:spPr bwMode="auto">
          <a:xfrm rot="5400000">
            <a:off x="4471987" y="812801"/>
            <a:ext cx="73025" cy="215900"/>
          </a:xfrm>
          <a:prstGeom prst="leftBracket">
            <a:avLst>
              <a:gd name="adj" fmla="val 24638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9900"/>
              </a:solidFill>
            </a:endParaRPr>
          </a:p>
        </p:txBody>
      </p:sp>
      <p:sp>
        <p:nvSpPr>
          <p:cNvPr id="276557" name="48 CuadroTexto"/>
          <p:cNvSpPr txBox="1">
            <a:spLocks noChangeArrowheads="1"/>
          </p:cNvSpPr>
          <p:nvPr/>
        </p:nvSpPr>
        <p:spPr bwMode="auto">
          <a:xfrm>
            <a:off x="5854700" y="41354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-</a:t>
            </a:r>
          </a:p>
        </p:txBody>
      </p:sp>
      <p:sp>
        <p:nvSpPr>
          <p:cNvPr id="276559" name="48 CuadroTexto"/>
          <p:cNvSpPr txBox="1">
            <a:spLocks noChangeArrowheads="1"/>
          </p:cNvSpPr>
          <p:nvPr/>
        </p:nvSpPr>
        <p:spPr bwMode="auto">
          <a:xfrm>
            <a:off x="6156325" y="5157788"/>
            <a:ext cx="28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latin typeface="Calibri" panose="020F0502020204030204" pitchFamily="34" charset="0"/>
              </a:rPr>
              <a:t>=</a:t>
            </a:r>
          </a:p>
        </p:txBody>
      </p:sp>
      <p:graphicFrame>
        <p:nvGraphicFramePr>
          <p:cNvPr id="276586" name="Group 106"/>
          <p:cNvGraphicFramePr>
            <a:graphicFrameLocks noGrp="1"/>
          </p:cNvGraphicFramePr>
          <p:nvPr>
            <p:ph idx="4294967295"/>
          </p:nvPr>
        </p:nvGraphicFramePr>
        <p:xfrm>
          <a:off x="1536700" y="5157788"/>
          <a:ext cx="5051425" cy="517766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365036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370650107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44838492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318910308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061800515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10708118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290151015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40932378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03788846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316705"/>
                  </a:ext>
                </a:extLst>
              </a:tr>
            </a:tbl>
          </a:graphicData>
        </a:graphic>
      </p:graphicFrame>
      <p:pic>
        <p:nvPicPr>
          <p:cNvPr id="44108" name="Imagen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727075"/>
            <a:ext cx="36258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4" grpId="0" build="allAtOnce"/>
      <p:bldP spid="276535" grpId="0" build="allAtOnce"/>
      <p:bldP spid="276547" grpId="0" build="allAtOnce"/>
      <p:bldP spid="276553" grpId="0" animBg="1"/>
      <p:bldP spid="276554" grpId="0" animBg="1"/>
      <p:bldP spid="276555" grpId="0" animBg="1"/>
      <p:bldP spid="2765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Preguntas…</a:t>
            </a:r>
          </a:p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		…y a practicar…</a:t>
            </a:r>
          </a:p>
        </p:txBody>
      </p:sp>
      <p:pic>
        <p:nvPicPr>
          <p:cNvPr id="45059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371600"/>
          </a:xfrm>
        </p:spPr>
        <p:txBody>
          <a:bodyPr/>
          <a:lstStyle/>
          <a:p>
            <a:pPr eaLnBrk="1" hangingPunct="1"/>
            <a:r>
              <a:rPr lang="es-AR" altLang="en-US" sz="3600" smtClean="0"/>
              <a:t>Aplicaciones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85225" cy="5229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En la vida real: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Navegadores en Internet almacenan en una pila las direcciones de los sitios visitados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Los editores de texto proporcionan el botón “deshacer” que cancela las operaciones recientes y restablece el estado anterior del documento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Microprocesadores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En programación: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Recursividad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Llamada a subprogramas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Palíndromo, cambio de base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AR" altLang="en-US" sz="2400" smtClean="0"/>
              <a:t>Conversión de infija a postfija. Evaluación</a:t>
            </a:r>
          </a:p>
        </p:txBody>
      </p:sp>
      <p:pic>
        <p:nvPicPr>
          <p:cNvPr id="4" name="7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860800"/>
            <a:ext cx="17272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 </a:t>
            </a:r>
            <a:br>
              <a:rPr lang="es-ES" altLang="en-US" sz="3600" smtClean="0"/>
            </a:br>
            <a:r>
              <a:rPr lang="es-ES" altLang="en-US" sz="3600" smtClean="0"/>
              <a:t>Especificación Algebraica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altLang="en-US" sz="3000" smtClean="0"/>
              <a:t>SINTAXIS</a:t>
            </a:r>
          </a:p>
          <a:p>
            <a:pPr marL="669925" lvl="1" indent="-325438"/>
            <a:endParaRPr lang="es-ES" altLang="en-US" smtClean="0"/>
          </a:p>
          <a:p>
            <a:pPr marL="669925" lvl="1" indent="-325438"/>
            <a:r>
              <a:rPr lang="es-ES" altLang="en-US" smtClean="0"/>
              <a:t>PILAVACIA: </a:t>
            </a:r>
            <a:r>
              <a:rPr lang="es-ES" altLang="en-US" smtClean="0">
                <a:sym typeface="Wingdings" panose="05000000000000000000" pitchFamily="2" charset="2"/>
              </a:rPr>
              <a:t> PILA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PUSH: PILA x item  PILA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POP: PILA  PILA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TOP: PILA  item </a:t>
            </a:r>
            <a:r>
              <a:rPr lang="es-ES" altLang="en-US" smtClean="0">
                <a:latin typeface="Arial Unicode MS"/>
                <a:ea typeface="Arial Unicode MS"/>
                <a:cs typeface="Arial Unicode MS"/>
                <a:sym typeface="Wingdings" panose="05000000000000000000" pitchFamily="2" charset="2"/>
              </a:rPr>
              <a:t>∪</a:t>
            </a:r>
            <a:r>
              <a:rPr lang="es-ES" altLang="en-US" smtClean="0">
                <a:sym typeface="Wingdings" panose="05000000000000000000" pitchFamily="2" charset="2"/>
              </a:rPr>
              <a:t> {indefinido}</a:t>
            </a:r>
          </a:p>
          <a:p>
            <a:pPr marL="669925" lvl="1" indent="-325438"/>
            <a:r>
              <a:rPr lang="es-ES" altLang="en-US" smtClean="0">
                <a:sym typeface="Wingdings" panose="05000000000000000000" pitchFamily="2" charset="2"/>
              </a:rPr>
              <a:t>ESPILAVACIA : PILA  Bool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5603875" y="3062288"/>
            <a:ext cx="2855913" cy="1008062"/>
            <a:chOff x="3485" y="1752"/>
            <a:chExt cx="1799" cy="499"/>
          </a:xfrm>
        </p:grpSpPr>
        <p:sp>
          <p:nvSpPr>
            <p:cNvPr id="19470" name="AutoShape 5"/>
            <p:cNvSpPr>
              <a:spLocks/>
            </p:cNvSpPr>
            <p:nvPr/>
          </p:nvSpPr>
          <p:spPr bwMode="auto">
            <a:xfrm>
              <a:off x="3485" y="1752"/>
              <a:ext cx="91" cy="499"/>
            </a:xfrm>
            <a:prstGeom prst="rightBrace">
              <a:avLst>
                <a:gd name="adj1" fmla="val 45696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9471" name="Text Box 6"/>
            <p:cNvSpPr txBox="1">
              <a:spLocks noChangeArrowheads="1"/>
            </p:cNvSpPr>
            <p:nvPr/>
          </p:nvSpPr>
          <p:spPr bwMode="auto">
            <a:xfrm>
              <a:off x="3608" y="1855"/>
              <a:ext cx="1676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Constructoras Primitivas</a:t>
              </a:r>
            </a:p>
          </p:txBody>
        </p:sp>
      </p:grpSp>
      <p:grpSp>
        <p:nvGrpSpPr>
          <p:cNvPr id="238599" name="Group 7"/>
          <p:cNvGrpSpPr>
            <a:grpSpLocks/>
          </p:cNvGrpSpPr>
          <p:nvPr/>
        </p:nvGrpSpPr>
        <p:grpSpPr bwMode="auto">
          <a:xfrm>
            <a:off x="5483225" y="4141788"/>
            <a:ext cx="1852613" cy="366712"/>
            <a:chOff x="3394" y="2296"/>
            <a:chExt cx="1167" cy="231"/>
          </a:xfrm>
        </p:grpSpPr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3394" y="2432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3621" y="2296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Modificadora</a:t>
              </a:r>
            </a:p>
          </p:txBody>
        </p:sp>
      </p:grpSp>
      <p:grpSp>
        <p:nvGrpSpPr>
          <p:cNvPr id="238602" name="Group 10"/>
          <p:cNvGrpSpPr>
            <a:grpSpLocks/>
          </p:cNvGrpSpPr>
          <p:nvPr/>
        </p:nvGrpSpPr>
        <p:grpSpPr bwMode="auto">
          <a:xfrm>
            <a:off x="6078538" y="5149850"/>
            <a:ext cx="989012" cy="366713"/>
            <a:chOff x="3769" y="2931"/>
            <a:chExt cx="623" cy="231"/>
          </a:xfrm>
        </p:grpSpPr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3769" y="306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3996" y="293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Test</a:t>
              </a:r>
            </a:p>
          </p:txBody>
        </p:sp>
      </p:grpSp>
      <p:grpSp>
        <p:nvGrpSpPr>
          <p:cNvPr id="238605" name="Group 13"/>
          <p:cNvGrpSpPr>
            <a:grpSpLocks/>
          </p:cNvGrpSpPr>
          <p:nvPr/>
        </p:nvGrpSpPr>
        <p:grpSpPr bwMode="auto">
          <a:xfrm>
            <a:off x="6716713" y="4711700"/>
            <a:ext cx="1550987" cy="366713"/>
            <a:chOff x="3990" y="2655"/>
            <a:chExt cx="977" cy="231"/>
          </a:xfrm>
        </p:grpSpPr>
        <p:sp>
          <p:nvSpPr>
            <p:cNvPr id="19464" name="Text Box 14"/>
            <p:cNvSpPr txBox="1">
              <a:spLocks noChangeArrowheads="1"/>
            </p:cNvSpPr>
            <p:nvPr/>
          </p:nvSpPr>
          <p:spPr bwMode="auto">
            <a:xfrm>
              <a:off x="4243" y="2655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Selectora</a:t>
              </a:r>
            </a:p>
          </p:txBody>
        </p:sp>
        <p:sp>
          <p:nvSpPr>
            <p:cNvPr id="19465" name="Line 15"/>
            <p:cNvSpPr>
              <a:spLocks noChangeShapeType="1"/>
            </p:cNvSpPr>
            <p:nvPr/>
          </p:nvSpPr>
          <p:spPr bwMode="auto">
            <a:xfrm>
              <a:off x="3990" y="2766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600" smtClean="0"/>
              <a:t>Especificación Algebraica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79600"/>
            <a:ext cx="8229600" cy="5005388"/>
          </a:xfrm>
        </p:spPr>
        <p:txBody>
          <a:bodyPr/>
          <a:lstStyle/>
          <a:p>
            <a:r>
              <a:rPr lang="es-ES" altLang="en-US" sz="3000" smtClean="0"/>
              <a:t>SEMÁNTICA: P </a:t>
            </a:r>
            <a:r>
              <a:rPr lang="es-ES" altLang="en-US" sz="3000" smtClean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s-ES" altLang="en-US" sz="3000" smtClean="0"/>
              <a:t> Pila , x </a:t>
            </a:r>
            <a:r>
              <a:rPr lang="es-ES" altLang="en-US" sz="3000" smtClean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s-ES" altLang="en-US" sz="3000" smtClean="0"/>
              <a:t> item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endParaRPr lang="es-ES" altLang="en-US" sz="1000" smtClean="0"/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600" smtClean="0"/>
              <a:t>POP(PILAVACIA) </a:t>
            </a:r>
            <a:r>
              <a:rPr lang="es-ES" altLang="en-US" sz="2600" smtClean="0">
                <a:latin typeface="Arial Unicode MS"/>
                <a:ea typeface="Arial Unicode MS"/>
                <a:cs typeface="Arial Unicode MS"/>
              </a:rPr>
              <a:t>≡</a:t>
            </a:r>
            <a:endParaRPr lang="es-ES" altLang="en-US" sz="2600" smtClean="0"/>
          </a:p>
          <a:p>
            <a:pPr marL="669925" lvl="1" indent="-325438">
              <a:buFont typeface="Wingdings" panose="05000000000000000000" pitchFamily="2" charset="2"/>
              <a:buNone/>
            </a:pPr>
            <a:endParaRPr lang="es-ES" altLang="en-US" sz="500" smtClean="0"/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600" smtClean="0"/>
              <a:t>POP(PUSH( P, x )) </a:t>
            </a:r>
            <a:r>
              <a:rPr lang="es-ES" altLang="en-US" sz="2600" smtClean="0">
                <a:ea typeface="Arial Unicode MS"/>
                <a:cs typeface="Arial Unicode MS"/>
              </a:rPr>
              <a:t>≡</a:t>
            </a:r>
            <a:r>
              <a:rPr lang="es-ES" altLang="en-US" sz="2600" smtClean="0"/>
              <a:t> 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endParaRPr lang="es-ES" altLang="en-US" smtClean="0"/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600" smtClean="0"/>
              <a:t>TOP(PILAVACIA) </a:t>
            </a:r>
            <a:r>
              <a:rPr lang="es-ES" altLang="en-US" sz="2600" smtClean="0">
                <a:ea typeface="Arial Unicode MS"/>
                <a:cs typeface="Arial Unicode MS"/>
              </a:rPr>
              <a:t>≡</a:t>
            </a:r>
            <a:endParaRPr lang="es-ES" altLang="en-US" sz="2600" smtClean="0"/>
          </a:p>
          <a:p>
            <a:pPr marL="669925" lvl="1" indent="-325438">
              <a:buFont typeface="Wingdings" panose="05000000000000000000" pitchFamily="2" charset="2"/>
              <a:buNone/>
            </a:pPr>
            <a:endParaRPr lang="es-ES" altLang="en-US" sz="500" smtClean="0"/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600" smtClean="0"/>
              <a:t>TOP(PUSH( P, x )) </a:t>
            </a:r>
            <a:r>
              <a:rPr lang="es-ES" altLang="en-US" sz="2600" smtClean="0">
                <a:ea typeface="Arial Unicode MS"/>
                <a:cs typeface="Arial Unicode MS"/>
              </a:rPr>
              <a:t>≡</a:t>
            </a:r>
            <a:r>
              <a:rPr lang="es-ES" altLang="en-US" sz="2600" smtClean="0"/>
              <a:t> </a:t>
            </a:r>
          </a:p>
          <a:p>
            <a:pPr marL="669925" lvl="1" indent="-325438">
              <a:buFont typeface="Wingdings" panose="05000000000000000000" pitchFamily="2" charset="2"/>
              <a:buNone/>
            </a:pPr>
            <a:endParaRPr lang="es-ES" altLang="en-US" sz="2600" smtClean="0"/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600" smtClean="0"/>
              <a:t>ESPILAVACIA(PILAVACIA) </a:t>
            </a:r>
            <a:r>
              <a:rPr lang="es-ES" altLang="en-US" sz="2600" smtClean="0">
                <a:ea typeface="Arial Unicode MS"/>
                <a:cs typeface="Arial Unicode MS"/>
              </a:rPr>
              <a:t>≡</a:t>
            </a:r>
            <a:endParaRPr lang="es-ES" altLang="en-US" sz="2600" smtClean="0"/>
          </a:p>
          <a:p>
            <a:pPr marL="669925" lvl="1" indent="-325438">
              <a:buFont typeface="Wingdings" panose="05000000000000000000" pitchFamily="2" charset="2"/>
              <a:buNone/>
            </a:pPr>
            <a:endParaRPr lang="es-ES" altLang="en-US" sz="500" smtClean="0"/>
          </a:p>
          <a:p>
            <a:pPr marL="669925" lvl="1" indent="-325438">
              <a:buFont typeface="Wingdings" panose="05000000000000000000" pitchFamily="2" charset="2"/>
              <a:buNone/>
            </a:pPr>
            <a:r>
              <a:rPr lang="es-ES" altLang="en-US" sz="2600" smtClean="0"/>
              <a:t>ESPILAVACIA(PUSH( P, x )) </a:t>
            </a:r>
            <a:r>
              <a:rPr lang="es-ES" altLang="en-US" sz="2600" smtClean="0">
                <a:ea typeface="Arial Unicode MS"/>
                <a:cs typeface="Arial Unicode MS"/>
              </a:rPr>
              <a:t>≡</a:t>
            </a:r>
            <a:endParaRPr lang="es-ES" altLang="en-US" smtClean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95738" y="3141663"/>
            <a:ext cx="4079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P</a:t>
            </a:r>
            <a:endParaRPr lang="es-ES" altLang="en-US" sz="2600">
              <a:solidFill>
                <a:schemeClr val="tx2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95738" y="4719638"/>
            <a:ext cx="3508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x</a:t>
            </a:r>
            <a:endParaRPr lang="es-ES" altLang="en-US" sz="2600">
              <a:solidFill>
                <a:schemeClr val="tx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95738" y="2597150"/>
            <a:ext cx="18621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PILAVACIA</a:t>
            </a:r>
            <a:endParaRPr lang="es-ES" altLang="en-US" sz="260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51275" y="4135438"/>
            <a:ext cx="16144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indefinido</a:t>
            </a:r>
            <a:endParaRPr lang="es-ES" altLang="en-US" sz="2600">
              <a:solidFill>
                <a:schemeClr val="tx2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11775" y="5673725"/>
            <a:ext cx="1092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TRUE</a:t>
            </a:r>
            <a:endParaRPr lang="es-ES" altLang="en-US" sz="2600">
              <a:solidFill>
                <a:schemeClr val="tx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65763" y="6218238"/>
            <a:ext cx="12255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/>
              <a:t>FALSE</a:t>
            </a:r>
            <a:endParaRPr lang="es-ES" altLang="en-US" sz="2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PILA(item)</a:t>
            </a:r>
            <a:br>
              <a:rPr lang="es-ES" altLang="en-US" sz="3600" smtClean="0"/>
            </a:br>
            <a:r>
              <a:rPr lang="es-ES" altLang="en-US" sz="3600" smtClean="0"/>
              <a:t>Especificación Algebraica</a:t>
            </a:r>
          </a:p>
        </p:txBody>
      </p:sp>
      <p:sp>
        <p:nvSpPr>
          <p:cNvPr id="22531" name="19 CuadroTexto"/>
          <p:cNvSpPr txBox="1">
            <a:spLocks noChangeArrowheads="1"/>
          </p:cNvSpPr>
          <p:nvPr/>
        </p:nvSpPr>
        <p:spPr bwMode="auto">
          <a:xfrm>
            <a:off x="296863" y="2359025"/>
            <a:ext cx="8424862" cy="7699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Dado el TAD PILA(item), agregue la operación PUSHF, que agregue un ítem en el fondo de la pila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7975" y="3738563"/>
            <a:ext cx="23764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s-ES_tradnl" altLang="en-US" sz="2800" kern="0" dirty="0" smtClean="0"/>
              <a:t>SINTAXIS</a:t>
            </a:r>
            <a:endParaRPr lang="es-AR" altLang="en-US" sz="2800" kern="0" dirty="0" smtClean="0"/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468313" y="4446588"/>
            <a:ext cx="6624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PUSHF:</a:t>
            </a:r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1909763" y="4483100"/>
            <a:ext cx="21574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PILA x item</a:t>
            </a:r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3749675" y="4489450"/>
            <a:ext cx="345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800">
                <a:sym typeface="Wingdings" panose="05000000000000000000" pitchFamily="2" charset="2"/>
              </a:rPr>
              <a:t> PILA</a:t>
            </a:r>
            <a:endParaRPr lang="es-ES_tradnl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7975" y="2208213"/>
            <a:ext cx="23764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s-ES_tradnl" altLang="en-US" sz="2800" kern="0" dirty="0" smtClean="0"/>
              <a:t>SEMÁNTICA</a:t>
            </a:r>
            <a:endParaRPr lang="es-AR" altLang="en-US" sz="2800" kern="0" dirty="0" smtClean="0"/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2566988" y="2274888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/>
              <a:t> </a:t>
            </a:r>
            <a:r>
              <a:rPr lang="es-AR" altLang="en-US" sz="2000"/>
              <a:t>∀ </a:t>
            </a:r>
            <a:r>
              <a:rPr lang="es-ES_tradnl" altLang="en-US" sz="2000"/>
              <a:t>P </a:t>
            </a:r>
            <a:r>
              <a:rPr lang="es-AR" altLang="en-US" sz="2000"/>
              <a:t>∈ PILA,  </a:t>
            </a:r>
            <a:r>
              <a:rPr lang="es-AR" altLang="en-US" sz="1800"/>
              <a:t>∀ </a:t>
            </a:r>
            <a:r>
              <a:rPr lang="es-ES_tradnl" altLang="en-US" sz="2000"/>
              <a:t>x, y  </a:t>
            </a:r>
            <a:r>
              <a:rPr lang="es-AR" altLang="en-US" sz="2000"/>
              <a:t>∈ item</a:t>
            </a:r>
            <a:endParaRPr lang="ru-RU" altLang="en-US" sz="20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860925" y="2887663"/>
            <a:ext cx="3960813" cy="43656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>
                <a:solidFill>
                  <a:schemeClr val="bg2"/>
                </a:solidFill>
              </a:rPr>
              <a:t>PUSHF: PILA x item → PILA</a:t>
            </a:r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468313" y="3549650"/>
            <a:ext cx="662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PUSHF(                  , y ) ≡</a:t>
            </a:r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1800225" y="3568700"/>
            <a:ext cx="18700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PILAVACIA </a:t>
            </a:r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4573588" y="3559175"/>
            <a:ext cx="367082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 dirty="0" smtClean="0"/>
              <a:t>PUSH(PILAVACIA , </a:t>
            </a:r>
            <a:r>
              <a:rPr lang="es-ES_tradnl" altLang="en-US" sz="2600" dirty="0"/>
              <a:t>y)</a:t>
            </a:r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468313" y="4445000"/>
            <a:ext cx="5113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PUSHF(                     , y  ) ≡</a:t>
            </a:r>
          </a:p>
        </p:txBody>
      </p: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1728788" y="4448175"/>
            <a:ext cx="25558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PUSH( P, x )   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3850" y="4048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" altLang="en-US" sz="3600" kern="0" dirty="0" smtClean="0"/>
              <a:t>TAD PILA(</a:t>
            </a:r>
            <a:r>
              <a:rPr lang="es-ES" altLang="en-US" sz="3600" kern="0" dirty="0" err="1" smtClean="0"/>
              <a:t>item</a:t>
            </a:r>
            <a:r>
              <a:rPr lang="es-ES" altLang="en-US" sz="3600" kern="0" dirty="0" smtClean="0"/>
              <a:t>)</a:t>
            </a:r>
            <a:br>
              <a:rPr lang="es-ES" altLang="en-US" sz="3600" kern="0" dirty="0" smtClean="0"/>
            </a:br>
            <a:r>
              <a:rPr lang="es-ES" altLang="en-US" sz="3600" kern="0" dirty="0" smtClean="0"/>
              <a:t>Especificación Algebraica</a:t>
            </a:r>
          </a:p>
        </p:txBody>
      </p:sp>
      <p:sp>
        <p:nvSpPr>
          <p:cNvPr id="22" name="19 CuadroTexto"/>
          <p:cNvSpPr txBox="1">
            <a:spLocks noChangeArrowheads="1"/>
          </p:cNvSpPr>
          <p:nvPr/>
        </p:nvSpPr>
        <p:spPr bwMode="auto">
          <a:xfrm>
            <a:off x="5873750" y="1144588"/>
            <a:ext cx="3144838" cy="1322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>
                <a:solidFill>
                  <a:srgbClr val="FF0000"/>
                </a:solidFill>
              </a:rPr>
              <a:t>Planteamos axiomas de la operación utilizando las constructoras primitivas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PILAVACIA:  → PILA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600">
                <a:solidFill>
                  <a:srgbClr val="FF0000"/>
                </a:solidFill>
              </a:rPr>
              <a:t>PUSH: PILA x item</a:t>
            </a:r>
            <a:r>
              <a:rPr lang="es-ES_tradnl" altLang="en-US" sz="1600">
                <a:solidFill>
                  <a:srgbClr val="FF0000"/>
                </a:solidFill>
              </a:rPr>
              <a:t> →</a:t>
            </a:r>
            <a:r>
              <a:rPr lang="es-ES_tradnl" altLang="es-AR" sz="1600">
                <a:solidFill>
                  <a:srgbClr val="FF0000"/>
                </a:solidFill>
              </a:rPr>
              <a:t> PILA</a:t>
            </a:r>
            <a:endParaRPr lang="es-AR" altLang="en-US" sz="1600">
              <a:solidFill>
                <a:srgbClr val="FF0000"/>
              </a:solidFill>
            </a:endParaRPr>
          </a:p>
        </p:txBody>
      </p:sp>
      <p:sp>
        <p:nvSpPr>
          <p:cNvPr id="23" name="19 CuadroTexto"/>
          <p:cNvSpPr txBox="1">
            <a:spLocks noChangeArrowheads="1"/>
          </p:cNvSpPr>
          <p:nvPr/>
        </p:nvSpPr>
        <p:spPr bwMode="auto">
          <a:xfrm>
            <a:off x="4573588" y="4432300"/>
            <a:ext cx="5113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PUSH(                         , x ) </a:t>
            </a:r>
          </a:p>
        </p:txBody>
      </p:sp>
      <p:sp>
        <p:nvSpPr>
          <p:cNvPr id="24" name="19 CuadroTexto"/>
          <p:cNvSpPr txBox="1">
            <a:spLocks noChangeArrowheads="1"/>
          </p:cNvSpPr>
          <p:nvPr/>
        </p:nvSpPr>
        <p:spPr bwMode="auto">
          <a:xfrm>
            <a:off x="5673725" y="4452938"/>
            <a:ext cx="2335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600"/>
              <a:t>PUSHF(  P, y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19 CuadroTexto"/>
          <p:cNvSpPr txBox="1">
            <a:spLocks noChangeArrowheads="1"/>
          </p:cNvSpPr>
          <p:nvPr/>
        </p:nvSpPr>
        <p:spPr bwMode="auto">
          <a:xfrm>
            <a:off x="1308100" y="6242050"/>
            <a:ext cx="7920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7700B2"/>
                </a:solidFill>
              </a:rPr>
              <a:t> </a:t>
            </a: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y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69" name="19 CuadroTexto"/>
          <p:cNvSpPr txBox="1">
            <a:spLocks noChangeArrowheads="1"/>
          </p:cNvSpPr>
          <p:nvPr/>
        </p:nvSpPr>
        <p:spPr bwMode="auto">
          <a:xfrm>
            <a:off x="323850" y="6238875"/>
            <a:ext cx="8496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                    </a:t>
            </a:r>
            <a:r>
              <a:rPr lang="es-ES_tradnl" altLang="es-AR" sz="2200"/>
              <a:t>,  </a:t>
            </a:r>
            <a:r>
              <a:rPr lang="es-AR" altLang="es-AR" sz="2200">
                <a:solidFill>
                  <a:schemeClr val="hlink"/>
                </a:solidFill>
              </a:rPr>
              <a:t>z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457200"/>
            <a:ext cx="8229600" cy="1371600"/>
          </a:xfrm>
        </p:spPr>
        <p:txBody>
          <a:bodyPr/>
          <a:lstStyle/>
          <a:p>
            <a:r>
              <a:rPr lang="es-ES" altLang="en-US" sz="4000" smtClean="0"/>
              <a:t>TAD PILA(item)</a:t>
            </a:r>
            <a:br>
              <a:rPr lang="es-ES" altLang="en-US" sz="4000" smtClean="0"/>
            </a:br>
            <a:endParaRPr lang="es-AR" altLang="en-US" sz="4000" smtClean="0"/>
          </a:p>
        </p:txBody>
      </p:sp>
      <p:sp>
        <p:nvSpPr>
          <p:cNvPr id="26627" name="19 CuadroTexto"/>
          <p:cNvSpPr txBox="1">
            <a:spLocks noChangeArrowheads="1"/>
          </p:cNvSpPr>
          <p:nvPr/>
        </p:nvSpPr>
        <p:spPr bwMode="auto">
          <a:xfrm>
            <a:off x="323850" y="2552700"/>
            <a:ext cx="825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7700B2"/>
                </a:solidFill>
              </a:rPr>
              <a:t>PUSHF(</a:t>
            </a:r>
            <a:r>
              <a:rPr lang="es-ES_tradnl" altLang="en-US" sz="1800"/>
              <a:t> PUSH( </a:t>
            </a:r>
            <a:r>
              <a:rPr lang="es-ES_tradnl" altLang="en-US" sz="1800">
                <a:solidFill>
                  <a:srgbClr val="008E00"/>
                </a:solidFill>
              </a:rPr>
              <a:t>P</a:t>
            </a:r>
            <a:r>
              <a:rPr lang="es-ES_tradnl" altLang="en-US" sz="1800"/>
              <a:t> , </a:t>
            </a:r>
            <a:r>
              <a:rPr lang="es-ES_tradnl" altLang="en-US" sz="1800">
                <a:solidFill>
                  <a:schemeClr val="hlink"/>
                </a:solidFill>
              </a:rPr>
              <a:t>a</a:t>
            </a:r>
            <a:r>
              <a:rPr lang="es-ES_tradnl" altLang="en-US" sz="1800"/>
              <a:t> ), </a:t>
            </a:r>
            <a:r>
              <a:rPr lang="es-ES_tradnl" altLang="en-US" sz="1800">
                <a:solidFill>
                  <a:srgbClr val="FF0000"/>
                </a:solidFill>
              </a:rPr>
              <a:t>b</a:t>
            </a:r>
            <a:r>
              <a:rPr lang="es-ES_tradnl" altLang="en-US" sz="1800"/>
              <a:t> </a:t>
            </a:r>
            <a:r>
              <a:rPr lang="es-ES_tradnl" altLang="en-US" sz="1800">
                <a:solidFill>
                  <a:srgbClr val="7700B2"/>
                </a:solidFill>
              </a:rPr>
              <a:t>)</a:t>
            </a:r>
            <a:r>
              <a:rPr lang="es-ES_tradnl" altLang="en-US" sz="1800"/>
              <a:t> ≡  PUSH( </a:t>
            </a:r>
            <a:r>
              <a:rPr lang="es-ES_tradnl" altLang="en-US" sz="1800">
                <a:solidFill>
                  <a:srgbClr val="7700B2"/>
                </a:solidFill>
              </a:rPr>
              <a:t>PUSHF(</a:t>
            </a:r>
            <a:r>
              <a:rPr lang="es-ES_tradnl" altLang="en-US" sz="1800">
                <a:solidFill>
                  <a:srgbClr val="008E00"/>
                </a:solidFill>
              </a:rPr>
              <a:t>P</a:t>
            </a:r>
            <a:r>
              <a:rPr lang="es-ES_tradnl" altLang="en-US" sz="1800"/>
              <a:t>, </a:t>
            </a:r>
            <a:r>
              <a:rPr lang="es-ES_tradnl" altLang="en-US" sz="1800">
                <a:solidFill>
                  <a:srgbClr val="FF0000"/>
                </a:solidFill>
              </a:rPr>
              <a:t>b</a:t>
            </a:r>
            <a:r>
              <a:rPr lang="es-ES_tradnl" altLang="en-US" sz="1800">
                <a:solidFill>
                  <a:srgbClr val="7700B2"/>
                </a:solidFill>
              </a:rPr>
              <a:t>)</a:t>
            </a:r>
            <a:r>
              <a:rPr lang="es-ES_tradnl" altLang="en-US" sz="1800"/>
              <a:t>, </a:t>
            </a:r>
            <a:r>
              <a:rPr lang="es-ES_tradnl" altLang="en-US" sz="1800">
                <a:solidFill>
                  <a:schemeClr val="hlink"/>
                </a:solidFill>
              </a:rPr>
              <a:t>a</a:t>
            </a:r>
            <a:r>
              <a:rPr lang="es-ES_tradnl" altLang="en-US" sz="1800"/>
              <a:t>)</a:t>
            </a:r>
          </a:p>
        </p:txBody>
      </p:sp>
      <p:sp>
        <p:nvSpPr>
          <p:cNvPr id="26628" name="19 CuadroTexto"/>
          <p:cNvSpPr txBox="1">
            <a:spLocks noChangeArrowheads="1"/>
          </p:cNvSpPr>
          <p:nvPr/>
        </p:nvSpPr>
        <p:spPr bwMode="auto">
          <a:xfrm>
            <a:off x="330200" y="2192338"/>
            <a:ext cx="439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7700B2"/>
                </a:solidFill>
              </a:rPr>
              <a:t>PUSHF(</a:t>
            </a:r>
            <a:r>
              <a:rPr lang="es-ES_tradnl" altLang="en-US" sz="1800"/>
              <a:t> PV , </a:t>
            </a:r>
            <a:r>
              <a:rPr lang="es-ES_tradnl" altLang="en-US" sz="1800">
                <a:solidFill>
                  <a:srgbClr val="FF0000"/>
                </a:solidFill>
              </a:rPr>
              <a:t>b</a:t>
            </a:r>
            <a:r>
              <a:rPr lang="es-ES_tradnl" altLang="en-US" sz="1800">
                <a:solidFill>
                  <a:srgbClr val="7700B2"/>
                </a:solidFill>
              </a:rPr>
              <a:t>)</a:t>
            </a:r>
            <a:r>
              <a:rPr lang="es-ES_tradnl" altLang="en-US" sz="1800"/>
              <a:t> ≡ PUSH(PV, </a:t>
            </a:r>
            <a:r>
              <a:rPr lang="es-ES_tradnl" altLang="en-US" sz="1800">
                <a:solidFill>
                  <a:srgbClr val="FF0000"/>
                </a:solidFill>
              </a:rPr>
              <a:t>b</a:t>
            </a:r>
            <a:r>
              <a:rPr lang="es-ES_tradnl" altLang="en-US" sz="1800"/>
              <a:t>)</a:t>
            </a:r>
          </a:p>
        </p:txBody>
      </p:sp>
      <p:sp>
        <p:nvSpPr>
          <p:cNvPr id="26629" name="19 CuadroTexto"/>
          <p:cNvSpPr txBox="1">
            <a:spLocks noChangeArrowheads="1"/>
          </p:cNvSpPr>
          <p:nvPr/>
        </p:nvSpPr>
        <p:spPr bwMode="auto">
          <a:xfrm>
            <a:off x="576263" y="1258888"/>
            <a:ext cx="7380287" cy="76835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sz="2200" dirty="0" smtClean="0">
                <a:solidFill>
                  <a:schemeClr val="bg2">
                    <a:lumMod val="75000"/>
                  </a:schemeClr>
                </a:solidFill>
              </a:rPr>
              <a:t>Indique en función de las constructoras primitivas cuál es la pila resultante en la siguiente expresión</a:t>
            </a:r>
            <a:endParaRPr lang="es-AR" altLang="en-US" sz="22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584" name="19 CuadroTexto"/>
          <p:cNvSpPr txBox="1">
            <a:spLocks noChangeArrowheads="1"/>
          </p:cNvSpPr>
          <p:nvPr/>
        </p:nvSpPr>
        <p:spPr bwMode="auto">
          <a:xfrm>
            <a:off x="5146675" y="3976688"/>
            <a:ext cx="10810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PV</a:t>
            </a:r>
          </a:p>
        </p:txBody>
      </p:sp>
      <p:sp>
        <p:nvSpPr>
          <p:cNvPr id="24585" name="19 CuadroTexto"/>
          <p:cNvSpPr txBox="1">
            <a:spLocks noChangeArrowheads="1"/>
          </p:cNvSpPr>
          <p:nvPr/>
        </p:nvSpPr>
        <p:spPr bwMode="auto">
          <a:xfrm>
            <a:off x="4067175" y="3975100"/>
            <a:ext cx="3816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</a:t>
            </a:r>
            <a:r>
              <a:rPr lang="es-AR" altLang="es-AR" sz="220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x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24586" name="19 CuadroTexto"/>
          <p:cNvSpPr txBox="1">
            <a:spLocks noChangeArrowheads="1"/>
          </p:cNvSpPr>
          <p:nvPr/>
        </p:nvSpPr>
        <p:spPr bwMode="auto">
          <a:xfrm>
            <a:off x="3348038" y="3979863"/>
            <a:ext cx="34559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POP</a:t>
            </a:r>
            <a:r>
              <a:rPr lang="es-AR" altLang="es-AR" sz="2200"/>
              <a:t>(                                </a:t>
            </a:r>
            <a:r>
              <a:rPr lang="es-ES_tradnl" altLang="es-AR" sz="2200"/>
              <a:t>)      </a:t>
            </a:r>
            <a:endParaRPr lang="es-ES_tradnl" altLang="en-US" sz="2200"/>
          </a:p>
        </p:txBody>
      </p:sp>
      <p:sp>
        <p:nvSpPr>
          <p:cNvPr id="24587" name="19 CuadroTexto"/>
          <p:cNvSpPr txBox="1">
            <a:spLocks noChangeArrowheads="1"/>
          </p:cNvSpPr>
          <p:nvPr/>
        </p:nvSpPr>
        <p:spPr bwMode="auto">
          <a:xfrm>
            <a:off x="2411413" y="3975100"/>
            <a:ext cx="50403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</a:t>
            </a:r>
            <a:r>
              <a:rPr lang="es-AR" altLang="es-AR" sz="2200"/>
              <a:t>(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y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24588" name="19 CuadroTexto"/>
          <p:cNvSpPr txBox="1">
            <a:spLocks noChangeArrowheads="1"/>
          </p:cNvSpPr>
          <p:nvPr/>
        </p:nvSpPr>
        <p:spPr bwMode="auto">
          <a:xfrm>
            <a:off x="1476375" y="3979863"/>
            <a:ext cx="7920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</a:t>
            </a:r>
            <a:r>
              <a:rPr lang="es-AR" altLang="es-AR" sz="2200"/>
              <a:t>(          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z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24589" name="19 CuadroTexto"/>
          <p:cNvSpPr txBox="1">
            <a:spLocks noChangeArrowheads="1"/>
          </p:cNvSpPr>
          <p:nvPr/>
        </p:nvSpPr>
        <p:spPr bwMode="auto">
          <a:xfrm>
            <a:off x="365125" y="3975100"/>
            <a:ext cx="8274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_tradnl" altLang="es-AR" sz="2200" dirty="0" smtClean="0">
                <a:solidFill>
                  <a:srgbClr val="7700B2"/>
                </a:solidFill>
              </a:rPr>
              <a:t>PUSHF</a:t>
            </a:r>
            <a:r>
              <a:rPr lang="es-AR" altLang="es-AR" sz="2200" dirty="0" smtClean="0">
                <a:solidFill>
                  <a:srgbClr val="7700B2"/>
                </a:solidFill>
              </a:rPr>
              <a:t>(</a:t>
            </a:r>
            <a:r>
              <a:rPr lang="es-AR" altLang="es-AR" sz="2200" dirty="0" smtClean="0"/>
              <a:t>                         </a:t>
            </a:r>
            <a:r>
              <a:rPr lang="es-AR" altLang="es-AR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</a:t>
            </a:r>
            <a:r>
              <a:rPr lang="es-AR" altLang="es-AR" sz="2200" dirty="0" smtClean="0"/>
              <a:t>                                                   </a:t>
            </a:r>
            <a:r>
              <a:rPr lang="es-ES_tradnl" altLang="es-AR" sz="2200" dirty="0" smtClean="0"/>
              <a:t>, </a:t>
            </a:r>
            <a:r>
              <a:rPr lang="es-AR" altLang="es-AR" sz="2200" dirty="0" smtClean="0">
                <a:solidFill>
                  <a:srgbClr val="FF0000"/>
                </a:solidFill>
              </a:rPr>
              <a:t>w</a:t>
            </a:r>
            <a:r>
              <a:rPr lang="es-ES_tradnl" altLang="es-AR" sz="2200" dirty="0" smtClean="0"/>
              <a:t> </a:t>
            </a:r>
            <a:r>
              <a:rPr lang="es-ES_tradnl" altLang="es-AR" sz="2200" dirty="0" smtClean="0">
                <a:solidFill>
                  <a:srgbClr val="7700B2"/>
                </a:solidFill>
              </a:rPr>
              <a:t>)</a:t>
            </a:r>
            <a:r>
              <a:rPr lang="es-ES_tradnl" altLang="es-AR" sz="2200" dirty="0" smtClean="0"/>
              <a:t>      </a:t>
            </a:r>
            <a:endParaRPr lang="es-ES_tradnl" altLang="en-US" sz="2200" dirty="0" smtClean="0"/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2474913" y="3933825"/>
            <a:ext cx="4913312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</p:txBody>
      </p:sp>
      <p:sp>
        <p:nvSpPr>
          <p:cNvPr id="36" name="19 CuadroTexto"/>
          <p:cNvSpPr txBox="1">
            <a:spLocks noChangeArrowheads="1"/>
          </p:cNvSpPr>
          <p:nvPr/>
        </p:nvSpPr>
        <p:spPr bwMode="auto">
          <a:xfrm>
            <a:off x="5105400" y="4530725"/>
            <a:ext cx="1081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PV</a:t>
            </a:r>
          </a:p>
        </p:txBody>
      </p:sp>
      <p:sp>
        <p:nvSpPr>
          <p:cNvPr id="37" name="19 CuadroTexto"/>
          <p:cNvSpPr txBox="1">
            <a:spLocks noChangeArrowheads="1"/>
          </p:cNvSpPr>
          <p:nvPr/>
        </p:nvSpPr>
        <p:spPr bwMode="auto">
          <a:xfrm>
            <a:off x="4025900" y="4529138"/>
            <a:ext cx="3816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</a:t>
            </a:r>
            <a:r>
              <a:rPr lang="es-AR" altLang="es-AR" sz="220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x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38" name="19 CuadroTexto"/>
          <p:cNvSpPr txBox="1">
            <a:spLocks noChangeArrowheads="1"/>
          </p:cNvSpPr>
          <p:nvPr/>
        </p:nvSpPr>
        <p:spPr bwMode="auto">
          <a:xfrm>
            <a:off x="3306763" y="4533900"/>
            <a:ext cx="34559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POP</a:t>
            </a:r>
            <a:r>
              <a:rPr lang="es-AR" altLang="es-AR" sz="2200"/>
              <a:t>(                                </a:t>
            </a:r>
            <a:r>
              <a:rPr lang="es-ES_tradnl" altLang="es-AR" sz="2200"/>
              <a:t>)      </a:t>
            </a:r>
            <a:endParaRPr lang="es-ES_tradnl" altLang="en-US" sz="2200"/>
          </a:p>
        </p:txBody>
      </p:sp>
      <p:sp>
        <p:nvSpPr>
          <p:cNvPr id="39" name="19 CuadroTexto"/>
          <p:cNvSpPr txBox="1">
            <a:spLocks noChangeArrowheads="1"/>
          </p:cNvSpPr>
          <p:nvPr/>
        </p:nvSpPr>
        <p:spPr bwMode="auto">
          <a:xfrm>
            <a:off x="2368550" y="4529138"/>
            <a:ext cx="5041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</a:t>
            </a:r>
            <a:r>
              <a:rPr lang="es-AR" altLang="es-AR" sz="2200"/>
              <a:t>(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y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40" name="19 CuadroTexto"/>
          <p:cNvSpPr txBox="1">
            <a:spLocks noChangeArrowheads="1"/>
          </p:cNvSpPr>
          <p:nvPr/>
        </p:nvSpPr>
        <p:spPr bwMode="auto">
          <a:xfrm>
            <a:off x="1308100" y="4510088"/>
            <a:ext cx="7920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7700B2"/>
                </a:solidFill>
              </a:rPr>
              <a:t>PUSHF</a:t>
            </a:r>
            <a:r>
              <a:rPr lang="es-AR" altLang="es-AR" sz="2200">
                <a:solidFill>
                  <a:srgbClr val="7700B2"/>
                </a:solidFill>
              </a:rPr>
              <a:t>(</a:t>
            </a:r>
            <a:r>
              <a:rPr lang="es-AR" altLang="es-AR" sz="2200"/>
              <a:t>                                                                , </a:t>
            </a:r>
            <a:r>
              <a:rPr lang="es-AR" altLang="es-AR" sz="2200">
                <a:solidFill>
                  <a:srgbClr val="FF0000"/>
                </a:solidFill>
              </a:rPr>
              <a:t>w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7700B2"/>
                </a:solidFill>
              </a:rPr>
              <a:t>)</a:t>
            </a:r>
            <a:r>
              <a:rPr lang="es-ES_tradnl" altLang="es-AR" sz="2200"/>
              <a:t>      </a:t>
            </a:r>
            <a:endParaRPr lang="es-ES_tradnl" altLang="en-US" sz="2200"/>
          </a:p>
        </p:txBody>
      </p:sp>
      <p:sp>
        <p:nvSpPr>
          <p:cNvPr id="41" name="19 CuadroTexto"/>
          <p:cNvSpPr txBox="1">
            <a:spLocks noChangeArrowheads="1"/>
          </p:cNvSpPr>
          <p:nvPr/>
        </p:nvSpPr>
        <p:spPr bwMode="auto">
          <a:xfrm>
            <a:off x="323850" y="4510088"/>
            <a:ext cx="8496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                   </a:t>
            </a:r>
            <a:r>
              <a:rPr lang="es-ES_tradnl" altLang="es-AR" sz="2200"/>
              <a:t>,  </a:t>
            </a:r>
            <a:r>
              <a:rPr lang="es-AR" altLang="es-AR" sz="2200">
                <a:solidFill>
                  <a:schemeClr val="hlink"/>
                </a:solidFill>
              </a:rPr>
              <a:t>z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348038" y="4533900"/>
            <a:ext cx="3414712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</p:txBody>
      </p:sp>
      <p:sp>
        <p:nvSpPr>
          <p:cNvPr id="43" name="19 CuadroTexto"/>
          <p:cNvSpPr txBox="1">
            <a:spLocks noChangeArrowheads="1"/>
          </p:cNvSpPr>
          <p:nvPr/>
        </p:nvSpPr>
        <p:spPr bwMode="auto">
          <a:xfrm>
            <a:off x="5362575" y="5078413"/>
            <a:ext cx="1081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PV</a:t>
            </a:r>
          </a:p>
        </p:txBody>
      </p:sp>
      <p:sp>
        <p:nvSpPr>
          <p:cNvPr id="44" name="19 CuadroTexto"/>
          <p:cNvSpPr txBox="1">
            <a:spLocks noChangeArrowheads="1"/>
          </p:cNvSpPr>
          <p:nvPr/>
        </p:nvSpPr>
        <p:spPr bwMode="auto">
          <a:xfrm>
            <a:off x="4284663" y="5073650"/>
            <a:ext cx="3816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</a:t>
            </a:r>
            <a:r>
              <a:rPr lang="es-AR" altLang="es-AR" sz="2200"/>
              <a:t>(           , </a:t>
            </a:r>
            <a:r>
              <a:rPr lang="es-AR" altLang="es-AR" sz="2200">
                <a:solidFill>
                  <a:schemeClr val="hlink"/>
                </a:solidFill>
              </a:rPr>
              <a:t>x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45" name="19 CuadroTexto"/>
          <p:cNvSpPr txBox="1">
            <a:spLocks noChangeArrowheads="1"/>
          </p:cNvSpPr>
          <p:nvPr/>
        </p:nvSpPr>
        <p:spPr bwMode="auto">
          <a:xfrm>
            <a:off x="3563938" y="5083175"/>
            <a:ext cx="34559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POP</a:t>
            </a:r>
            <a:r>
              <a:rPr lang="es-AR" altLang="es-AR" sz="2200"/>
              <a:t>(                                </a:t>
            </a:r>
            <a:r>
              <a:rPr lang="es-ES_tradnl" altLang="es-AR" sz="2200"/>
              <a:t>)      </a:t>
            </a:r>
            <a:endParaRPr lang="es-ES_tradnl" altLang="en-US" sz="2200"/>
          </a:p>
        </p:txBody>
      </p:sp>
      <p:sp>
        <p:nvSpPr>
          <p:cNvPr id="46" name="19 CuadroTexto"/>
          <p:cNvSpPr txBox="1">
            <a:spLocks noChangeArrowheads="1"/>
          </p:cNvSpPr>
          <p:nvPr/>
        </p:nvSpPr>
        <p:spPr bwMode="auto">
          <a:xfrm>
            <a:off x="2368550" y="5086350"/>
            <a:ext cx="5372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7700B2"/>
                </a:solidFill>
              </a:rPr>
              <a:t>PUSHF</a:t>
            </a:r>
            <a:r>
              <a:rPr lang="es-AR" altLang="es-AR" sz="2200">
                <a:solidFill>
                  <a:srgbClr val="7700B2"/>
                </a:solidFill>
              </a:rPr>
              <a:t>(</a:t>
            </a:r>
            <a:r>
              <a:rPr lang="es-AR" altLang="es-AR" sz="2200"/>
              <a:t>                                             , </a:t>
            </a:r>
            <a:r>
              <a:rPr lang="es-AR" altLang="es-AR" sz="2200">
                <a:solidFill>
                  <a:srgbClr val="FF0000"/>
                </a:solidFill>
              </a:rPr>
              <a:t>w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7700B2"/>
                </a:solidFill>
              </a:rPr>
              <a:t>) </a:t>
            </a:r>
            <a:r>
              <a:rPr lang="es-ES_tradnl" altLang="es-AR" sz="2200"/>
              <a:t>     </a:t>
            </a:r>
            <a:endParaRPr lang="es-ES_tradnl" altLang="en-US" sz="2200"/>
          </a:p>
        </p:txBody>
      </p:sp>
      <p:sp>
        <p:nvSpPr>
          <p:cNvPr id="47" name="19 CuadroTexto"/>
          <p:cNvSpPr txBox="1">
            <a:spLocks noChangeArrowheads="1"/>
          </p:cNvSpPr>
          <p:nvPr/>
        </p:nvSpPr>
        <p:spPr bwMode="auto">
          <a:xfrm>
            <a:off x="1308100" y="5054600"/>
            <a:ext cx="7920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7700B2"/>
                </a:solidFill>
              </a:rPr>
              <a:t> </a:t>
            </a: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y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48" name="19 CuadroTexto"/>
          <p:cNvSpPr txBox="1">
            <a:spLocks noChangeArrowheads="1"/>
          </p:cNvSpPr>
          <p:nvPr/>
        </p:nvSpPr>
        <p:spPr bwMode="auto">
          <a:xfrm>
            <a:off x="323850" y="5062538"/>
            <a:ext cx="8496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                    </a:t>
            </a:r>
            <a:r>
              <a:rPr lang="es-ES_tradnl" altLang="es-AR" sz="2200"/>
              <a:t>,  </a:t>
            </a:r>
            <a:r>
              <a:rPr lang="es-AR" altLang="es-AR" sz="2200">
                <a:solidFill>
                  <a:schemeClr val="hlink"/>
                </a:solidFill>
              </a:rPr>
              <a:t>z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3563938" y="5116513"/>
            <a:ext cx="3414712" cy="411162"/>
          </a:xfrm>
          <a:prstGeom prst="rect">
            <a:avLst/>
          </a:prstGeom>
          <a:solidFill>
            <a:schemeClr val="bg2">
              <a:lumMod val="40000"/>
              <a:lumOff val="60000"/>
              <a:alpha val="20000"/>
            </a:schemeClr>
          </a:solidFill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2" name="19 CuadroTexto"/>
          <p:cNvSpPr txBox="1">
            <a:spLocks noChangeArrowheads="1"/>
          </p:cNvSpPr>
          <p:nvPr/>
        </p:nvSpPr>
        <p:spPr bwMode="auto">
          <a:xfrm>
            <a:off x="7478713" y="2936875"/>
            <a:ext cx="108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PV</a:t>
            </a:r>
          </a:p>
        </p:txBody>
      </p:sp>
      <p:sp>
        <p:nvSpPr>
          <p:cNvPr id="53" name="19 CuadroTexto"/>
          <p:cNvSpPr txBox="1">
            <a:spLocks noChangeArrowheads="1"/>
          </p:cNvSpPr>
          <p:nvPr/>
        </p:nvSpPr>
        <p:spPr bwMode="auto">
          <a:xfrm>
            <a:off x="6732588" y="2924175"/>
            <a:ext cx="381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1800"/>
              <a:t>PUSH</a:t>
            </a:r>
            <a:r>
              <a:rPr lang="es-AR" altLang="es-AR" sz="1800"/>
              <a:t>(      , </a:t>
            </a:r>
            <a:r>
              <a:rPr lang="es-AR" altLang="es-AR" sz="1800">
                <a:solidFill>
                  <a:schemeClr val="hlink"/>
                </a:solidFill>
              </a:rPr>
              <a:t>x</a:t>
            </a:r>
            <a:r>
              <a:rPr lang="es-ES_tradnl" altLang="es-AR" sz="1800"/>
              <a:t> )      </a:t>
            </a:r>
            <a:endParaRPr lang="es-ES_tradnl" altLang="en-US" sz="1800"/>
          </a:p>
        </p:txBody>
      </p:sp>
      <p:sp>
        <p:nvSpPr>
          <p:cNvPr id="54" name="19 CuadroTexto"/>
          <p:cNvSpPr txBox="1">
            <a:spLocks noChangeArrowheads="1"/>
          </p:cNvSpPr>
          <p:nvPr/>
        </p:nvSpPr>
        <p:spPr bwMode="auto">
          <a:xfrm>
            <a:off x="6156325" y="2927350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1800"/>
              <a:t>POP</a:t>
            </a:r>
            <a:r>
              <a:rPr lang="es-AR" altLang="es-AR" sz="1800"/>
              <a:t>(                        </a:t>
            </a:r>
            <a:r>
              <a:rPr lang="es-ES_tradnl" altLang="es-AR" sz="1800"/>
              <a:t>)</a:t>
            </a:r>
            <a:endParaRPr lang="es-ES_tradnl" altLang="en-US" sz="1800"/>
          </a:p>
        </p:txBody>
      </p:sp>
      <p:sp>
        <p:nvSpPr>
          <p:cNvPr id="55" name="19 CuadroTexto"/>
          <p:cNvSpPr txBox="1">
            <a:spLocks noChangeArrowheads="1"/>
          </p:cNvSpPr>
          <p:nvPr/>
        </p:nvSpPr>
        <p:spPr bwMode="auto">
          <a:xfrm>
            <a:off x="6149975" y="2184400"/>
            <a:ext cx="2886075" cy="633413"/>
          </a:xfrm>
          <a:prstGeom prst="rect">
            <a:avLst/>
          </a:prstGeom>
          <a:noFill/>
          <a:ln w="9525">
            <a:solidFill>
              <a:srgbClr val="1818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69925" lvl="1" indent="-325438" eaLnBrk="1" hangingPunct="1">
              <a:buFont typeface="Wingdings" panose="05000000000000000000" pitchFamily="2" charset="2"/>
              <a:buNone/>
              <a:defRPr/>
            </a:pPr>
            <a:r>
              <a:rPr lang="es-ES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POP(PV) </a:t>
            </a:r>
            <a:r>
              <a:rPr lang="es-ES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≡</a:t>
            </a:r>
            <a:r>
              <a:rPr lang="es-ES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PV</a:t>
            </a:r>
          </a:p>
          <a:p>
            <a:pPr marL="669925" lvl="1" indent="-325438" eaLnBrk="1" hangingPunct="1">
              <a:buFont typeface="Wingdings" panose="05000000000000000000" pitchFamily="2" charset="2"/>
              <a:buNone/>
              <a:defRPr/>
            </a:pPr>
            <a:r>
              <a:rPr lang="es-ES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POP(PUSH( P, x )) </a:t>
            </a:r>
            <a:r>
              <a:rPr lang="es-ES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Arial Unicode MS" pitchFamily="34" charset="-128"/>
              </a:rPr>
              <a:t>≡</a:t>
            </a:r>
            <a:r>
              <a:rPr lang="es-ES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</a:t>
            </a:r>
          </a:p>
        </p:txBody>
      </p:sp>
      <p:sp>
        <p:nvSpPr>
          <p:cNvPr id="57" name="19 CuadroTexto"/>
          <p:cNvSpPr txBox="1">
            <a:spLocks noChangeArrowheads="1"/>
          </p:cNvSpPr>
          <p:nvPr/>
        </p:nvSpPr>
        <p:spPr bwMode="auto">
          <a:xfrm>
            <a:off x="8421688" y="2927350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1800"/>
              <a:t>≡  PV</a:t>
            </a:r>
            <a:r>
              <a:rPr lang="es-ES_tradnl" altLang="es-AR" sz="1800"/>
              <a:t>       </a:t>
            </a:r>
            <a:endParaRPr lang="es-ES_tradnl" altLang="en-US" sz="1800"/>
          </a:p>
        </p:txBody>
      </p:sp>
      <p:sp>
        <p:nvSpPr>
          <p:cNvPr id="60" name="19 CuadroTexto"/>
          <p:cNvSpPr txBox="1">
            <a:spLocks noChangeArrowheads="1"/>
          </p:cNvSpPr>
          <p:nvPr/>
        </p:nvSpPr>
        <p:spPr bwMode="auto">
          <a:xfrm>
            <a:off x="4643438" y="5665788"/>
            <a:ext cx="23764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PV</a:t>
            </a:r>
            <a:endParaRPr lang="es-ES_tradnl" altLang="en-US" sz="2200"/>
          </a:p>
        </p:txBody>
      </p:sp>
      <p:sp>
        <p:nvSpPr>
          <p:cNvPr id="61" name="19 CuadroTexto"/>
          <p:cNvSpPr txBox="1">
            <a:spLocks noChangeArrowheads="1"/>
          </p:cNvSpPr>
          <p:nvPr/>
        </p:nvSpPr>
        <p:spPr bwMode="auto">
          <a:xfrm>
            <a:off x="2368550" y="5661025"/>
            <a:ext cx="5372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7700B2"/>
                </a:solidFill>
              </a:rPr>
              <a:t>PUSHF</a:t>
            </a:r>
            <a:r>
              <a:rPr lang="es-AR" altLang="es-AR" sz="2200">
                <a:solidFill>
                  <a:srgbClr val="7700B2"/>
                </a:solidFill>
              </a:rPr>
              <a:t>(</a:t>
            </a:r>
            <a:r>
              <a:rPr lang="es-AR" altLang="es-AR" sz="2200"/>
              <a:t>                                             , </a:t>
            </a:r>
            <a:r>
              <a:rPr lang="es-AR" altLang="es-AR" sz="2200">
                <a:solidFill>
                  <a:srgbClr val="FF0000"/>
                </a:solidFill>
              </a:rPr>
              <a:t>w</a:t>
            </a:r>
            <a:r>
              <a:rPr lang="es-ES_tradnl" altLang="es-AR" sz="2200"/>
              <a:t> </a:t>
            </a:r>
            <a:r>
              <a:rPr lang="es-ES_tradnl" altLang="es-AR" sz="2200">
                <a:solidFill>
                  <a:srgbClr val="7700B2"/>
                </a:solidFill>
              </a:rPr>
              <a:t>) </a:t>
            </a:r>
            <a:r>
              <a:rPr lang="es-ES_tradnl" altLang="es-AR" sz="2200"/>
              <a:t>     </a:t>
            </a:r>
            <a:endParaRPr lang="es-ES_tradnl" altLang="en-US" sz="2200"/>
          </a:p>
        </p:txBody>
      </p:sp>
      <p:sp>
        <p:nvSpPr>
          <p:cNvPr id="62" name="19 CuadroTexto"/>
          <p:cNvSpPr txBox="1">
            <a:spLocks noChangeArrowheads="1"/>
          </p:cNvSpPr>
          <p:nvPr/>
        </p:nvSpPr>
        <p:spPr bwMode="auto">
          <a:xfrm>
            <a:off x="1308100" y="5665788"/>
            <a:ext cx="7920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>
                <a:solidFill>
                  <a:srgbClr val="7700B2"/>
                </a:solidFill>
              </a:rPr>
              <a:t> </a:t>
            </a: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y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63" name="19 CuadroTexto"/>
          <p:cNvSpPr txBox="1">
            <a:spLocks noChangeArrowheads="1"/>
          </p:cNvSpPr>
          <p:nvPr/>
        </p:nvSpPr>
        <p:spPr bwMode="auto">
          <a:xfrm>
            <a:off x="323850" y="5662613"/>
            <a:ext cx="8496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                                         </a:t>
            </a:r>
            <a:r>
              <a:rPr lang="es-ES_tradnl" altLang="es-AR" sz="2200"/>
              <a:t>,  </a:t>
            </a:r>
            <a:r>
              <a:rPr lang="es-AR" altLang="es-AR" sz="2200">
                <a:solidFill>
                  <a:schemeClr val="hlink"/>
                </a:solidFill>
              </a:rPr>
              <a:t>z</a:t>
            </a:r>
            <a:r>
              <a:rPr lang="es-ES_tradnl" altLang="es-AR" sz="2200"/>
              <a:t> )      </a:t>
            </a:r>
            <a:endParaRPr lang="es-ES_tradnl" altLang="en-US" sz="22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3563938" y="5683250"/>
            <a:ext cx="3414712" cy="366713"/>
          </a:xfrm>
          <a:prstGeom prst="rect">
            <a:avLst/>
          </a:prstGeom>
          <a:solidFill>
            <a:schemeClr val="bg2">
              <a:lumMod val="40000"/>
              <a:lumOff val="60000"/>
              <a:alpha val="20000"/>
            </a:schemeClr>
          </a:solidFill>
          <a:ln w="9525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6" name="19 CuadroTexto"/>
          <p:cNvSpPr txBox="1">
            <a:spLocks noChangeArrowheads="1"/>
          </p:cNvSpPr>
          <p:nvPr/>
        </p:nvSpPr>
        <p:spPr bwMode="auto">
          <a:xfrm>
            <a:off x="4643438" y="6242050"/>
            <a:ext cx="23764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PV</a:t>
            </a:r>
            <a:endParaRPr lang="es-ES_tradnl" altLang="en-US" sz="2200"/>
          </a:p>
        </p:txBody>
      </p:sp>
      <p:sp>
        <p:nvSpPr>
          <p:cNvPr id="67" name="19 CuadroTexto"/>
          <p:cNvSpPr txBox="1">
            <a:spLocks noChangeArrowheads="1"/>
          </p:cNvSpPr>
          <p:nvPr/>
        </p:nvSpPr>
        <p:spPr bwMode="auto">
          <a:xfrm>
            <a:off x="2368550" y="6237288"/>
            <a:ext cx="53721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200"/>
              <a:t>PUSH </a:t>
            </a:r>
            <a:r>
              <a:rPr lang="es-AR" altLang="es-AR" sz="2200"/>
              <a:t>(                                             , </a:t>
            </a:r>
            <a:r>
              <a:rPr lang="es-AR" altLang="es-AR" sz="2200">
                <a:solidFill>
                  <a:schemeClr val="hlink"/>
                </a:solidFill>
              </a:rPr>
              <a:t>w</a:t>
            </a:r>
            <a:r>
              <a:rPr lang="es-ES_tradnl" altLang="es-AR" sz="2200">
                <a:solidFill>
                  <a:schemeClr val="hlink"/>
                </a:solidFill>
              </a:rPr>
              <a:t> </a:t>
            </a:r>
            <a:r>
              <a:rPr lang="es-ES_tradnl" altLang="es-AR" sz="2200"/>
              <a:t>)      </a:t>
            </a:r>
            <a:endParaRPr lang="es-ES_tradnl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26627" grpId="0"/>
      <p:bldP spid="26628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 animBg="1"/>
      <p:bldP spid="57" grpId="0"/>
      <p:bldP spid="60" grpId="0"/>
      <p:bldP spid="61" grpId="0"/>
      <p:bldP spid="62" grpId="0"/>
      <p:bldP spid="63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457200"/>
            <a:ext cx="8229600" cy="1371600"/>
          </a:xfrm>
        </p:spPr>
        <p:txBody>
          <a:bodyPr/>
          <a:lstStyle/>
          <a:p>
            <a:r>
              <a:rPr lang="es-ES" altLang="en-US" sz="4000" smtClean="0"/>
              <a:t>TAD PILA(item)</a:t>
            </a:r>
            <a:br>
              <a:rPr lang="es-ES" altLang="en-US" sz="4000" smtClean="0"/>
            </a:br>
            <a:endParaRPr lang="es-AR" altLang="en-US" sz="4000" smtClean="0"/>
          </a:p>
        </p:txBody>
      </p:sp>
      <p:sp>
        <p:nvSpPr>
          <p:cNvPr id="25603" name="19 CuadroTexto"/>
          <p:cNvSpPr txBox="1">
            <a:spLocks noChangeArrowheads="1"/>
          </p:cNvSpPr>
          <p:nvPr/>
        </p:nvSpPr>
        <p:spPr bwMode="auto">
          <a:xfrm>
            <a:off x="2016125" y="1412875"/>
            <a:ext cx="5183188" cy="10779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000" b="1">
              <a:solidFill>
                <a:schemeClr val="bg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1">
                <a:solidFill>
                  <a:schemeClr val="bg2"/>
                </a:solidFill>
              </a:rPr>
              <a:t>Como usuario</a:t>
            </a:r>
            <a:r>
              <a:rPr lang="es-AR" altLang="en-US" sz="2200">
                <a:solidFill>
                  <a:schemeClr val="bg2"/>
                </a:solidFill>
              </a:rPr>
              <a:t> del ADT PILA(item)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diseñe una función …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000">
              <a:solidFill>
                <a:schemeClr val="bg2"/>
              </a:solidFill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1042988" y="3141663"/>
            <a:ext cx="542131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" altLang="en-US" sz="2200" b="1" kern="0" dirty="0" smtClean="0"/>
              <a:t>SINTAXIS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" altLang="en-US" sz="1000" kern="0" dirty="0" smtClean="0"/>
          </a:p>
          <a:p>
            <a:pPr marL="669925" lvl="1" indent="-325438">
              <a:defRPr/>
            </a:pPr>
            <a:r>
              <a:rPr lang="es-ES" altLang="en-US" sz="2200" kern="0" dirty="0" smtClean="0"/>
              <a:t>PILAVACIA: </a:t>
            </a:r>
            <a:r>
              <a:rPr lang="es-ES" altLang="en-US" sz="2200" kern="0" dirty="0" smtClean="0">
                <a:sym typeface="Wingdings" panose="05000000000000000000" pitchFamily="2" charset="2"/>
              </a:rPr>
              <a:t> PILA</a:t>
            </a:r>
          </a:p>
          <a:p>
            <a:pPr marL="669925" lvl="1" indent="-325438">
              <a:defRPr/>
            </a:pPr>
            <a:r>
              <a:rPr lang="es-ES" altLang="en-US" sz="2200" kern="0" dirty="0" smtClean="0">
                <a:sym typeface="Wingdings" panose="05000000000000000000" pitchFamily="2" charset="2"/>
              </a:rPr>
              <a:t>PUSH: PILA x </a:t>
            </a:r>
            <a:r>
              <a:rPr lang="es-ES" altLang="en-US" sz="2200" kern="0" dirty="0" err="1" smtClean="0">
                <a:sym typeface="Wingdings" panose="05000000000000000000" pitchFamily="2" charset="2"/>
              </a:rPr>
              <a:t>item</a:t>
            </a:r>
            <a:r>
              <a:rPr lang="es-ES" altLang="en-US" sz="2200" kern="0" dirty="0" smtClean="0">
                <a:sym typeface="Wingdings" panose="05000000000000000000" pitchFamily="2" charset="2"/>
              </a:rPr>
              <a:t>  PILA</a:t>
            </a:r>
          </a:p>
          <a:p>
            <a:pPr marL="669925" lvl="1" indent="-325438">
              <a:defRPr/>
            </a:pPr>
            <a:r>
              <a:rPr lang="es-ES" altLang="en-US" sz="2200" kern="0" dirty="0" smtClean="0">
                <a:sym typeface="Wingdings" panose="05000000000000000000" pitchFamily="2" charset="2"/>
              </a:rPr>
              <a:t>POP: PILA  PILA</a:t>
            </a:r>
          </a:p>
          <a:p>
            <a:pPr marL="669925" lvl="1" indent="-325438">
              <a:defRPr/>
            </a:pPr>
            <a:r>
              <a:rPr lang="es-ES" altLang="en-US" sz="2200" kern="0" dirty="0" smtClean="0">
                <a:sym typeface="Wingdings" panose="05000000000000000000" pitchFamily="2" charset="2"/>
              </a:rPr>
              <a:t>TOP: PILA  </a:t>
            </a:r>
            <a:r>
              <a:rPr lang="es-ES" altLang="en-US" sz="2200" kern="0" dirty="0" err="1" smtClean="0">
                <a:sym typeface="Wingdings" panose="05000000000000000000" pitchFamily="2" charset="2"/>
              </a:rPr>
              <a:t>item</a:t>
            </a:r>
            <a:r>
              <a:rPr lang="es-ES" altLang="en-US" sz="2200" kern="0" dirty="0" smtClean="0">
                <a:sym typeface="Wingdings" panose="05000000000000000000" pitchFamily="2" charset="2"/>
              </a:rPr>
              <a:t> </a:t>
            </a:r>
            <a:r>
              <a:rPr lang="es-ES" altLang="en-US" sz="2200" kern="0" dirty="0" smtClean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∪</a:t>
            </a:r>
            <a:r>
              <a:rPr lang="es-ES" altLang="en-US" sz="2200" kern="0" dirty="0" smtClean="0">
                <a:sym typeface="Wingdings" panose="05000000000000000000" pitchFamily="2" charset="2"/>
              </a:rPr>
              <a:t> {indefinido}</a:t>
            </a:r>
          </a:p>
          <a:p>
            <a:pPr marL="669925" lvl="1" indent="-325438">
              <a:defRPr/>
            </a:pPr>
            <a:r>
              <a:rPr lang="es-ES" altLang="en-US" sz="2200" kern="0" dirty="0" smtClean="0">
                <a:sym typeface="Wingdings" panose="05000000000000000000" pitchFamily="2" charset="2"/>
              </a:rPr>
              <a:t>ESPILAVACIA : PILA  </a:t>
            </a:r>
            <a:r>
              <a:rPr lang="es-ES" altLang="en-US" sz="2200" kern="0" dirty="0" err="1" smtClean="0">
                <a:sym typeface="Wingdings" panose="05000000000000000000" pitchFamily="2" charset="2"/>
              </a:rPr>
              <a:t>Bool</a:t>
            </a:r>
            <a:endParaRPr lang="es-ES" altLang="en-US" sz="2200" kern="0" dirty="0" smtClean="0">
              <a:sym typeface="Wingdings" panose="05000000000000000000" pitchFamily="2" charset="2"/>
            </a:endParaRPr>
          </a:p>
          <a:p>
            <a:pPr marL="669925" lvl="1" indent="-325438">
              <a:defRPr/>
            </a:pPr>
            <a:r>
              <a:rPr lang="es-ES" altLang="en-US" sz="2200" kern="0" dirty="0" smtClean="0">
                <a:solidFill>
                  <a:srgbClr val="7700B2"/>
                </a:solidFill>
                <a:sym typeface="Wingdings" panose="05000000000000000000" pitchFamily="2" charset="2"/>
              </a:rPr>
              <a:t>PUSHF: PILA x </a:t>
            </a:r>
            <a:r>
              <a:rPr lang="es-ES" altLang="en-US" sz="2200" kern="0" dirty="0" err="1" smtClean="0">
                <a:solidFill>
                  <a:srgbClr val="7700B2"/>
                </a:solidFill>
                <a:sym typeface="Wingdings" panose="05000000000000000000" pitchFamily="2" charset="2"/>
              </a:rPr>
              <a:t>item</a:t>
            </a:r>
            <a:r>
              <a:rPr lang="es-ES" altLang="en-US" sz="2200" kern="0" dirty="0" smtClean="0">
                <a:solidFill>
                  <a:srgbClr val="7700B2"/>
                </a:solidFill>
                <a:sym typeface="Wingdings" panose="05000000000000000000" pitchFamily="2" charset="2"/>
              </a:rPr>
              <a:t>  PILA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s-ES" altLang="en-US" sz="2200" kern="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theme/theme1.xml><?xml version="1.0" encoding="utf-8"?>
<a:theme xmlns:a="http://schemas.openxmlformats.org/drawingml/2006/main" name="1_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5056</TotalTime>
  <Words>1165</Words>
  <Application>Microsoft Office PowerPoint</Application>
  <PresentationFormat>Presentación en pantalla (4:3)</PresentationFormat>
  <Paragraphs>405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Wingdings</vt:lpstr>
      <vt:lpstr>Arial Black</vt:lpstr>
      <vt:lpstr>Times New Roman</vt:lpstr>
      <vt:lpstr>Arial Unicode MS</vt:lpstr>
      <vt:lpstr>Consolas</vt:lpstr>
      <vt:lpstr>Calibri</vt:lpstr>
      <vt:lpstr>1_Píxel</vt:lpstr>
      <vt:lpstr>TPN°5: El tipo abstracto de datos PILA</vt:lpstr>
      <vt:lpstr>Tipo abstracto de datos Pila</vt:lpstr>
      <vt:lpstr>Aplicaciones</vt:lpstr>
      <vt:lpstr>TAD PILA(item)  Especificación Algebraica </vt:lpstr>
      <vt:lpstr>TAD PILA(item) Especificación Algebraica</vt:lpstr>
      <vt:lpstr>TAD PILA(item) Especificación Algebraica</vt:lpstr>
      <vt:lpstr>Presentación de PowerPoint</vt:lpstr>
      <vt:lpstr>TAD PILA(item) </vt:lpstr>
      <vt:lpstr>TAD PILA(item) </vt:lpstr>
      <vt:lpstr>TAD PILA(item) IMPLEMENTACIÓN</vt:lpstr>
      <vt:lpstr>TAD PILA(item) IMPLEMENTACIÓN  CON ARREGLOS</vt:lpstr>
      <vt:lpstr>TAD PILA(item) IMPLEMENTACIÓN  CON ARREGLOS</vt:lpstr>
      <vt:lpstr>TAD PILA(item) IMPLEMENTACIÓN CON LISTA ENLAZADA</vt:lpstr>
      <vt:lpstr>TAD PILA(item) IMPLEMENTACIÓN CON LISTA ENLAZADA</vt:lpstr>
      <vt:lpstr>TAD PILA(item) IMPLEMENTACIÓN  CON LISTA ENLAZADA</vt:lpstr>
      <vt:lpstr>IMPLEMENTACIÓN DE PILA ARREGLOS vs LISTAS ENLAZADAS</vt:lpstr>
      <vt:lpstr>IMPLEMENTACIÓN DE PILA ARREGLOS vs LISTAS ENLAZADAS</vt:lpstr>
      <vt:lpstr>APLICACIÓN Conversión de Expresión Infija a Postfija</vt:lpstr>
      <vt:lpstr>APLICACIÓN Conversión de Expresión Infija a Postfija</vt:lpstr>
      <vt:lpstr>APLICACIÓN Conversión de Expresión Infija a Postfija</vt:lpstr>
      <vt:lpstr>APLICACIÓN Conversión de Expresión Infija a Postfija</vt:lpstr>
      <vt:lpstr>APLICACIÓN Conversión de Expresión Infija a Postfija</vt:lpstr>
      <vt:lpstr>APLICACIÓN Conversión de Expresión Infija a Postfija</vt:lpstr>
      <vt:lpstr>APLICACIÓN Conversión de Expresión Infija a Postfija</vt:lpstr>
      <vt:lpstr>APLICACIÓN Conversión de Expresión Infija a Postfija</vt:lpstr>
      <vt:lpstr>EJEMPLO</vt:lpstr>
      <vt:lpstr>EJEMPLO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282</cp:revision>
  <dcterms:created xsi:type="dcterms:W3CDTF">2012-02-29T14:11:48Z</dcterms:created>
  <dcterms:modified xsi:type="dcterms:W3CDTF">2022-04-22T11:30:21Z</dcterms:modified>
</cp:coreProperties>
</file>