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7A61A2-D777-4C85-A653-30AD4423CE85}">
  <a:tblStyle styleId="{B27A61A2-D777-4C85-A653-30AD4423CE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RalewayMedium-bold.fntdata"/><Relationship Id="rId10" Type="http://schemas.openxmlformats.org/officeDocument/2006/relationships/slide" Target="slides/slide4.xml"/><Relationship Id="rId32" Type="http://schemas.openxmlformats.org/officeDocument/2006/relationships/font" Target="fonts/RalewayMedium-regular.fntdata"/><Relationship Id="rId13" Type="http://schemas.openxmlformats.org/officeDocument/2006/relationships/slide" Target="slides/slide7.xml"/><Relationship Id="rId35" Type="http://schemas.openxmlformats.org/officeDocument/2006/relationships/font" Target="fonts/RalewayMedium-boldItalic.fntdata"/><Relationship Id="rId12" Type="http://schemas.openxmlformats.org/officeDocument/2006/relationships/slide" Target="slides/slide6.xml"/><Relationship Id="rId34" Type="http://schemas.openxmlformats.org/officeDocument/2006/relationships/font" Target="fonts/Raleway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aafe0b4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9aafe0b4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9aafe0b4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9aafe0b4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9b70c53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9b70c53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912cb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912cb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71912cb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71912cb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1912cbc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1912cb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9aafe0b4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9aafe0b4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9aafe0b4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9aafe0b4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9aafe0b4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9aafe0b4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9aafe0b4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9aafe0b4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aafe0b4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aafe0b4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9aafe0b4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9aafe0b4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aafe0b4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aafe0b4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9aafe0b4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9aafe0b4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9b70c53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9b70c53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9b70c53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9b70c53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Simulaci</a:t>
            </a:r>
            <a:r>
              <a:rPr lang="es"/>
              <a:t>ón de Peticiones</a:t>
            </a:r>
            <a:endParaRPr/>
          </a:p>
        </p:txBody>
      </p:sp>
      <p:sp>
        <p:nvSpPr>
          <p:cNvPr id="87" name="Google Shape;87;p13"/>
          <p:cNvSpPr txBox="1"/>
          <p:nvPr>
            <p:ph idx="1" type="subTitle"/>
          </p:nvPr>
        </p:nvSpPr>
        <p:spPr>
          <a:xfrm>
            <a:off x="729625" y="3172900"/>
            <a:ext cx="7688100" cy="12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Nalbandian, Nazareth</a:t>
            </a:r>
            <a:endParaRPr/>
          </a:p>
          <a:p>
            <a:pPr indent="0" lvl="0" marL="0" rtl="0" algn="l">
              <a:spcBef>
                <a:spcPts val="0"/>
              </a:spcBef>
              <a:spcAft>
                <a:spcPts val="0"/>
              </a:spcAft>
              <a:buNone/>
            </a:pPr>
            <a:r>
              <a:rPr lang="es"/>
              <a:t>Smalinsky, Iv</a:t>
            </a:r>
            <a:r>
              <a:rPr lang="es"/>
              <a:t>án</a:t>
            </a:r>
            <a:endParaRPr/>
          </a:p>
          <a:p>
            <a:pPr indent="0" lvl="0" marL="0" rtl="0" algn="l">
              <a:spcBef>
                <a:spcPts val="0"/>
              </a:spcBef>
              <a:spcAft>
                <a:spcPts val="0"/>
              </a:spcAft>
              <a:buNone/>
            </a:pPr>
            <a:r>
              <a:rPr lang="es"/>
              <a:t>Michini, Mateo</a:t>
            </a:r>
            <a:endParaRPr/>
          </a:p>
          <a:p>
            <a:pPr indent="0" lvl="0" marL="0" rtl="0" algn="l">
              <a:spcBef>
                <a:spcPts val="0"/>
              </a:spcBef>
              <a:spcAft>
                <a:spcPts val="0"/>
              </a:spcAft>
              <a:buNone/>
            </a:pPr>
            <a:r>
              <a:rPr lang="es"/>
              <a:t>Cubelli, Leonel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a:t>
            </a:r>
            <a:r>
              <a:rPr lang="es"/>
              <a:t>ón de componentes GET</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componentes de tipo GET están preparados para atender consultas simples y tienen un tiempo de atención dado (TA_Simples) por una fdp Log-Normal. </a:t>
            </a:r>
            <a:endParaRPr/>
          </a:p>
        </p:txBody>
      </p:sp>
      <p:pic>
        <p:nvPicPr>
          <p:cNvPr id="152" name="Google Shape;152;p22" title="Captura de pantalla 2025-05-08 153058.png"/>
          <p:cNvPicPr preferRelativeResize="0"/>
          <p:nvPr/>
        </p:nvPicPr>
        <p:blipFill rotWithShape="1">
          <a:blip r:embed="rId3">
            <a:alphaModFix/>
          </a:blip>
          <a:srcRect b="0" l="592" r="602" t="0"/>
          <a:stretch/>
        </p:blipFill>
        <p:spPr>
          <a:xfrm>
            <a:off x="729449" y="2774849"/>
            <a:ext cx="3837523" cy="2213050"/>
          </a:xfrm>
          <a:prstGeom prst="rect">
            <a:avLst/>
          </a:prstGeom>
          <a:noFill/>
          <a:ln>
            <a:noFill/>
          </a:ln>
        </p:spPr>
      </p:pic>
      <p:sp>
        <p:nvSpPr>
          <p:cNvPr id="153" name="Google Shape;153;p22"/>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loc=-229.95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scale=512.89</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54" name="Google Shape;154;p22"/>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atención de componentes POST</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t>
            </a:r>
            <a:r>
              <a:rPr lang="es"/>
              <a:t>os componentes de tipo POST están preparados para atender consultas más complejas y tienen un tiempo de atención dado (TA_Complejas) por otra fdp Log-Normal.</a:t>
            </a:r>
            <a:endParaRPr/>
          </a:p>
        </p:txBody>
      </p:sp>
      <p:pic>
        <p:nvPicPr>
          <p:cNvPr id="161" name="Google Shape;161;p23" title="Captura de pantalla 2025-05-08 153530.png"/>
          <p:cNvPicPr preferRelativeResize="0"/>
          <p:nvPr/>
        </p:nvPicPr>
        <p:blipFill rotWithShape="1">
          <a:blip r:embed="rId3">
            <a:alphaModFix/>
          </a:blip>
          <a:srcRect b="495" l="0" r="0" t="485"/>
          <a:stretch/>
        </p:blipFill>
        <p:spPr>
          <a:xfrm>
            <a:off x="729450" y="2985000"/>
            <a:ext cx="3473124" cy="2002900"/>
          </a:xfrm>
          <a:prstGeom prst="rect">
            <a:avLst/>
          </a:prstGeom>
          <a:noFill/>
          <a:ln>
            <a:noFill/>
          </a:ln>
        </p:spPr>
      </p:pic>
      <p:sp>
        <p:nvSpPr>
          <p:cNvPr id="162" name="Google Shape;162;p23"/>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loc=-398.85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scale=1544.11</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63" name="Google Shape;163;p23"/>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1387175" y="1511500"/>
            <a:ext cx="1762800" cy="72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800">
                <a:solidFill>
                  <a:schemeClr val="dk2"/>
                </a:solidFill>
                <a:latin typeface="Raleway"/>
                <a:ea typeface="Raleway"/>
                <a:cs typeface="Raleway"/>
                <a:sym typeface="Raleway"/>
              </a:rPr>
              <a:t>Es</a:t>
            </a:r>
            <a:r>
              <a:rPr lang="es" sz="1800">
                <a:solidFill>
                  <a:schemeClr val="dk2"/>
                </a:solidFill>
                <a:latin typeface="Raleway"/>
                <a:ea typeface="Raleway"/>
                <a:cs typeface="Raleway"/>
                <a:sym typeface="Raleway"/>
              </a:rPr>
              <a:t>ce</a:t>
            </a:r>
            <a:r>
              <a:rPr lang="es" sz="1800">
                <a:solidFill>
                  <a:schemeClr val="dk2"/>
                </a:solidFill>
                <a:latin typeface="Raleway"/>
                <a:ea typeface="Raleway"/>
                <a:cs typeface="Raleway"/>
                <a:sym typeface="Raleway"/>
              </a:rPr>
              <a:t>nario</a:t>
            </a:r>
            <a:r>
              <a:rPr lang="es" sz="1800">
                <a:solidFill>
                  <a:schemeClr val="dk2"/>
                </a:solidFill>
                <a:latin typeface="Raleway"/>
                <a:ea typeface="Raleway"/>
                <a:cs typeface="Raleway"/>
                <a:sym typeface="Raleway"/>
              </a:rPr>
              <a:t> intermedio</a:t>
            </a:r>
            <a:endParaRPr sz="1800">
              <a:solidFill>
                <a:schemeClr val="dk2"/>
              </a:solidFill>
              <a:latin typeface="Raleway"/>
              <a:ea typeface="Raleway"/>
              <a:cs typeface="Raleway"/>
              <a:sym typeface="Raleway"/>
            </a:endParaRPr>
          </a:p>
        </p:txBody>
      </p:sp>
      <p:sp>
        <p:nvSpPr>
          <p:cNvPr id="169" name="Google Shape;169;p24"/>
          <p:cNvSpPr txBox="1"/>
          <p:nvPr/>
        </p:nvSpPr>
        <p:spPr>
          <a:xfrm>
            <a:off x="3658075" y="1503163"/>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actual</a:t>
            </a:r>
            <a:endParaRPr sz="1800">
              <a:solidFill>
                <a:schemeClr val="dk2"/>
              </a:solidFill>
              <a:latin typeface="Raleway Medium"/>
              <a:ea typeface="Raleway Medium"/>
              <a:cs typeface="Raleway Medium"/>
              <a:sym typeface="Raleway Medium"/>
            </a:endParaRPr>
          </a:p>
        </p:txBody>
      </p:sp>
      <p:sp>
        <p:nvSpPr>
          <p:cNvPr id="170" name="Google Shape;170;p24"/>
          <p:cNvSpPr txBox="1"/>
          <p:nvPr/>
        </p:nvSpPr>
        <p:spPr>
          <a:xfrm>
            <a:off x="5928975" y="1511500"/>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óptimo</a:t>
            </a:r>
            <a:endParaRPr sz="1800">
              <a:solidFill>
                <a:schemeClr val="dk2"/>
              </a:solidFill>
              <a:latin typeface="Raleway Medium"/>
              <a:ea typeface="Raleway Medium"/>
              <a:cs typeface="Raleway Medium"/>
              <a:sym typeface="Raleway Medium"/>
            </a:endParaRPr>
          </a:p>
        </p:txBody>
      </p:sp>
      <p:sp>
        <p:nvSpPr>
          <p:cNvPr id="171" name="Google Shape;171;p24"/>
          <p:cNvSpPr/>
          <p:nvPr/>
        </p:nvSpPr>
        <p:spPr>
          <a:xfrm>
            <a:off x="1222925" y="2387825"/>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19 </a:t>
            </a:r>
            <a:endParaRPr sz="1800">
              <a:solidFill>
                <a:schemeClr val="dk2"/>
              </a:solidFill>
              <a:latin typeface="Raleway Medium"/>
              <a:ea typeface="Raleway Medium"/>
              <a:cs typeface="Raleway Medium"/>
              <a:sym typeface="Raleway Medium"/>
            </a:endParaRPr>
          </a:p>
        </p:txBody>
      </p:sp>
      <p:sp>
        <p:nvSpPr>
          <p:cNvPr id="172" name="Google Shape;172;p24"/>
          <p:cNvSpPr/>
          <p:nvPr/>
        </p:nvSpPr>
        <p:spPr>
          <a:xfrm>
            <a:off x="1222925" y="3054800"/>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 </a:t>
            </a:r>
            <a:r>
              <a:rPr lang="es" sz="1800">
                <a:solidFill>
                  <a:schemeClr val="dk2"/>
                </a:solidFill>
                <a:latin typeface="Raleway Medium"/>
                <a:ea typeface="Raleway Medium"/>
                <a:cs typeface="Raleway Medium"/>
                <a:sym typeface="Raleway Medium"/>
              </a:rPr>
              <a:t> = 5</a:t>
            </a:r>
            <a:endParaRPr sz="1800">
              <a:solidFill>
                <a:schemeClr val="dk2"/>
              </a:solidFill>
              <a:latin typeface="Raleway Medium"/>
              <a:ea typeface="Raleway Medium"/>
              <a:cs typeface="Raleway Medium"/>
              <a:sym typeface="Raleway Medium"/>
            </a:endParaRPr>
          </a:p>
        </p:txBody>
      </p:sp>
      <p:sp>
        <p:nvSpPr>
          <p:cNvPr id="173" name="Google Shape;173;p24"/>
          <p:cNvSpPr/>
          <p:nvPr/>
        </p:nvSpPr>
        <p:spPr>
          <a:xfrm>
            <a:off x="3520750" y="2387825"/>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 = 18</a:t>
            </a:r>
            <a:endParaRPr sz="1800">
              <a:solidFill>
                <a:schemeClr val="dk2"/>
              </a:solidFill>
              <a:latin typeface="Raleway Medium"/>
              <a:ea typeface="Raleway Medium"/>
              <a:cs typeface="Raleway Medium"/>
              <a:sym typeface="Raleway Medium"/>
            </a:endParaRPr>
          </a:p>
        </p:txBody>
      </p:sp>
      <p:sp>
        <p:nvSpPr>
          <p:cNvPr id="174" name="Google Shape;174;p24"/>
          <p:cNvSpPr/>
          <p:nvPr/>
        </p:nvSpPr>
        <p:spPr>
          <a:xfrm>
            <a:off x="3520750" y="3054800"/>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2</a:t>
            </a:r>
            <a:endParaRPr sz="1800">
              <a:solidFill>
                <a:schemeClr val="dk2"/>
              </a:solidFill>
              <a:latin typeface="Raleway Medium"/>
              <a:ea typeface="Raleway Medium"/>
              <a:cs typeface="Raleway Medium"/>
              <a:sym typeface="Raleway Medium"/>
            </a:endParaRPr>
          </a:p>
        </p:txBody>
      </p:sp>
      <p:sp>
        <p:nvSpPr>
          <p:cNvPr id="175" name="Google Shape;175;p24"/>
          <p:cNvSpPr/>
          <p:nvPr/>
        </p:nvSpPr>
        <p:spPr>
          <a:xfrm>
            <a:off x="5928975" y="2404500"/>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20</a:t>
            </a:r>
            <a:endParaRPr sz="1800">
              <a:solidFill>
                <a:schemeClr val="dk2"/>
              </a:solidFill>
              <a:latin typeface="Raleway Medium"/>
              <a:ea typeface="Raleway Medium"/>
              <a:cs typeface="Raleway Medium"/>
              <a:sym typeface="Raleway Medium"/>
            </a:endParaRPr>
          </a:p>
        </p:txBody>
      </p:sp>
      <p:sp>
        <p:nvSpPr>
          <p:cNvPr id="176" name="Google Shape;176;p24"/>
          <p:cNvSpPr/>
          <p:nvPr/>
        </p:nvSpPr>
        <p:spPr>
          <a:xfrm>
            <a:off x="5928975" y="3071475"/>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 3</a:t>
            </a:r>
            <a:endParaRPr sz="1800">
              <a:solidFill>
                <a:schemeClr val="dk2"/>
              </a:solidFill>
              <a:latin typeface="Raleway Medium"/>
              <a:ea typeface="Raleway Medium"/>
              <a:cs typeface="Raleway Medium"/>
              <a:sym typeface="Raleway Medium"/>
            </a:endParaRPr>
          </a:p>
        </p:txBody>
      </p:sp>
      <p:sp>
        <p:nvSpPr>
          <p:cNvPr id="177" name="Google Shape;177;p24"/>
          <p:cNvSpPr txBox="1"/>
          <p:nvPr/>
        </p:nvSpPr>
        <p:spPr>
          <a:xfrm>
            <a:off x="1222925" y="4076525"/>
            <a:ext cx="41751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leway"/>
                <a:ea typeface="Raleway"/>
                <a:cs typeface="Raleway"/>
                <a:sym typeface="Raleway"/>
              </a:rPr>
              <a:t>N: Cantidad de componentes de tipo GET</a:t>
            </a:r>
            <a:endParaRPr>
              <a:latin typeface="Raleway"/>
              <a:ea typeface="Raleway"/>
              <a:cs typeface="Raleway"/>
              <a:sym typeface="Raleway"/>
            </a:endParaRPr>
          </a:p>
          <a:p>
            <a:pPr indent="0" lvl="0" marL="0" rtl="0" algn="l">
              <a:spcBef>
                <a:spcPts val="0"/>
              </a:spcBef>
              <a:spcAft>
                <a:spcPts val="0"/>
              </a:spcAft>
              <a:buNone/>
            </a:pPr>
            <a:r>
              <a:rPr lang="es">
                <a:latin typeface="Raleway"/>
                <a:ea typeface="Raleway"/>
                <a:cs typeface="Raleway"/>
                <a:sym typeface="Raleway"/>
              </a:rPr>
              <a:t>M: Cantidad de componentes de tipo POST</a:t>
            </a:r>
            <a:endParaRPr sz="1100">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t/>
            </a:r>
            <a:endParaRPr sz="1800">
              <a:solidFill>
                <a:schemeClr val="dk2"/>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83" name="Google Shape;183;p25"/>
          <p:cNvSpPr txBox="1"/>
          <p:nvPr/>
        </p:nvSpPr>
        <p:spPr>
          <a:xfrm>
            <a:off x="2498200" y="1318650"/>
            <a:ext cx="27060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actual</a:t>
            </a:r>
            <a:endParaRPr sz="1900">
              <a:solidFill>
                <a:schemeClr val="dk2"/>
              </a:solidFill>
              <a:latin typeface="Raleway"/>
              <a:ea typeface="Raleway"/>
              <a:cs typeface="Raleway"/>
              <a:sym typeface="Raleway"/>
            </a:endParaRPr>
          </a:p>
        </p:txBody>
      </p:sp>
      <p:pic>
        <p:nvPicPr>
          <p:cNvPr id="184" name="Google Shape;184;p25" title="Captura de pantalla 2025-05-09 195303.png"/>
          <p:cNvPicPr preferRelativeResize="0"/>
          <p:nvPr/>
        </p:nvPicPr>
        <p:blipFill>
          <a:blip r:embed="rId3">
            <a:alphaModFix/>
          </a:blip>
          <a:stretch>
            <a:fillRect/>
          </a:stretch>
        </p:blipFill>
        <p:spPr>
          <a:xfrm>
            <a:off x="152400" y="2035100"/>
            <a:ext cx="4762399" cy="1169050"/>
          </a:xfrm>
          <a:prstGeom prst="rect">
            <a:avLst/>
          </a:prstGeom>
          <a:noFill/>
          <a:ln>
            <a:noFill/>
          </a:ln>
        </p:spPr>
      </p:pic>
      <p:pic>
        <p:nvPicPr>
          <p:cNvPr id="185" name="Google Shape;185;p25" title="Captura de pantalla 2025-05-09 195323.png"/>
          <p:cNvPicPr preferRelativeResize="0"/>
          <p:nvPr/>
        </p:nvPicPr>
        <p:blipFill rotWithShape="1">
          <a:blip r:embed="rId4">
            <a:alphaModFix/>
          </a:blip>
          <a:srcRect b="10209" l="0" r="-644" t="0"/>
          <a:stretch/>
        </p:blipFill>
        <p:spPr>
          <a:xfrm>
            <a:off x="4986550" y="1452650"/>
            <a:ext cx="4021874" cy="3428124"/>
          </a:xfrm>
          <a:prstGeom prst="rect">
            <a:avLst/>
          </a:prstGeom>
          <a:noFill/>
          <a:ln>
            <a:noFill/>
          </a:ln>
        </p:spPr>
      </p:pic>
      <p:pic>
        <p:nvPicPr>
          <p:cNvPr id="186" name="Google Shape;186;p25" title="Captura de pantalla 2025-05-09 195313.png"/>
          <p:cNvPicPr preferRelativeResize="0"/>
          <p:nvPr/>
        </p:nvPicPr>
        <p:blipFill>
          <a:blip r:embed="rId5">
            <a:alphaModFix/>
          </a:blip>
          <a:stretch>
            <a:fillRect/>
          </a:stretch>
        </p:blipFill>
        <p:spPr>
          <a:xfrm>
            <a:off x="197225" y="3507000"/>
            <a:ext cx="4665051" cy="13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92" name="Google Shape;192;p26"/>
          <p:cNvSpPr txBox="1"/>
          <p:nvPr/>
        </p:nvSpPr>
        <p:spPr>
          <a:xfrm>
            <a:off x="2531800" y="1347488"/>
            <a:ext cx="22668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intermedio</a:t>
            </a:r>
            <a:endParaRPr sz="1900">
              <a:solidFill>
                <a:schemeClr val="dk2"/>
              </a:solidFill>
              <a:latin typeface="Raleway"/>
              <a:ea typeface="Raleway"/>
              <a:cs typeface="Raleway"/>
              <a:sym typeface="Raleway"/>
            </a:endParaRPr>
          </a:p>
        </p:txBody>
      </p:sp>
      <p:pic>
        <p:nvPicPr>
          <p:cNvPr id="193" name="Google Shape;193;p26" title="Captura de pantalla 2025-05-09 194440.png"/>
          <p:cNvPicPr preferRelativeResize="0"/>
          <p:nvPr/>
        </p:nvPicPr>
        <p:blipFill>
          <a:blip r:embed="rId3">
            <a:alphaModFix/>
          </a:blip>
          <a:stretch>
            <a:fillRect/>
          </a:stretch>
        </p:blipFill>
        <p:spPr>
          <a:xfrm>
            <a:off x="152400" y="1938238"/>
            <a:ext cx="4712224" cy="1267025"/>
          </a:xfrm>
          <a:prstGeom prst="rect">
            <a:avLst/>
          </a:prstGeom>
          <a:noFill/>
          <a:ln>
            <a:noFill/>
          </a:ln>
        </p:spPr>
      </p:pic>
      <p:pic>
        <p:nvPicPr>
          <p:cNvPr id="194" name="Google Shape;194;p26" title="Captura de pantalla 2025-05-09 194445.png"/>
          <p:cNvPicPr preferRelativeResize="0"/>
          <p:nvPr/>
        </p:nvPicPr>
        <p:blipFill>
          <a:blip r:embed="rId4">
            <a:alphaModFix/>
          </a:blip>
          <a:stretch>
            <a:fillRect/>
          </a:stretch>
        </p:blipFill>
        <p:spPr>
          <a:xfrm>
            <a:off x="152400" y="3646325"/>
            <a:ext cx="4712226" cy="1326450"/>
          </a:xfrm>
          <a:prstGeom prst="rect">
            <a:avLst/>
          </a:prstGeom>
          <a:noFill/>
          <a:ln>
            <a:noFill/>
          </a:ln>
        </p:spPr>
      </p:pic>
      <p:pic>
        <p:nvPicPr>
          <p:cNvPr id="195" name="Google Shape;195;p26" title="Captura de pantalla 2025-05-09 194842.png"/>
          <p:cNvPicPr preferRelativeResize="0"/>
          <p:nvPr/>
        </p:nvPicPr>
        <p:blipFill rotWithShape="1">
          <a:blip r:embed="rId5">
            <a:alphaModFix/>
          </a:blip>
          <a:srcRect b="5490" l="0" r="0" t="0"/>
          <a:stretch/>
        </p:blipFill>
        <p:spPr>
          <a:xfrm>
            <a:off x="5026225" y="1462425"/>
            <a:ext cx="3892200" cy="351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201" name="Google Shape;201;p27"/>
          <p:cNvSpPr txBox="1"/>
          <p:nvPr/>
        </p:nvSpPr>
        <p:spPr>
          <a:xfrm>
            <a:off x="2531800" y="1347500"/>
            <a:ext cx="267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óptimo</a:t>
            </a:r>
            <a:endParaRPr sz="19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t/>
            </a:r>
            <a:endParaRPr sz="1900">
              <a:solidFill>
                <a:schemeClr val="dk2"/>
              </a:solidFill>
              <a:latin typeface="Raleway"/>
              <a:ea typeface="Raleway"/>
              <a:cs typeface="Raleway"/>
              <a:sym typeface="Raleway"/>
            </a:endParaRPr>
          </a:p>
        </p:txBody>
      </p:sp>
      <p:pic>
        <p:nvPicPr>
          <p:cNvPr id="202" name="Google Shape;202;p27" title="Captura de pantalla 2025-05-09 195825.png"/>
          <p:cNvPicPr preferRelativeResize="0"/>
          <p:nvPr/>
        </p:nvPicPr>
        <p:blipFill>
          <a:blip r:embed="rId3">
            <a:alphaModFix/>
          </a:blip>
          <a:stretch>
            <a:fillRect/>
          </a:stretch>
        </p:blipFill>
        <p:spPr>
          <a:xfrm>
            <a:off x="5507275" y="1347500"/>
            <a:ext cx="3346475" cy="3723373"/>
          </a:xfrm>
          <a:prstGeom prst="rect">
            <a:avLst/>
          </a:prstGeom>
          <a:noFill/>
          <a:ln>
            <a:noFill/>
          </a:ln>
        </p:spPr>
      </p:pic>
      <p:pic>
        <p:nvPicPr>
          <p:cNvPr id="203" name="Google Shape;203;p27" title="Captura de pantalla 2025-05-09 195818.png"/>
          <p:cNvPicPr preferRelativeResize="0"/>
          <p:nvPr/>
        </p:nvPicPr>
        <p:blipFill>
          <a:blip r:embed="rId4">
            <a:alphaModFix/>
          </a:blip>
          <a:stretch>
            <a:fillRect/>
          </a:stretch>
        </p:blipFill>
        <p:spPr>
          <a:xfrm>
            <a:off x="303500" y="3466100"/>
            <a:ext cx="4988676" cy="1414907"/>
          </a:xfrm>
          <a:prstGeom prst="rect">
            <a:avLst/>
          </a:prstGeom>
          <a:noFill/>
          <a:ln>
            <a:noFill/>
          </a:ln>
        </p:spPr>
      </p:pic>
      <p:pic>
        <p:nvPicPr>
          <p:cNvPr id="204" name="Google Shape;204;p27" title="Captura de pantalla 2025-05-09 195812.png"/>
          <p:cNvPicPr preferRelativeResize="0"/>
          <p:nvPr/>
        </p:nvPicPr>
        <p:blipFill>
          <a:blip r:embed="rId5">
            <a:alphaModFix/>
          </a:blip>
          <a:stretch>
            <a:fillRect/>
          </a:stretch>
        </p:blipFill>
        <p:spPr>
          <a:xfrm>
            <a:off x="328151" y="2015250"/>
            <a:ext cx="4939376" cy="117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a:t>
            </a:r>
            <a:r>
              <a:rPr lang="es"/>
              <a:t>ón</a:t>
            </a:r>
            <a:endParaRPr/>
          </a:p>
        </p:txBody>
      </p:sp>
      <p:sp>
        <p:nvSpPr>
          <p:cNvPr id="210" name="Google Shape;210;p28"/>
          <p:cNvSpPr txBox="1"/>
          <p:nvPr>
            <p:ph idx="1" type="body"/>
          </p:nvPr>
        </p:nvSpPr>
        <p:spPr>
          <a:xfrm>
            <a:off x="729450" y="1744400"/>
            <a:ext cx="8163900" cy="2975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s" sz="2700"/>
              <a:t>En el presente trabajo práctico de simulación, se abordó la optimización de un sistema de peticiones simples y complejas mediante la determinación del número adecuado de nodos y la evaluación del porcentaje de tiempo ocioso asociado a cada uno. A través de la aplicación de modelos de simulación y análisis de datos, buscamos el escenario más favorable.</a:t>
            </a:r>
            <a:endParaRPr sz="2700"/>
          </a:p>
          <a:p>
            <a:pPr indent="0" lvl="0" marL="0" rtl="0" algn="l">
              <a:spcBef>
                <a:spcPts val="1200"/>
              </a:spcBef>
              <a:spcAft>
                <a:spcPts val="0"/>
              </a:spcAft>
              <a:buNone/>
            </a:pPr>
            <a:r>
              <a:rPr lang="es" sz="2700"/>
              <a:t>Los resultados obtenidos permitieron establecer que un número adecuado de nodos no solo mejora la eficiencia operativa en lo que al tiempo de respuesta se refiere, sino que también reduce significativamente el tiempo ocioso. A su vez observamos que en algunos escenarios a pesar de reducir el porcentaje de tiempo ocioso el tiempo de respuesta aumenta notablemente. Por lo tanto, el escenario óptimo encontrado es aquel que consigue un equilibrio entre ambas características.</a:t>
            </a:r>
            <a:endParaRPr sz="2700"/>
          </a:p>
          <a:p>
            <a:pPr indent="0" lvl="0" marL="0" rtl="0" algn="l">
              <a:spcBef>
                <a:spcPts val="1200"/>
              </a:spcBef>
              <a:spcAft>
                <a:spcPts val="1200"/>
              </a:spcAft>
              <a:buNone/>
            </a:pPr>
            <a:r>
              <a:rPr lang="es" sz="2700"/>
              <a:t>La simulación demostró ser una herramienta valiosa para la toma de decisiones, sobre todo en la etapa de planificación dentro de un proyecto. La implementación de los escenarios óptimos identificados no solo mejora la eficiencia del sistema, sino que también contribuye a una gestión más efectiva de los recursos disponibles.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Gracias!</a:t>
            </a:r>
            <a:endParaRPr/>
          </a:p>
        </p:txBody>
      </p:sp>
      <p:pic>
        <p:nvPicPr>
          <p:cNvPr id="216" name="Google Shape;216;p29"/>
          <p:cNvPicPr preferRelativeResize="0"/>
          <p:nvPr/>
        </p:nvPicPr>
        <p:blipFill>
          <a:blip r:embed="rId3">
            <a:alphaModFix/>
          </a:blip>
          <a:stretch>
            <a:fillRect/>
          </a:stretch>
        </p:blipFill>
        <p:spPr>
          <a:xfrm>
            <a:off x="2334475" y="1853850"/>
            <a:ext cx="447503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t>
            </a:r>
            <a:r>
              <a:rPr lang="es"/>
              <a:t>ática</a:t>
            </a:r>
            <a:endParaRPr/>
          </a:p>
        </p:txBody>
      </p:sp>
      <p:sp>
        <p:nvSpPr>
          <p:cNvPr id="93" name="Google Shape;93;p14"/>
          <p:cNvSpPr txBox="1"/>
          <p:nvPr>
            <p:ph idx="1" type="body"/>
          </p:nvPr>
        </p:nvSpPr>
        <p:spPr>
          <a:xfrm>
            <a:off x="729450" y="2078875"/>
            <a:ext cx="5505600" cy="25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aplicaci</a:t>
            </a:r>
            <a:r>
              <a:rPr lang="es"/>
              <a:t>ón tiene distintos nodos corriendo dos tipos de componentes, ante una petición, el Load Balancer decide a cuál nodo </a:t>
            </a:r>
            <a:r>
              <a:rPr lang="es"/>
              <a:t>envía</a:t>
            </a:r>
            <a:r>
              <a:rPr lang="es"/>
              <a:t> la petición. Estas peticiones pueden ser de tipo GET (simples) y POST (complejas), para atenderlas hay nodos para consultas simples (GET) y nodos para consultas complejas (POST). Nos solicitan saber </a:t>
            </a:r>
            <a:r>
              <a:rPr lang="es"/>
              <a:t>cuantos</a:t>
            </a:r>
            <a:r>
              <a:rPr lang="es"/>
              <a:t> nodos de cada componente son necesarios para:</a:t>
            </a:r>
            <a:endParaRPr/>
          </a:p>
          <a:p>
            <a:pPr indent="-311150" lvl="0" marL="457200" rtl="0" algn="l">
              <a:spcBef>
                <a:spcPts val="1200"/>
              </a:spcBef>
              <a:spcAft>
                <a:spcPts val="0"/>
              </a:spcAft>
              <a:buSzPts val="1300"/>
              <a:buChar char="●"/>
            </a:pPr>
            <a:r>
              <a:rPr lang="es"/>
              <a:t>Minimizar el porcentaje de tiempo ocioso de cada nodo</a:t>
            </a:r>
            <a:endParaRPr/>
          </a:p>
          <a:p>
            <a:pPr indent="-311150" lvl="0" marL="457200" rtl="0" algn="l">
              <a:spcBef>
                <a:spcPts val="0"/>
              </a:spcBef>
              <a:spcAft>
                <a:spcPts val="0"/>
              </a:spcAft>
              <a:buSzPts val="1300"/>
              <a:buChar char="●"/>
            </a:pPr>
            <a:r>
              <a:rPr lang="es"/>
              <a:t> Minimizar el tiempo de respuesta promedio de cada tipo de consulta</a:t>
            </a:r>
            <a:endParaRPr/>
          </a:p>
        </p:txBody>
      </p:sp>
      <p:pic>
        <p:nvPicPr>
          <p:cNvPr id="94" name="Google Shape;94;p14" title="LoadBalancer.png"/>
          <p:cNvPicPr preferRelativeResize="0"/>
          <p:nvPr/>
        </p:nvPicPr>
        <p:blipFill>
          <a:blip r:embed="rId3">
            <a:alphaModFix/>
          </a:blip>
          <a:stretch>
            <a:fillRect/>
          </a:stretch>
        </p:blipFill>
        <p:spPr>
          <a:xfrm>
            <a:off x="6359450" y="1670500"/>
            <a:ext cx="2257425" cy="29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t>
            </a:r>
            <a:r>
              <a:rPr lang="es"/>
              <a:t>álisis Previo</a:t>
            </a:r>
            <a:endParaRPr/>
          </a:p>
        </p:txBody>
      </p:sp>
      <p:sp>
        <p:nvSpPr>
          <p:cNvPr id="100" name="Google Shape;100;p15"/>
          <p:cNvSpPr txBox="1"/>
          <p:nvPr>
            <p:ph idx="1" type="body"/>
          </p:nvPr>
        </p:nvSpPr>
        <p:spPr>
          <a:xfrm>
            <a:off x="729450" y="1931900"/>
            <a:ext cx="8227800" cy="291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u="sng"/>
              <a:t>Variables Exógenas</a:t>
            </a:r>
            <a:endParaRPr b="1" u="sng"/>
          </a:p>
          <a:p>
            <a:pPr indent="0" lvl="0" marL="0" rtl="0" algn="l">
              <a:spcBef>
                <a:spcPts val="1200"/>
              </a:spcBef>
              <a:spcAft>
                <a:spcPts val="0"/>
              </a:spcAft>
              <a:buNone/>
            </a:pPr>
            <a:r>
              <a:rPr b="1" lang="es"/>
              <a:t>Datos:</a:t>
            </a:r>
            <a:endParaRPr/>
          </a:p>
          <a:p>
            <a:pPr indent="-311150" lvl="0" marL="457200" rtl="0" algn="l">
              <a:spcBef>
                <a:spcPts val="1200"/>
              </a:spcBef>
              <a:spcAft>
                <a:spcPts val="0"/>
              </a:spcAft>
              <a:buSzPts val="1300"/>
              <a:buChar char="●"/>
            </a:pPr>
            <a:r>
              <a:rPr b="1" lang="es"/>
              <a:t>IA_Mañana: </a:t>
            </a:r>
            <a:r>
              <a:rPr lang="es"/>
              <a:t>Intervalo de arribo de las consultas por la mañana</a:t>
            </a:r>
            <a:endParaRPr/>
          </a:p>
          <a:p>
            <a:pPr indent="-311150" lvl="0" marL="457200" rtl="0" algn="l">
              <a:spcBef>
                <a:spcPts val="0"/>
              </a:spcBef>
              <a:spcAft>
                <a:spcPts val="0"/>
              </a:spcAft>
              <a:buSzPts val="1300"/>
              <a:buChar char="●"/>
            </a:pPr>
            <a:r>
              <a:rPr b="1" lang="es"/>
              <a:t>IA_Tarde: </a:t>
            </a:r>
            <a:r>
              <a:rPr lang="es"/>
              <a:t>Intervalo de arribo de las consultas por la tarde			</a:t>
            </a:r>
            <a:endParaRPr/>
          </a:p>
          <a:p>
            <a:pPr indent="-311150" lvl="0" marL="457200" rtl="0" algn="l">
              <a:spcBef>
                <a:spcPts val="0"/>
              </a:spcBef>
              <a:spcAft>
                <a:spcPts val="0"/>
              </a:spcAft>
              <a:buSzPts val="1300"/>
              <a:buChar char="●"/>
            </a:pPr>
            <a:r>
              <a:rPr b="1" lang="es"/>
              <a:t>IA_Noche: </a:t>
            </a:r>
            <a:r>
              <a:rPr lang="es"/>
              <a:t>Intervalo de arribo de las consultas por la noche</a:t>
            </a:r>
            <a:endParaRPr/>
          </a:p>
          <a:p>
            <a:pPr indent="-311150" lvl="0" marL="457200" rtl="0" algn="l">
              <a:spcBef>
                <a:spcPts val="0"/>
              </a:spcBef>
              <a:spcAft>
                <a:spcPts val="0"/>
              </a:spcAft>
              <a:buSzPts val="1300"/>
              <a:buChar char="●"/>
            </a:pPr>
            <a:r>
              <a:rPr b="1" lang="es"/>
              <a:t>TA_Simples: </a:t>
            </a:r>
            <a:r>
              <a:rPr lang="es"/>
              <a:t>Tiempo de atención de los componentes de tipo GET</a:t>
            </a:r>
            <a:endParaRPr/>
          </a:p>
          <a:p>
            <a:pPr indent="-311150" lvl="0" marL="457200" rtl="0" algn="l">
              <a:spcBef>
                <a:spcPts val="0"/>
              </a:spcBef>
              <a:spcAft>
                <a:spcPts val="0"/>
              </a:spcAft>
              <a:buSzPts val="1300"/>
              <a:buChar char="●"/>
            </a:pPr>
            <a:r>
              <a:rPr b="1" lang="es"/>
              <a:t>TA_Complejas: </a:t>
            </a:r>
            <a:r>
              <a:rPr lang="es"/>
              <a:t>Tiempo de atención de los componentes de tipo POST</a:t>
            </a:r>
            <a:endParaRPr/>
          </a:p>
          <a:p>
            <a:pPr indent="0" lvl="0" marL="0" rtl="0" algn="l">
              <a:spcBef>
                <a:spcPts val="1200"/>
              </a:spcBef>
              <a:spcAft>
                <a:spcPts val="0"/>
              </a:spcAft>
              <a:buNone/>
            </a:pPr>
            <a:r>
              <a:rPr b="1" lang="es"/>
              <a:t>Control:</a:t>
            </a:r>
            <a:endParaRPr/>
          </a:p>
          <a:p>
            <a:pPr indent="-311150" lvl="0" marL="457200" rtl="0" algn="l">
              <a:spcBef>
                <a:spcPts val="1200"/>
              </a:spcBef>
              <a:spcAft>
                <a:spcPts val="0"/>
              </a:spcAft>
              <a:buSzPts val="1300"/>
              <a:buChar char="●"/>
            </a:pPr>
            <a:r>
              <a:rPr b="1" lang="es"/>
              <a:t>N: </a:t>
            </a:r>
            <a:r>
              <a:rPr lang="es"/>
              <a:t>Cantidad de componentes de tipo GET</a:t>
            </a:r>
            <a:endParaRPr/>
          </a:p>
          <a:p>
            <a:pPr indent="-311150" lvl="0" marL="457200" rtl="0" algn="l">
              <a:spcBef>
                <a:spcPts val="0"/>
              </a:spcBef>
              <a:spcAft>
                <a:spcPts val="0"/>
              </a:spcAft>
              <a:buSzPts val="1300"/>
              <a:buChar char="●"/>
            </a:pPr>
            <a:r>
              <a:rPr b="1" lang="es"/>
              <a:t>M: </a:t>
            </a:r>
            <a:r>
              <a:rPr lang="es"/>
              <a:t>Cantidad de componentes de tipo POST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Previo</a:t>
            </a:r>
            <a:endParaRPr/>
          </a:p>
        </p:txBody>
      </p:sp>
      <p:sp>
        <p:nvSpPr>
          <p:cNvPr id="106" name="Google Shape;106;p16"/>
          <p:cNvSpPr txBox="1"/>
          <p:nvPr>
            <p:ph idx="1" type="body"/>
          </p:nvPr>
        </p:nvSpPr>
        <p:spPr>
          <a:xfrm>
            <a:off x="729450" y="2078875"/>
            <a:ext cx="8340000" cy="290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s" sz="2073" u="sng"/>
              <a:t>Variables End</a:t>
            </a:r>
            <a:r>
              <a:rPr b="1" lang="es" sz="2073" u="sng"/>
              <a:t>ógenas</a:t>
            </a:r>
            <a:endParaRPr b="1" sz="2073" u="sng"/>
          </a:p>
          <a:p>
            <a:pPr indent="0" lvl="0" marL="0" rtl="0" algn="l">
              <a:spcBef>
                <a:spcPts val="1200"/>
              </a:spcBef>
              <a:spcAft>
                <a:spcPts val="0"/>
              </a:spcAft>
              <a:buNone/>
            </a:pPr>
            <a:r>
              <a:rPr b="1" lang="es" sz="2073"/>
              <a:t>Estado</a:t>
            </a:r>
            <a:r>
              <a:rPr b="1" lang="es" sz="2073"/>
              <a:t>:</a:t>
            </a:r>
            <a:endParaRPr sz="2073"/>
          </a:p>
          <a:p>
            <a:pPr indent="-310900" lvl="0" marL="457200" rtl="0" algn="l">
              <a:spcBef>
                <a:spcPts val="1200"/>
              </a:spcBef>
              <a:spcAft>
                <a:spcPts val="0"/>
              </a:spcAft>
              <a:buSzPct val="100000"/>
              <a:buChar char="●"/>
            </a:pPr>
            <a:r>
              <a:rPr b="1" lang="es" sz="2073"/>
              <a:t>CS</a:t>
            </a:r>
            <a:r>
              <a:rPr b="1" lang="es" sz="2073"/>
              <a:t>: </a:t>
            </a:r>
            <a:r>
              <a:rPr lang="es" sz="2073"/>
              <a:t>Cantidad de consultas simples</a:t>
            </a:r>
            <a:endParaRPr sz="2073"/>
          </a:p>
          <a:p>
            <a:pPr indent="-310900" lvl="0" marL="457200" rtl="0" algn="l">
              <a:spcBef>
                <a:spcPts val="0"/>
              </a:spcBef>
              <a:spcAft>
                <a:spcPts val="0"/>
              </a:spcAft>
              <a:buSzPct val="100000"/>
              <a:buChar char="●"/>
            </a:pPr>
            <a:r>
              <a:rPr b="1" lang="es" sz="2073"/>
              <a:t>CC: </a:t>
            </a:r>
            <a:r>
              <a:rPr lang="es" sz="2073"/>
              <a:t>Cantidad de consultas complejas</a:t>
            </a:r>
            <a:endParaRPr sz="2073"/>
          </a:p>
          <a:p>
            <a:pPr indent="0" lvl="0" marL="0" rtl="0" algn="l">
              <a:spcBef>
                <a:spcPts val="1200"/>
              </a:spcBef>
              <a:spcAft>
                <a:spcPts val="0"/>
              </a:spcAft>
              <a:buNone/>
            </a:pPr>
            <a:r>
              <a:rPr b="1" lang="es" sz="2073"/>
              <a:t>Resultado</a:t>
            </a:r>
            <a:endParaRPr sz="2073"/>
          </a:p>
          <a:p>
            <a:pPr indent="-310900" lvl="0" marL="457200" rtl="0" algn="l">
              <a:spcBef>
                <a:spcPts val="1200"/>
              </a:spcBef>
              <a:spcAft>
                <a:spcPts val="0"/>
              </a:spcAft>
              <a:buSzPct val="100000"/>
              <a:buChar char="●"/>
            </a:pPr>
            <a:r>
              <a:rPr b="1" lang="es" sz="2073"/>
              <a:t>PTO_GET [N]: </a:t>
            </a:r>
            <a:r>
              <a:rPr lang="es" sz="2073"/>
              <a:t>Porcentaje de tiempo ocioso de los componentes de tipo GET</a:t>
            </a:r>
            <a:endParaRPr sz="2073"/>
          </a:p>
          <a:p>
            <a:pPr indent="-310900" lvl="0" marL="457200" rtl="0" algn="l">
              <a:spcBef>
                <a:spcPts val="0"/>
              </a:spcBef>
              <a:spcAft>
                <a:spcPts val="0"/>
              </a:spcAft>
              <a:buSzPct val="100000"/>
              <a:buChar char="●"/>
            </a:pPr>
            <a:r>
              <a:rPr b="1" lang="es" sz="2073"/>
              <a:t>PTO_POST [M]: </a:t>
            </a:r>
            <a:r>
              <a:rPr lang="es" sz="2073"/>
              <a:t>Porcentaje de tiempo ocioso de los componentes de tipo POST</a:t>
            </a:r>
            <a:endParaRPr sz="2073"/>
          </a:p>
          <a:p>
            <a:pPr indent="-310900" lvl="0" marL="457200" rtl="0" algn="l">
              <a:spcBef>
                <a:spcPts val="0"/>
              </a:spcBef>
              <a:spcAft>
                <a:spcPts val="0"/>
              </a:spcAft>
              <a:buSzPct val="100000"/>
              <a:buChar char="●"/>
            </a:pPr>
            <a:r>
              <a:rPr b="1" lang="es" sz="2073"/>
              <a:t>TRP_Simples: </a:t>
            </a:r>
            <a:r>
              <a:rPr lang="es" sz="2073"/>
              <a:t>Tiempo de respuesta promedio de las consultas simples</a:t>
            </a:r>
            <a:endParaRPr sz="2073"/>
          </a:p>
          <a:p>
            <a:pPr indent="-310900" lvl="0" marL="457200" rtl="0" algn="l">
              <a:spcBef>
                <a:spcPts val="0"/>
              </a:spcBef>
              <a:spcAft>
                <a:spcPts val="0"/>
              </a:spcAft>
              <a:buSzPct val="100000"/>
              <a:buChar char="●"/>
            </a:pPr>
            <a:r>
              <a:rPr b="1" lang="es" sz="2073"/>
              <a:t>TRP_Complejas: </a:t>
            </a:r>
            <a:r>
              <a:rPr lang="es" sz="2073"/>
              <a:t>Tiempo de respuesta promedio de las consultas complejas</a:t>
            </a:r>
            <a:endParaRPr sz="2073"/>
          </a:p>
          <a:p>
            <a:pPr indent="0" lvl="0" marL="45720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Independientes</a:t>
            </a:r>
            <a:endParaRPr/>
          </a:p>
        </p:txBody>
      </p:sp>
      <p:graphicFrame>
        <p:nvGraphicFramePr>
          <p:cNvPr id="112" name="Google Shape;112;p17"/>
          <p:cNvGraphicFramePr/>
          <p:nvPr/>
        </p:nvGraphicFramePr>
        <p:xfrm>
          <a:off x="954300" y="2249850"/>
          <a:ext cx="3000000" cy="3000000"/>
        </p:xfrm>
        <a:graphic>
          <a:graphicData uri="http://schemas.openxmlformats.org/drawingml/2006/table">
            <a:tbl>
              <a:tblPr>
                <a:noFill/>
                <a:tableStyleId>{B27A61A2-D777-4C85-A653-30AD4423CE85}</a:tableStyleId>
              </a:tblPr>
              <a:tblGrid>
                <a:gridCol w="1809750"/>
                <a:gridCol w="1809750"/>
                <a:gridCol w="1809750"/>
                <a:gridCol w="1809750"/>
              </a:tblGrid>
              <a:tr h="396225">
                <a:tc>
                  <a:txBody>
                    <a:bodyPr/>
                    <a:lstStyle/>
                    <a:p>
                      <a:pPr indent="0" lvl="0" marL="0" rtl="0" algn="ctr">
                        <a:spcBef>
                          <a:spcPts val="0"/>
                        </a:spcBef>
                        <a:spcAft>
                          <a:spcPts val="0"/>
                        </a:spcAft>
                        <a:buNone/>
                      </a:pPr>
                      <a:r>
                        <a:rPr b="1" lang="es"/>
                        <a:t>Evento</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EFNC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Condici</a:t>
                      </a:r>
                      <a:r>
                        <a:rPr b="1" lang="es"/>
                        <a:t>ón</a:t>
                      </a:r>
                      <a:endParaRPr b="1"/>
                    </a:p>
                  </a:txBody>
                  <a:tcPr marT="91425" marB="91425" marR="91425" marL="91425">
                    <a:solidFill>
                      <a:srgbClr val="CCCCCC"/>
                    </a:solidFill>
                  </a:tcPr>
                </a:tc>
              </a:tr>
              <a:tr h="396225">
                <a:tc rowSpan="2">
                  <a:txBody>
                    <a:bodyPr/>
                    <a:lstStyle/>
                    <a:p>
                      <a:pPr indent="0" lvl="0" marL="0" rtl="0" algn="ctr">
                        <a:spcBef>
                          <a:spcPts val="0"/>
                        </a:spcBef>
                        <a:spcAft>
                          <a:spcPts val="0"/>
                        </a:spcAft>
                        <a:buNone/>
                      </a:pPr>
                      <a:r>
                        <a:rPr lang="es"/>
                        <a:t>Llegada</a:t>
                      </a:r>
                      <a:endParaRPr/>
                    </a:p>
                  </a:txBody>
                  <a:tcPr marT="91425" marB="91425" marR="91425" marL="91425" anchor="ctr"/>
                </a:tc>
                <a:tc rowSpan="2">
                  <a:txBody>
                    <a:bodyPr/>
                    <a:lstStyle/>
                    <a:p>
                      <a:pPr indent="0" lvl="0" marL="0" rtl="0" algn="ctr">
                        <a:spcBef>
                          <a:spcPts val="0"/>
                        </a:spcBef>
                        <a:spcAft>
                          <a:spcPts val="0"/>
                        </a:spcAft>
                        <a:buNone/>
                      </a:pPr>
                      <a:r>
                        <a:rPr lang="es"/>
                        <a:t>Llegada</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vMerge="1"/>
                <a:tc vMerge="1"/>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r h="396225">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Futuros</a:t>
            </a:r>
            <a:endParaRPr/>
          </a:p>
        </p:txBody>
      </p:sp>
      <p:sp>
        <p:nvSpPr>
          <p:cNvPr id="118" name="Google Shape;118;p18"/>
          <p:cNvSpPr txBox="1"/>
          <p:nvPr>
            <p:ph idx="1" type="body"/>
          </p:nvPr>
        </p:nvSpPr>
        <p:spPr>
          <a:xfrm>
            <a:off x="671400" y="2309825"/>
            <a:ext cx="7801200" cy="18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TPLL = Tiempo de próxima llegada</a:t>
            </a:r>
            <a:endParaRPr sz="1600"/>
          </a:p>
          <a:p>
            <a:pPr indent="0" lvl="0" marL="0" rtl="0" algn="l">
              <a:spcBef>
                <a:spcPts val="1200"/>
              </a:spcBef>
              <a:spcAft>
                <a:spcPts val="0"/>
              </a:spcAft>
              <a:buNone/>
            </a:pPr>
            <a:r>
              <a:rPr lang="es" sz="1600"/>
              <a:t> TPS (N) = Tiempo de próxima salida de nodo simple</a:t>
            </a:r>
            <a:endParaRPr sz="1600"/>
          </a:p>
          <a:p>
            <a:pPr indent="0" lvl="0" marL="0" rtl="0" algn="l">
              <a:spcBef>
                <a:spcPts val="1200"/>
              </a:spcBef>
              <a:spcAft>
                <a:spcPts val="1200"/>
              </a:spcAft>
              <a:buNone/>
            </a:pPr>
            <a:r>
              <a:rPr lang="es" sz="1600"/>
              <a:t> TPS (M) = Tiempo de próxima salida de nodo complejo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a:t>
            </a:r>
            <a:r>
              <a:rPr lang="es"/>
              <a:t>Intervalo de arribo de las consultas por la mañana</a:t>
            </a:r>
            <a:endParaRPr/>
          </a:p>
        </p:txBody>
      </p:sp>
      <p:sp>
        <p:nvSpPr>
          <p:cNvPr id="124" name="Google Shape;124;p19"/>
          <p:cNvSpPr txBox="1"/>
          <p:nvPr>
            <p:ph idx="1" type="body"/>
          </p:nvPr>
        </p:nvSpPr>
        <p:spPr>
          <a:xfrm>
            <a:off x="727650" y="1853850"/>
            <a:ext cx="76887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Responde a una función de probabilidad pareto. Las peticiones llegan en la franja horaria de la mañana (de 6 a 11).</a:t>
            </a:r>
            <a:endParaRPr/>
          </a:p>
        </p:txBody>
      </p:sp>
      <p:pic>
        <p:nvPicPr>
          <p:cNvPr id="125" name="Google Shape;125;p19"/>
          <p:cNvPicPr preferRelativeResize="0"/>
          <p:nvPr/>
        </p:nvPicPr>
        <p:blipFill>
          <a:blip r:embed="rId3">
            <a:alphaModFix/>
          </a:blip>
          <a:stretch>
            <a:fillRect/>
          </a:stretch>
        </p:blipFill>
        <p:spPr>
          <a:xfrm>
            <a:off x="729449" y="2784974"/>
            <a:ext cx="3837524" cy="2213049"/>
          </a:xfrm>
          <a:prstGeom prst="rect">
            <a:avLst/>
          </a:prstGeom>
          <a:noFill/>
          <a:ln>
            <a:noFill/>
          </a:ln>
        </p:spPr>
      </p:pic>
      <p:sp>
        <p:nvSpPr>
          <p:cNvPr id="126" name="Google Shape;126;p19"/>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b=112.66</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loc=-7966</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scale=7967</a:t>
            </a:r>
            <a:endParaRPr>
              <a:latin typeface="Raleway"/>
              <a:ea typeface="Raleway"/>
              <a:cs typeface="Raleway"/>
              <a:sym typeface="Raleway"/>
            </a:endParaRPr>
          </a:p>
        </p:txBody>
      </p:sp>
      <p:pic>
        <p:nvPicPr>
          <p:cNvPr id="127" name="Google Shape;127;p19"/>
          <p:cNvPicPr preferRelativeResize="0"/>
          <p:nvPr/>
        </p:nvPicPr>
        <p:blipFill>
          <a:blip r:embed="rId4">
            <a:alphaModFix/>
          </a:blip>
          <a:stretch>
            <a:fillRect/>
          </a:stretch>
        </p:blipFill>
        <p:spPr>
          <a:xfrm>
            <a:off x="4763675" y="4038975"/>
            <a:ext cx="2302826" cy="7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tarde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pareto. Las peticiones llegan en la franja horaria de la </a:t>
            </a:r>
            <a:r>
              <a:rPr lang="es"/>
              <a:t>tarde (de 2 a 17) </a:t>
            </a:r>
            <a:endParaRPr/>
          </a:p>
        </p:txBody>
      </p:sp>
      <p:pic>
        <p:nvPicPr>
          <p:cNvPr id="134" name="Google Shape;134;p20" title="Captura de pantalla 2025-05-08 153012.png"/>
          <p:cNvPicPr preferRelativeResize="0"/>
          <p:nvPr/>
        </p:nvPicPr>
        <p:blipFill rotWithShape="1">
          <a:blip r:embed="rId3">
            <a:alphaModFix/>
          </a:blip>
          <a:srcRect b="544" l="0" r="0" t="544"/>
          <a:stretch/>
        </p:blipFill>
        <p:spPr>
          <a:xfrm>
            <a:off x="729449" y="2784974"/>
            <a:ext cx="3837524" cy="2213050"/>
          </a:xfrm>
          <a:prstGeom prst="rect">
            <a:avLst/>
          </a:prstGeom>
          <a:noFill/>
          <a:ln>
            <a:noFill/>
          </a:ln>
        </p:spPr>
      </p:pic>
      <p:sp>
        <p:nvSpPr>
          <p:cNvPr id="135" name="Google Shape;135;p20"/>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b=58.7</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loc=-2467.2</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scale=2468.2</a:t>
            </a:r>
            <a:endParaRPr sz="1100">
              <a:solidFill>
                <a:srgbClr val="000000"/>
              </a:solidFill>
              <a:latin typeface="Raleway"/>
              <a:ea typeface="Raleway"/>
              <a:cs typeface="Raleway"/>
              <a:sym typeface="Raleway"/>
            </a:endParaRPr>
          </a:p>
        </p:txBody>
      </p:sp>
      <p:pic>
        <p:nvPicPr>
          <p:cNvPr id="136" name="Google Shape;136;p20"/>
          <p:cNvPicPr preferRelativeResize="0"/>
          <p:nvPr/>
        </p:nvPicPr>
        <p:blipFill>
          <a:blip r:embed="rId4">
            <a:alphaModFix/>
          </a:blip>
          <a:stretch>
            <a:fillRect/>
          </a:stretch>
        </p:blipFill>
        <p:spPr>
          <a:xfrm>
            <a:off x="4748600" y="3934950"/>
            <a:ext cx="2645625" cy="8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noche</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exponencial. Las peticiones llegan en la franja horaria de la </a:t>
            </a:r>
            <a:r>
              <a:rPr lang="es"/>
              <a:t>noche (de 18 a 23).</a:t>
            </a:r>
            <a:endParaRPr/>
          </a:p>
        </p:txBody>
      </p:sp>
      <p:pic>
        <p:nvPicPr>
          <p:cNvPr id="143" name="Google Shape;143;p21" title="Captura de pantalla 2025-05-08 153036.png"/>
          <p:cNvPicPr preferRelativeResize="0"/>
          <p:nvPr/>
        </p:nvPicPr>
        <p:blipFill rotWithShape="1">
          <a:blip r:embed="rId3">
            <a:alphaModFix/>
          </a:blip>
          <a:srcRect b="367" l="0" r="0" t="357"/>
          <a:stretch/>
        </p:blipFill>
        <p:spPr>
          <a:xfrm>
            <a:off x="729449" y="2784974"/>
            <a:ext cx="3837524" cy="2213050"/>
          </a:xfrm>
          <a:prstGeom prst="rect">
            <a:avLst/>
          </a:prstGeom>
          <a:noFill/>
          <a:ln>
            <a:noFill/>
          </a:ln>
        </p:spPr>
      </p:pic>
      <p:sp>
        <p:nvSpPr>
          <p:cNvPr id="144" name="Google Shape;144;p21"/>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loc=1</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scale=107.37</a:t>
            </a:r>
            <a:endParaRPr sz="12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45" name="Google Shape;145;p21"/>
          <p:cNvPicPr preferRelativeResize="0"/>
          <p:nvPr/>
        </p:nvPicPr>
        <p:blipFill>
          <a:blip r:embed="rId4">
            <a:alphaModFix/>
          </a:blip>
          <a:stretch>
            <a:fillRect/>
          </a:stretch>
        </p:blipFill>
        <p:spPr>
          <a:xfrm>
            <a:off x="4763700" y="3796100"/>
            <a:ext cx="30099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