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666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37F385-D4A5-4BD1-93DA-FEB98972188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32159E2-69CC-4C7E-B136-448FE7D5159E}">
      <dgm:prSet/>
      <dgm:spPr/>
      <dgm:t>
        <a:bodyPr/>
        <a:lstStyle/>
        <a:p>
          <a:pPr>
            <a:defRPr cap="all"/>
          </a:pPr>
          <a:r>
            <a:rPr lang="en-US"/>
            <a:t>AI-Powered Tools for summarizing and comparing content.</a:t>
          </a:r>
        </a:p>
      </dgm:t>
    </dgm:pt>
    <dgm:pt modelId="{D30B763E-FAFD-4FF7-A258-389ED72C6A67}" type="parTrans" cxnId="{EAABF749-A61F-4873-BA5C-F631BD939A19}">
      <dgm:prSet/>
      <dgm:spPr/>
      <dgm:t>
        <a:bodyPr/>
        <a:lstStyle/>
        <a:p>
          <a:endParaRPr lang="en-US"/>
        </a:p>
      </dgm:t>
    </dgm:pt>
    <dgm:pt modelId="{CED60271-0159-4A59-8498-A7591755CBA7}" type="sibTrans" cxnId="{EAABF749-A61F-4873-BA5C-F631BD939A19}">
      <dgm:prSet/>
      <dgm:spPr/>
      <dgm:t>
        <a:bodyPr/>
        <a:lstStyle/>
        <a:p>
          <a:endParaRPr lang="en-US"/>
        </a:p>
      </dgm:t>
    </dgm:pt>
    <dgm:pt modelId="{BF2F9E8D-C0D8-468A-A632-893E4E53A421}">
      <dgm:prSet/>
      <dgm:spPr/>
      <dgm:t>
        <a:bodyPr/>
        <a:lstStyle/>
        <a:p>
          <a:pPr>
            <a:defRPr cap="all"/>
          </a:pPr>
          <a:r>
            <a:rPr lang="en-US"/>
            <a:t>Partnerships with healthcare IT providers.</a:t>
          </a:r>
        </a:p>
      </dgm:t>
    </dgm:pt>
    <dgm:pt modelId="{2E9BE030-95E6-4211-8750-E3E0971BF3CC}" type="parTrans" cxnId="{4882489F-BF23-410F-84E4-A1AA1105C369}">
      <dgm:prSet/>
      <dgm:spPr/>
      <dgm:t>
        <a:bodyPr/>
        <a:lstStyle/>
        <a:p>
          <a:endParaRPr lang="en-US"/>
        </a:p>
      </dgm:t>
    </dgm:pt>
    <dgm:pt modelId="{C5D9FAD8-C02D-41ED-94D9-0D593F2F0382}" type="sibTrans" cxnId="{4882489F-BF23-410F-84E4-A1AA1105C369}">
      <dgm:prSet/>
      <dgm:spPr/>
      <dgm:t>
        <a:bodyPr/>
        <a:lstStyle/>
        <a:p>
          <a:endParaRPr lang="en-US"/>
        </a:p>
      </dgm:t>
    </dgm:pt>
    <dgm:pt modelId="{B22CCC80-2995-4C5F-B25C-A7D2BFE14DE0}">
      <dgm:prSet/>
      <dgm:spPr/>
      <dgm:t>
        <a:bodyPr/>
        <a:lstStyle/>
        <a:p>
          <a:pPr>
            <a:defRPr cap="all"/>
          </a:pPr>
          <a:r>
            <a:rPr lang="en-US"/>
            <a:t>Focus on Security and Compliance.</a:t>
          </a:r>
        </a:p>
      </dgm:t>
    </dgm:pt>
    <dgm:pt modelId="{86416E3E-C67E-402C-96D9-204D288FD428}" type="parTrans" cxnId="{2067E8CA-1087-45E8-AB9D-05D59E5B6EAD}">
      <dgm:prSet/>
      <dgm:spPr/>
      <dgm:t>
        <a:bodyPr/>
        <a:lstStyle/>
        <a:p>
          <a:endParaRPr lang="en-US"/>
        </a:p>
      </dgm:t>
    </dgm:pt>
    <dgm:pt modelId="{9E8DADB3-896F-48EA-9B60-EB9428D646B7}" type="sibTrans" cxnId="{2067E8CA-1087-45E8-AB9D-05D59E5B6EAD}">
      <dgm:prSet/>
      <dgm:spPr/>
      <dgm:t>
        <a:bodyPr/>
        <a:lstStyle/>
        <a:p>
          <a:endParaRPr lang="en-US"/>
        </a:p>
      </dgm:t>
    </dgm:pt>
    <dgm:pt modelId="{96A2C088-9C8D-4257-967E-424D3FAD8A4D}" type="pres">
      <dgm:prSet presAssocID="{8F37F385-D4A5-4BD1-93DA-FEB989721888}" presName="root" presStyleCnt="0">
        <dgm:presLayoutVars>
          <dgm:dir/>
          <dgm:resizeHandles val="exact"/>
        </dgm:presLayoutVars>
      </dgm:prSet>
      <dgm:spPr/>
    </dgm:pt>
    <dgm:pt modelId="{4780DEB6-5302-4982-8CCE-3F73F6CC4719}" type="pres">
      <dgm:prSet presAssocID="{632159E2-69CC-4C7E-B136-448FE7D5159E}" presName="compNode" presStyleCnt="0"/>
      <dgm:spPr/>
    </dgm:pt>
    <dgm:pt modelId="{82CD96D5-90F6-4791-A588-492D157E831F}" type="pres">
      <dgm:prSet presAssocID="{632159E2-69CC-4C7E-B136-448FE7D5159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BBCB75C-F797-4B51-83DB-618F3B3D81FC}" type="pres">
      <dgm:prSet presAssocID="{632159E2-69CC-4C7E-B136-448FE7D515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566E17C8-532D-4FB9-8ED3-FFD05A0D3973}" type="pres">
      <dgm:prSet presAssocID="{632159E2-69CC-4C7E-B136-448FE7D5159E}" presName="spaceRect" presStyleCnt="0"/>
      <dgm:spPr/>
    </dgm:pt>
    <dgm:pt modelId="{428F3641-E913-43AE-B1F1-7E0A14AAE0DF}" type="pres">
      <dgm:prSet presAssocID="{632159E2-69CC-4C7E-B136-448FE7D5159E}" presName="textRect" presStyleLbl="revTx" presStyleIdx="0" presStyleCnt="3">
        <dgm:presLayoutVars>
          <dgm:chMax val="1"/>
          <dgm:chPref val="1"/>
        </dgm:presLayoutVars>
      </dgm:prSet>
      <dgm:spPr/>
    </dgm:pt>
    <dgm:pt modelId="{1A9A0D23-C925-4E05-BB42-C9841428CB06}" type="pres">
      <dgm:prSet presAssocID="{CED60271-0159-4A59-8498-A7591755CBA7}" presName="sibTrans" presStyleCnt="0"/>
      <dgm:spPr/>
    </dgm:pt>
    <dgm:pt modelId="{8F9F1D2F-43A8-48CA-AE88-68FC4344151F}" type="pres">
      <dgm:prSet presAssocID="{BF2F9E8D-C0D8-468A-A632-893E4E53A421}" presName="compNode" presStyleCnt="0"/>
      <dgm:spPr/>
    </dgm:pt>
    <dgm:pt modelId="{4D736A8D-0C42-4B95-8485-5CA04D6F84D1}" type="pres">
      <dgm:prSet presAssocID="{BF2F9E8D-C0D8-468A-A632-893E4E53A42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AEADF8E-0192-4BA8-B286-2C7220AA786A}" type="pres">
      <dgm:prSet presAssocID="{BF2F9E8D-C0D8-468A-A632-893E4E53A42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109A7F60-D7C1-4531-B609-1011CF36195E}" type="pres">
      <dgm:prSet presAssocID="{BF2F9E8D-C0D8-468A-A632-893E4E53A421}" presName="spaceRect" presStyleCnt="0"/>
      <dgm:spPr/>
    </dgm:pt>
    <dgm:pt modelId="{E50F9D5F-5E33-4494-8202-2F44DB74878B}" type="pres">
      <dgm:prSet presAssocID="{BF2F9E8D-C0D8-468A-A632-893E4E53A421}" presName="textRect" presStyleLbl="revTx" presStyleIdx="1" presStyleCnt="3">
        <dgm:presLayoutVars>
          <dgm:chMax val="1"/>
          <dgm:chPref val="1"/>
        </dgm:presLayoutVars>
      </dgm:prSet>
      <dgm:spPr/>
    </dgm:pt>
    <dgm:pt modelId="{305381BA-FFA3-42C2-83E1-EE8B6DD5FC3D}" type="pres">
      <dgm:prSet presAssocID="{C5D9FAD8-C02D-41ED-94D9-0D593F2F0382}" presName="sibTrans" presStyleCnt="0"/>
      <dgm:spPr/>
    </dgm:pt>
    <dgm:pt modelId="{BE01A71D-ADC3-4315-B7BE-872F89660C0F}" type="pres">
      <dgm:prSet presAssocID="{B22CCC80-2995-4C5F-B25C-A7D2BFE14DE0}" presName="compNode" presStyleCnt="0"/>
      <dgm:spPr/>
    </dgm:pt>
    <dgm:pt modelId="{9DE30AEF-8FEA-4220-BE37-B4B9C3B3EAE4}" type="pres">
      <dgm:prSet presAssocID="{B22CCC80-2995-4C5F-B25C-A7D2BFE14DE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BCA98DF-342C-49C6-845A-EA66734E14F8}" type="pres">
      <dgm:prSet presAssocID="{B22CCC80-2995-4C5F-B25C-A7D2BFE14DE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28D6A71-6D03-4174-9EAA-21735D04048A}" type="pres">
      <dgm:prSet presAssocID="{B22CCC80-2995-4C5F-B25C-A7D2BFE14DE0}" presName="spaceRect" presStyleCnt="0"/>
      <dgm:spPr/>
    </dgm:pt>
    <dgm:pt modelId="{C4B46DA8-6DCC-4C90-AEF9-4F23F59344FF}" type="pres">
      <dgm:prSet presAssocID="{B22CCC80-2995-4C5F-B25C-A7D2BFE14DE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3846313-4BE8-42C7-84E8-3E1C0163F7B1}" type="presOf" srcId="{B22CCC80-2995-4C5F-B25C-A7D2BFE14DE0}" destId="{C4B46DA8-6DCC-4C90-AEF9-4F23F59344FF}" srcOrd="0" destOrd="0" presId="urn:microsoft.com/office/officeart/2018/5/layout/IconLeafLabelList"/>
    <dgm:cxn modelId="{15961034-FF3F-48E0-A4BE-E49B6880D1D3}" type="presOf" srcId="{8F37F385-D4A5-4BD1-93DA-FEB989721888}" destId="{96A2C088-9C8D-4257-967E-424D3FAD8A4D}" srcOrd="0" destOrd="0" presId="urn:microsoft.com/office/officeart/2018/5/layout/IconLeafLabelList"/>
    <dgm:cxn modelId="{EAABF749-A61F-4873-BA5C-F631BD939A19}" srcId="{8F37F385-D4A5-4BD1-93DA-FEB989721888}" destId="{632159E2-69CC-4C7E-B136-448FE7D5159E}" srcOrd="0" destOrd="0" parTransId="{D30B763E-FAFD-4FF7-A258-389ED72C6A67}" sibTransId="{CED60271-0159-4A59-8498-A7591755CBA7}"/>
    <dgm:cxn modelId="{4882489F-BF23-410F-84E4-A1AA1105C369}" srcId="{8F37F385-D4A5-4BD1-93DA-FEB989721888}" destId="{BF2F9E8D-C0D8-468A-A632-893E4E53A421}" srcOrd="1" destOrd="0" parTransId="{2E9BE030-95E6-4211-8750-E3E0971BF3CC}" sibTransId="{C5D9FAD8-C02D-41ED-94D9-0D593F2F0382}"/>
    <dgm:cxn modelId="{629799BC-0A1F-4ED6-8290-859ECB0B9D89}" type="presOf" srcId="{632159E2-69CC-4C7E-B136-448FE7D5159E}" destId="{428F3641-E913-43AE-B1F1-7E0A14AAE0DF}" srcOrd="0" destOrd="0" presId="urn:microsoft.com/office/officeart/2018/5/layout/IconLeafLabelList"/>
    <dgm:cxn modelId="{2067E8CA-1087-45E8-AB9D-05D59E5B6EAD}" srcId="{8F37F385-D4A5-4BD1-93DA-FEB989721888}" destId="{B22CCC80-2995-4C5F-B25C-A7D2BFE14DE0}" srcOrd="2" destOrd="0" parTransId="{86416E3E-C67E-402C-96D9-204D288FD428}" sibTransId="{9E8DADB3-896F-48EA-9B60-EB9428D646B7}"/>
    <dgm:cxn modelId="{D45812D4-6664-41E5-A82B-BEDC8BECFE65}" type="presOf" srcId="{BF2F9E8D-C0D8-468A-A632-893E4E53A421}" destId="{E50F9D5F-5E33-4494-8202-2F44DB74878B}" srcOrd="0" destOrd="0" presId="urn:microsoft.com/office/officeart/2018/5/layout/IconLeafLabelList"/>
    <dgm:cxn modelId="{4E01F6D1-66F0-466E-AB68-6403F16F55BA}" type="presParOf" srcId="{96A2C088-9C8D-4257-967E-424D3FAD8A4D}" destId="{4780DEB6-5302-4982-8CCE-3F73F6CC4719}" srcOrd="0" destOrd="0" presId="urn:microsoft.com/office/officeart/2018/5/layout/IconLeafLabelList"/>
    <dgm:cxn modelId="{A50E5EB4-E315-4A6D-B22F-67D300156E8F}" type="presParOf" srcId="{4780DEB6-5302-4982-8CCE-3F73F6CC4719}" destId="{82CD96D5-90F6-4791-A588-492D157E831F}" srcOrd="0" destOrd="0" presId="urn:microsoft.com/office/officeart/2018/5/layout/IconLeafLabelList"/>
    <dgm:cxn modelId="{3C800BFF-6A6B-4F1D-9676-1B23AD1AAC15}" type="presParOf" srcId="{4780DEB6-5302-4982-8CCE-3F73F6CC4719}" destId="{6BBCB75C-F797-4B51-83DB-618F3B3D81FC}" srcOrd="1" destOrd="0" presId="urn:microsoft.com/office/officeart/2018/5/layout/IconLeafLabelList"/>
    <dgm:cxn modelId="{FA647463-B617-4CAB-A1CB-49FD2592739E}" type="presParOf" srcId="{4780DEB6-5302-4982-8CCE-3F73F6CC4719}" destId="{566E17C8-532D-4FB9-8ED3-FFD05A0D3973}" srcOrd="2" destOrd="0" presId="urn:microsoft.com/office/officeart/2018/5/layout/IconLeafLabelList"/>
    <dgm:cxn modelId="{3E464CCE-7253-4EC6-80C9-25D7DEBB690A}" type="presParOf" srcId="{4780DEB6-5302-4982-8CCE-3F73F6CC4719}" destId="{428F3641-E913-43AE-B1F1-7E0A14AAE0DF}" srcOrd="3" destOrd="0" presId="urn:microsoft.com/office/officeart/2018/5/layout/IconLeafLabelList"/>
    <dgm:cxn modelId="{F8A6A0FB-8CF1-47EC-829C-1B3C127E1732}" type="presParOf" srcId="{96A2C088-9C8D-4257-967E-424D3FAD8A4D}" destId="{1A9A0D23-C925-4E05-BB42-C9841428CB06}" srcOrd="1" destOrd="0" presId="urn:microsoft.com/office/officeart/2018/5/layout/IconLeafLabelList"/>
    <dgm:cxn modelId="{22FA40BB-F131-4143-9C10-659CC1540044}" type="presParOf" srcId="{96A2C088-9C8D-4257-967E-424D3FAD8A4D}" destId="{8F9F1D2F-43A8-48CA-AE88-68FC4344151F}" srcOrd="2" destOrd="0" presId="urn:microsoft.com/office/officeart/2018/5/layout/IconLeafLabelList"/>
    <dgm:cxn modelId="{8B1D535A-D80E-4FA5-8E83-74591710310C}" type="presParOf" srcId="{8F9F1D2F-43A8-48CA-AE88-68FC4344151F}" destId="{4D736A8D-0C42-4B95-8485-5CA04D6F84D1}" srcOrd="0" destOrd="0" presId="urn:microsoft.com/office/officeart/2018/5/layout/IconLeafLabelList"/>
    <dgm:cxn modelId="{C1D28109-0274-4F50-B5FF-050BEE87FA3E}" type="presParOf" srcId="{8F9F1D2F-43A8-48CA-AE88-68FC4344151F}" destId="{8AEADF8E-0192-4BA8-B286-2C7220AA786A}" srcOrd="1" destOrd="0" presId="urn:microsoft.com/office/officeart/2018/5/layout/IconLeafLabelList"/>
    <dgm:cxn modelId="{A75EFB81-9058-4888-B101-138949828ADE}" type="presParOf" srcId="{8F9F1D2F-43A8-48CA-AE88-68FC4344151F}" destId="{109A7F60-D7C1-4531-B609-1011CF36195E}" srcOrd="2" destOrd="0" presId="urn:microsoft.com/office/officeart/2018/5/layout/IconLeafLabelList"/>
    <dgm:cxn modelId="{DB87A323-2BE0-4D8C-8B3D-543B870BA3D8}" type="presParOf" srcId="{8F9F1D2F-43A8-48CA-AE88-68FC4344151F}" destId="{E50F9D5F-5E33-4494-8202-2F44DB74878B}" srcOrd="3" destOrd="0" presId="urn:microsoft.com/office/officeart/2018/5/layout/IconLeafLabelList"/>
    <dgm:cxn modelId="{B6DCBB26-1C67-46B0-968D-AC992E70D70B}" type="presParOf" srcId="{96A2C088-9C8D-4257-967E-424D3FAD8A4D}" destId="{305381BA-FFA3-42C2-83E1-EE8B6DD5FC3D}" srcOrd="3" destOrd="0" presId="urn:microsoft.com/office/officeart/2018/5/layout/IconLeafLabelList"/>
    <dgm:cxn modelId="{ED067BC0-2570-445C-92D5-92652C212E1E}" type="presParOf" srcId="{96A2C088-9C8D-4257-967E-424D3FAD8A4D}" destId="{BE01A71D-ADC3-4315-B7BE-872F89660C0F}" srcOrd="4" destOrd="0" presId="urn:microsoft.com/office/officeart/2018/5/layout/IconLeafLabelList"/>
    <dgm:cxn modelId="{02B9B4D8-6187-4F8B-8C44-98C2571041F1}" type="presParOf" srcId="{BE01A71D-ADC3-4315-B7BE-872F89660C0F}" destId="{9DE30AEF-8FEA-4220-BE37-B4B9C3B3EAE4}" srcOrd="0" destOrd="0" presId="urn:microsoft.com/office/officeart/2018/5/layout/IconLeafLabelList"/>
    <dgm:cxn modelId="{1C58C481-637B-4768-B834-37C31D53B54A}" type="presParOf" srcId="{BE01A71D-ADC3-4315-B7BE-872F89660C0F}" destId="{CBCA98DF-342C-49C6-845A-EA66734E14F8}" srcOrd="1" destOrd="0" presId="urn:microsoft.com/office/officeart/2018/5/layout/IconLeafLabelList"/>
    <dgm:cxn modelId="{0F56DDD2-3D16-45D0-BA2C-BD3CF66396E8}" type="presParOf" srcId="{BE01A71D-ADC3-4315-B7BE-872F89660C0F}" destId="{628D6A71-6D03-4174-9EAA-21735D04048A}" srcOrd="2" destOrd="0" presId="urn:microsoft.com/office/officeart/2018/5/layout/IconLeafLabelList"/>
    <dgm:cxn modelId="{6F82F7CA-046C-4065-8F88-9188AF774BFA}" type="presParOf" srcId="{BE01A71D-ADC3-4315-B7BE-872F89660C0F}" destId="{C4B46DA8-6DCC-4C90-AEF9-4F23F59344F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9D2E35-5C6B-4B56-A8E3-396B2BCA51E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B66AD4E-B4C7-4888-ABAA-B0EC19FDD3AB}">
      <dgm:prSet/>
      <dgm:spPr/>
      <dgm:t>
        <a:bodyPr/>
        <a:lstStyle/>
        <a:p>
          <a:r>
            <a:rPr lang="en-US"/>
            <a:t>Objective: Compare clinical policies for consistency and compliance.</a:t>
          </a:r>
        </a:p>
      </dgm:t>
    </dgm:pt>
    <dgm:pt modelId="{E00BC699-7DD3-4DAF-8E83-8BCB047407DA}" type="parTrans" cxnId="{2EBB7264-3AB5-4C4D-BF98-9D09E73592F0}">
      <dgm:prSet/>
      <dgm:spPr/>
      <dgm:t>
        <a:bodyPr/>
        <a:lstStyle/>
        <a:p>
          <a:endParaRPr lang="en-US"/>
        </a:p>
      </dgm:t>
    </dgm:pt>
    <dgm:pt modelId="{4D46D20A-76BD-438A-8497-25391CE965B8}" type="sibTrans" cxnId="{2EBB7264-3AB5-4C4D-BF98-9D09E73592F0}">
      <dgm:prSet/>
      <dgm:spPr/>
      <dgm:t>
        <a:bodyPr/>
        <a:lstStyle/>
        <a:p>
          <a:endParaRPr lang="en-US"/>
        </a:p>
      </dgm:t>
    </dgm:pt>
    <dgm:pt modelId="{406C1EE9-E715-4A94-87E4-09250F9EED5C}">
      <dgm:prSet/>
      <dgm:spPr/>
      <dgm:t>
        <a:bodyPr/>
        <a:lstStyle/>
        <a:p>
          <a:r>
            <a:rPr lang="en-US"/>
            <a:t>PDF Text Extraction.</a:t>
          </a:r>
        </a:p>
      </dgm:t>
    </dgm:pt>
    <dgm:pt modelId="{318A9B45-511E-4E2D-87AA-8CA19052C3CC}" type="parTrans" cxnId="{7B0A0CD2-0C1F-4E93-AE6B-261A97AEC11B}">
      <dgm:prSet/>
      <dgm:spPr/>
      <dgm:t>
        <a:bodyPr/>
        <a:lstStyle/>
        <a:p>
          <a:endParaRPr lang="en-US"/>
        </a:p>
      </dgm:t>
    </dgm:pt>
    <dgm:pt modelId="{46E3235D-FF3B-486E-BDEB-03C853577623}" type="sibTrans" cxnId="{7B0A0CD2-0C1F-4E93-AE6B-261A97AEC11B}">
      <dgm:prSet/>
      <dgm:spPr/>
      <dgm:t>
        <a:bodyPr/>
        <a:lstStyle/>
        <a:p>
          <a:endParaRPr lang="en-US"/>
        </a:p>
      </dgm:t>
    </dgm:pt>
    <dgm:pt modelId="{B818689A-E979-46B6-B7A4-766391693C3A}">
      <dgm:prSet/>
      <dgm:spPr/>
      <dgm:t>
        <a:bodyPr/>
        <a:lstStyle/>
        <a:p>
          <a:r>
            <a:rPr lang="en-US"/>
            <a:t>Comparison Logic.</a:t>
          </a:r>
        </a:p>
      </dgm:t>
    </dgm:pt>
    <dgm:pt modelId="{CFD9105F-3DE6-4D34-B623-DC32AFB875B0}" type="parTrans" cxnId="{8FEE92D8-4C7A-4345-AFE1-5208E2D29632}">
      <dgm:prSet/>
      <dgm:spPr/>
      <dgm:t>
        <a:bodyPr/>
        <a:lstStyle/>
        <a:p>
          <a:endParaRPr lang="en-US"/>
        </a:p>
      </dgm:t>
    </dgm:pt>
    <dgm:pt modelId="{31DA5B3B-1E22-4181-946F-D5B4519F4762}" type="sibTrans" cxnId="{8FEE92D8-4C7A-4345-AFE1-5208E2D29632}">
      <dgm:prSet/>
      <dgm:spPr/>
      <dgm:t>
        <a:bodyPr/>
        <a:lstStyle/>
        <a:p>
          <a:endParaRPr lang="en-US"/>
        </a:p>
      </dgm:t>
    </dgm:pt>
    <dgm:pt modelId="{915071A6-0D57-481E-9E67-22346EC89A5D}">
      <dgm:prSet/>
      <dgm:spPr/>
      <dgm:t>
        <a:bodyPr/>
        <a:lstStyle/>
        <a:p>
          <a:r>
            <a:rPr lang="en-US"/>
            <a:t>Result Presentation.</a:t>
          </a:r>
        </a:p>
      </dgm:t>
    </dgm:pt>
    <dgm:pt modelId="{0CEC56E8-DEC6-41D0-BB28-874B97ABF8F1}" type="parTrans" cxnId="{B730C4DF-D3E0-473C-9FF1-413D368BA088}">
      <dgm:prSet/>
      <dgm:spPr/>
      <dgm:t>
        <a:bodyPr/>
        <a:lstStyle/>
        <a:p>
          <a:endParaRPr lang="en-US"/>
        </a:p>
      </dgm:t>
    </dgm:pt>
    <dgm:pt modelId="{2062D031-B762-41A6-BB36-3AEE61C50A95}" type="sibTrans" cxnId="{B730C4DF-D3E0-473C-9FF1-413D368BA088}">
      <dgm:prSet/>
      <dgm:spPr/>
      <dgm:t>
        <a:bodyPr/>
        <a:lstStyle/>
        <a:p>
          <a:endParaRPr lang="en-US"/>
        </a:p>
      </dgm:t>
    </dgm:pt>
    <dgm:pt modelId="{74A06D27-D598-4940-B420-B8C724D458FE}" type="pres">
      <dgm:prSet presAssocID="{169D2E35-5C6B-4B56-A8E3-396B2BCA51E6}" presName="linear" presStyleCnt="0">
        <dgm:presLayoutVars>
          <dgm:animLvl val="lvl"/>
          <dgm:resizeHandles val="exact"/>
        </dgm:presLayoutVars>
      </dgm:prSet>
      <dgm:spPr/>
    </dgm:pt>
    <dgm:pt modelId="{81734BCD-50AE-49A5-A951-1D4A29FD1606}" type="pres">
      <dgm:prSet presAssocID="{2B66AD4E-B4C7-4888-ABAA-B0EC19FDD3A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F2985C3-6BC7-4D61-A68B-32164E5A794F}" type="pres">
      <dgm:prSet presAssocID="{2B66AD4E-B4C7-4888-ABAA-B0EC19FDD3A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457C108-5797-48BD-B528-9C1A555C2B22}" type="presOf" srcId="{169D2E35-5C6B-4B56-A8E3-396B2BCA51E6}" destId="{74A06D27-D598-4940-B420-B8C724D458FE}" srcOrd="0" destOrd="0" presId="urn:microsoft.com/office/officeart/2005/8/layout/vList2"/>
    <dgm:cxn modelId="{0CFB6318-12A3-4252-9E32-07509DD37AAA}" type="presOf" srcId="{406C1EE9-E715-4A94-87E4-09250F9EED5C}" destId="{9F2985C3-6BC7-4D61-A68B-32164E5A794F}" srcOrd="0" destOrd="0" presId="urn:microsoft.com/office/officeart/2005/8/layout/vList2"/>
    <dgm:cxn modelId="{2EBB7264-3AB5-4C4D-BF98-9D09E73592F0}" srcId="{169D2E35-5C6B-4B56-A8E3-396B2BCA51E6}" destId="{2B66AD4E-B4C7-4888-ABAA-B0EC19FDD3AB}" srcOrd="0" destOrd="0" parTransId="{E00BC699-7DD3-4DAF-8E83-8BCB047407DA}" sibTransId="{4D46D20A-76BD-438A-8497-25391CE965B8}"/>
    <dgm:cxn modelId="{2FD37058-A49F-4C0B-BCF7-8099F628D79E}" type="presOf" srcId="{915071A6-0D57-481E-9E67-22346EC89A5D}" destId="{9F2985C3-6BC7-4D61-A68B-32164E5A794F}" srcOrd="0" destOrd="2" presId="urn:microsoft.com/office/officeart/2005/8/layout/vList2"/>
    <dgm:cxn modelId="{895FFD99-67EA-4568-A275-A466FA5D8C7B}" type="presOf" srcId="{B818689A-E979-46B6-B7A4-766391693C3A}" destId="{9F2985C3-6BC7-4D61-A68B-32164E5A794F}" srcOrd="0" destOrd="1" presId="urn:microsoft.com/office/officeart/2005/8/layout/vList2"/>
    <dgm:cxn modelId="{826B70C7-5F17-4236-BCF1-37BEBEEDFBCA}" type="presOf" srcId="{2B66AD4E-B4C7-4888-ABAA-B0EC19FDD3AB}" destId="{81734BCD-50AE-49A5-A951-1D4A29FD1606}" srcOrd="0" destOrd="0" presId="urn:microsoft.com/office/officeart/2005/8/layout/vList2"/>
    <dgm:cxn modelId="{7B0A0CD2-0C1F-4E93-AE6B-261A97AEC11B}" srcId="{2B66AD4E-B4C7-4888-ABAA-B0EC19FDD3AB}" destId="{406C1EE9-E715-4A94-87E4-09250F9EED5C}" srcOrd="0" destOrd="0" parTransId="{318A9B45-511E-4E2D-87AA-8CA19052C3CC}" sibTransId="{46E3235D-FF3B-486E-BDEB-03C853577623}"/>
    <dgm:cxn modelId="{8FEE92D8-4C7A-4345-AFE1-5208E2D29632}" srcId="{2B66AD4E-B4C7-4888-ABAA-B0EC19FDD3AB}" destId="{B818689A-E979-46B6-B7A4-766391693C3A}" srcOrd="1" destOrd="0" parTransId="{CFD9105F-3DE6-4D34-B623-DC32AFB875B0}" sibTransId="{31DA5B3B-1E22-4181-946F-D5B4519F4762}"/>
    <dgm:cxn modelId="{B730C4DF-D3E0-473C-9FF1-413D368BA088}" srcId="{2B66AD4E-B4C7-4888-ABAA-B0EC19FDD3AB}" destId="{915071A6-0D57-481E-9E67-22346EC89A5D}" srcOrd="2" destOrd="0" parTransId="{0CEC56E8-DEC6-41D0-BB28-874B97ABF8F1}" sibTransId="{2062D031-B762-41A6-BB36-3AEE61C50A95}"/>
    <dgm:cxn modelId="{E51B2755-4A99-468F-B0AC-B379C190D5CB}" type="presParOf" srcId="{74A06D27-D598-4940-B420-B8C724D458FE}" destId="{81734BCD-50AE-49A5-A951-1D4A29FD1606}" srcOrd="0" destOrd="0" presId="urn:microsoft.com/office/officeart/2005/8/layout/vList2"/>
    <dgm:cxn modelId="{769D6787-D5E5-4608-81E3-713CC65C8F95}" type="presParOf" srcId="{74A06D27-D598-4940-B420-B8C724D458FE}" destId="{9F2985C3-6BC7-4D61-A68B-32164E5A794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D96D5-90F6-4791-A588-492D157E831F}">
      <dsp:nvSpPr>
        <dsp:cNvPr id="0" name=""/>
        <dsp:cNvSpPr/>
      </dsp:nvSpPr>
      <dsp:spPr>
        <a:xfrm>
          <a:off x="530099" y="893169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BCB75C-F797-4B51-83DB-618F3B3D81FC}">
      <dsp:nvSpPr>
        <dsp:cNvPr id="0" name=""/>
        <dsp:cNvSpPr/>
      </dsp:nvSpPr>
      <dsp:spPr>
        <a:xfrm>
          <a:off x="829912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8F3641-E913-43AE-B1F1-7E0A14AAE0DF}">
      <dsp:nvSpPr>
        <dsp:cNvPr id="0" name=""/>
        <dsp:cNvSpPr/>
      </dsp:nvSpPr>
      <dsp:spPr>
        <a:xfrm>
          <a:off x="80381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AI-Powered Tools for summarizing and comparing content.</a:t>
          </a:r>
        </a:p>
      </dsp:txBody>
      <dsp:txXfrm>
        <a:off x="80381" y="2738169"/>
        <a:ext cx="2306250" cy="720000"/>
      </dsp:txXfrm>
    </dsp:sp>
    <dsp:sp modelId="{4D736A8D-0C42-4B95-8485-5CA04D6F84D1}">
      <dsp:nvSpPr>
        <dsp:cNvPr id="0" name=""/>
        <dsp:cNvSpPr/>
      </dsp:nvSpPr>
      <dsp:spPr>
        <a:xfrm>
          <a:off x="3239943" y="893169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ADF8E-0192-4BA8-B286-2C7220AA786A}">
      <dsp:nvSpPr>
        <dsp:cNvPr id="0" name=""/>
        <dsp:cNvSpPr/>
      </dsp:nvSpPr>
      <dsp:spPr>
        <a:xfrm>
          <a:off x="3539756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F9D5F-5E33-4494-8202-2F44DB74878B}">
      <dsp:nvSpPr>
        <dsp:cNvPr id="0" name=""/>
        <dsp:cNvSpPr/>
      </dsp:nvSpPr>
      <dsp:spPr>
        <a:xfrm>
          <a:off x="2790224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Partnerships with healthcare IT providers.</a:t>
          </a:r>
        </a:p>
      </dsp:txBody>
      <dsp:txXfrm>
        <a:off x="2790224" y="2738169"/>
        <a:ext cx="2306250" cy="720000"/>
      </dsp:txXfrm>
    </dsp:sp>
    <dsp:sp modelId="{9DE30AEF-8FEA-4220-BE37-B4B9C3B3EAE4}">
      <dsp:nvSpPr>
        <dsp:cNvPr id="0" name=""/>
        <dsp:cNvSpPr/>
      </dsp:nvSpPr>
      <dsp:spPr>
        <a:xfrm>
          <a:off x="5949787" y="893169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CA98DF-342C-49C6-845A-EA66734E14F8}">
      <dsp:nvSpPr>
        <dsp:cNvPr id="0" name=""/>
        <dsp:cNvSpPr/>
      </dsp:nvSpPr>
      <dsp:spPr>
        <a:xfrm>
          <a:off x="6249600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46DA8-6DCC-4C90-AEF9-4F23F59344FF}">
      <dsp:nvSpPr>
        <dsp:cNvPr id="0" name=""/>
        <dsp:cNvSpPr/>
      </dsp:nvSpPr>
      <dsp:spPr>
        <a:xfrm>
          <a:off x="5500068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Focus on Security and Compliance.</a:t>
          </a:r>
        </a:p>
      </dsp:txBody>
      <dsp:txXfrm>
        <a:off x="5500068" y="2738169"/>
        <a:ext cx="23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34BCD-50AE-49A5-A951-1D4A29FD1606}">
      <dsp:nvSpPr>
        <dsp:cNvPr id="0" name=""/>
        <dsp:cNvSpPr/>
      </dsp:nvSpPr>
      <dsp:spPr>
        <a:xfrm>
          <a:off x="0" y="13054"/>
          <a:ext cx="3943349" cy="3290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Objective: Compare clinical policies for consistency and compliance.</a:t>
          </a:r>
        </a:p>
      </dsp:txBody>
      <dsp:txXfrm>
        <a:off x="160607" y="173661"/>
        <a:ext cx="3622135" cy="2968826"/>
      </dsp:txXfrm>
    </dsp:sp>
    <dsp:sp modelId="{9F2985C3-6BC7-4D61-A68B-32164E5A794F}">
      <dsp:nvSpPr>
        <dsp:cNvPr id="0" name=""/>
        <dsp:cNvSpPr/>
      </dsp:nvSpPr>
      <dsp:spPr>
        <a:xfrm>
          <a:off x="0" y="3303094"/>
          <a:ext cx="3943349" cy="1573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201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PDF Text Extraction.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Comparison Logic.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Result Presentation.</a:t>
          </a:r>
        </a:p>
      </dsp:txBody>
      <dsp:txXfrm>
        <a:off x="0" y="3303094"/>
        <a:ext cx="3943349" cy="1573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colorful squares and squares&#10;&#10;Description automatically generated with medium confidence">
            <a:extLst>
              <a:ext uri="{FF2B5EF4-FFF2-40B4-BE49-F238E27FC236}">
                <a16:creationId xmlns:a16="http://schemas.microsoft.com/office/drawing/2014/main" id="{3CDC6C64-E92E-3BA0-348B-7E7EED5192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74" r="2" b="20840"/>
          <a:stretch/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51551" y="743447"/>
            <a:ext cx="2584324" cy="3692028"/>
          </a:xfrm>
          <a:noFill/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100" dirty="0"/>
              <a:t>Content Management in Health Care : Content summarization and Content </a:t>
            </a:r>
            <a:r>
              <a:rPr lang="en-US" sz="3100"/>
              <a:t>Comparision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51552" y="4629234"/>
            <a:ext cx="2584324" cy="1485319"/>
          </a:xfrm>
          <a:noFill/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800"/>
              <a:t>Strategic Insights and Technological Advancements</a:t>
            </a:r>
          </a:p>
          <a:p>
            <a:pPr algn="l">
              <a:lnSpc>
                <a:spcPct val="90000"/>
              </a:lnSpc>
            </a:pPr>
            <a:r>
              <a:rPr lang="en-US" sz="1800"/>
              <a:t>Deepak Nazari Sai</a:t>
            </a:r>
          </a:p>
          <a:p>
            <a:pPr algn="l">
              <a:lnSpc>
                <a:spcPct val="90000"/>
              </a:lnSpc>
            </a:pPr>
            <a:r>
              <a:rPr lang="en-US" sz="1800"/>
              <a:t>08/20/2024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solidFill>
                  <a:srgbClr val="FFFFFF"/>
                </a:solidFill>
              </a:rPr>
              <a:t>Overview and Trends in Healthcare Content Management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700" dirty="0"/>
              <a:t> Overview: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Critical for billing, coding, and regulatory compliance.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Effective management needed due to vast data generation.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7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700" dirty="0"/>
              <a:t> Key Trends: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Automation and AI Integration.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Interoperability and Standardization.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Regulatory Changes.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5" y="1396686"/>
            <a:ext cx="2430380" cy="40646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solidFill>
                  <a:srgbClr val="FFFFFF"/>
                </a:solidFill>
              </a:rPr>
              <a:t>Opportunities and Threats in Healthcare Content Management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614" y="1526033"/>
            <a:ext cx="4152298" cy="393528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/>
              <a:t>Opportunities:</a:t>
            </a:r>
          </a:p>
          <a:p>
            <a:pPr>
              <a:lnSpc>
                <a:spcPct val="90000"/>
              </a:lnSpc>
            </a:pPr>
            <a:r>
              <a:rPr lang="en-US" sz="2000"/>
              <a:t>NLP-Based Tools for policy summarization.</a:t>
            </a:r>
          </a:p>
          <a:p>
            <a:pPr>
              <a:lnSpc>
                <a:spcPct val="90000"/>
              </a:lnSpc>
            </a:pPr>
            <a:r>
              <a:rPr lang="en-US" sz="2000"/>
              <a:t>Automated Content Conversion.</a:t>
            </a:r>
          </a:p>
          <a:p>
            <a:pPr>
              <a:lnSpc>
                <a:spcPct val="90000"/>
              </a:lnSpc>
            </a:pPr>
            <a:r>
              <a:rPr lang="en-US" sz="2000"/>
              <a:t>Cloud-Based Solutions.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 marL="0" indent="0">
              <a:lnSpc>
                <a:spcPct val="90000"/>
              </a:lnSpc>
              <a:buNone/>
            </a:pPr>
            <a:r>
              <a:rPr lang="en-US" sz="2000"/>
              <a:t>Threats:</a:t>
            </a:r>
          </a:p>
          <a:p>
            <a:pPr>
              <a:lnSpc>
                <a:spcPct val="90000"/>
              </a:lnSpc>
            </a:pPr>
            <a:r>
              <a:rPr lang="en-US" sz="2000"/>
              <a:t>Data Security and Privacy Risks.</a:t>
            </a:r>
          </a:p>
          <a:p>
            <a:pPr>
              <a:lnSpc>
                <a:spcPct val="90000"/>
              </a:lnSpc>
            </a:pPr>
            <a:r>
              <a:rPr lang="en-US" sz="2000"/>
              <a:t>Resistance to Change.</a:t>
            </a:r>
          </a:p>
          <a:p>
            <a:pPr>
              <a:lnSpc>
                <a:spcPct val="90000"/>
              </a:lnSpc>
            </a:pPr>
            <a:r>
              <a:rPr lang="en-US" sz="2000"/>
              <a:t>R</a:t>
            </a:r>
            <a:r>
              <a:rPr lang="en-US" sz="2000" err="1"/>
              <a:t>egulatory</a:t>
            </a:r>
            <a:r>
              <a:rPr lang="en-US" sz="2000"/>
              <a:t> Compliance Challenges.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Strategic Options for Cotiviti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583BFF-EBBF-7FB2-7810-9EC9B25FD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313522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-US" sz="2900" dirty="0"/>
              <a:t>Clinical Content Summarization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/>
              <a:t>Objective: Summarize clinical content for better decision-making.</a:t>
            </a:r>
          </a:p>
          <a:p>
            <a:r>
              <a:rPr lang="en-US" sz="1900"/>
              <a:t>Data Loading and Preprocessing.</a:t>
            </a:r>
          </a:p>
          <a:p>
            <a:r>
              <a:rPr lang="en-US" sz="1900"/>
              <a:t>Summarization Process using NLP.</a:t>
            </a:r>
          </a:p>
          <a:p>
            <a:r>
              <a:rPr lang="en-US" sz="1900"/>
              <a:t>Output Generation.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100" dirty="0">
                <a:solidFill>
                  <a:srgbClr val="FFFFFF"/>
                </a:solidFill>
              </a:rPr>
              <a:t>Workflow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and Explanation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78203" y="1449868"/>
            <a:ext cx="5179868" cy="4918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b="1" dirty="0"/>
              <a:t>Dataset Loading Using Hugging Face:</a:t>
            </a:r>
            <a:br>
              <a:rPr lang="en-US" dirty="0"/>
            </a:br>
            <a:r>
              <a:rPr lang="en-US" dirty="0"/>
              <a:t>from datasets import </a:t>
            </a:r>
            <a:r>
              <a:rPr lang="en-US" dirty="0" err="1"/>
              <a:t>load_dataset</a:t>
            </a:r>
            <a:br>
              <a:rPr lang="en-US" dirty="0"/>
            </a:br>
            <a:r>
              <a:rPr lang="en-US" dirty="0"/>
              <a:t>dataset = </a:t>
            </a:r>
            <a:r>
              <a:rPr lang="en-US" dirty="0" err="1"/>
              <a:t>load_dataset</a:t>
            </a:r>
            <a:r>
              <a:rPr lang="en-US" dirty="0"/>
              <a:t>("</a:t>
            </a:r>
            <a:r>
              <a:rPr lang="en-US" dirty="0" err="1"/>
              <a:t>epfl-llm</a:t>
            </a:r>
            <a:r>
              <a:rPr lang="en-US" dirty="0"/>
              <a:t>/guidelines")</a:t>
            </a:r>
            <a:br>
              <a:rPr lang="en-US" dirty="0"/>
            </a:b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b="1" dirty="0"/>
              <a:t>Use Bart tokenizer and “</a:t>
            </a:r>
            <a:r>
              <a:rPr lang="en-US" b="1" dirty="0" err="1"/>
              <a:t>facebook</a:t>
            </a:r>
            <a:r>
              <a:rPr lang="en-US" b="1" dirty="0"/>
              <a:t>/</a:t>
            </a:r>
            <a:r>
              <a:rPr lang="en-US" b="1" dirty="0" err="1"/>
              <a:t>bart</a:t>
            </a:r>
            <a:r>
              <a:rPr lang="en-US" b="1" dirty="0"/>
              <a:t>-base” </a:t>
            </a:r>
            <a:r>
              <a:rPr lang="en-US" b="1" dirty="0" err="1"/>
              <a:t>pretained</a:t>
            </a:r>
            <a:r>
              <a:rPr lang="en-US" b="1" dirty="0"/>
              <a:t> model for conditional generation</a:t>
            </a:r>
            <a:br>
              <a:rPr lang="en-US" b="1" dirty="0"/>
            </a:br>
            <a:r>
              <a:rPr lang="en-US" dirty="0"/>
              <a:t>from transformers import </a:t>
            </a:r>
            <a:r>
              <a:rPr lang="en-US" dirty="0" err="1"/>
              <a:t>BartTokenizer</a:t>
            </a:r>
            <a:r>
              <a:rPr lang="en-US" dirty="0"/>
              <a:t>, </a:t>
            </a:r>
            <a:r>
              <a:rPr lang="en-US" dirty="0" err="1"/>
              <a:t>BartForConditionalGeneration</a:t>
            </a: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dirty="0" err="1"/>
              <a:t>pretrained_model_name</a:t>
            </a:r>
            <a:r>
              <a:rPr lang="en-US" dirty="0"/>
              <a:t> = "</a:t>
            </a:r>
            <a:r>
              <a:rPr lang="en-US" dirty="0" err="1"/>
              <a:t>facebook</a:t>
            </a:r>
            <a:r>
              <a:rPr lang="en-US" dirty="0"/>
              <a:t>/</a:t>
            </a:r>
            <a:r>
              <a:rPr lang="en-US" dirty="0" err="1"/>
              <a:t>bart</a:t>
            </a:r>
            <a:r>
              <a:rPr lang="en-US" dirty="0"/>
              <a:t>-base"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dirty="0"/>
              <a:t>tokenizer = </a:t>
            </a:r>
            <a:r>
              <a:rPr lang="en-US" dirty="0" err="1"/>
              <a:t>BartTokenizer.from_pretrained</a:t>
            </a:r>
            <a:r>
              <a:rPr lang="en-US" dirty="0"/>
              <a:t>(</a:t>
            </a:r>
            <a:r>
              <a:rPr lang="en-US" dirty="0" err="1"/>
              <a:t>pretrained_model_name</a:t>
            </a:r>
            <a:r>
              <a:rPr lang="en-US" dirty="0"/>
              <a:t>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dirty="0"/>
              <a:t>model = </a:t>
            </a:r>
            <a:r>
              <a:rPr lang="en-US" dirty="0" err="1"/>
              <a:t>BartForConditionalGeneration.from_pretrained</a:t>
            </a:r>
            <a:r>
              <a:rPr lang="en-US" dirty="0"/>
              <a:t>(</a:t>
            </a:r>
            <a:r>
              <a:rPr lang="en-US" dirty="0" err="1"/>
              <a:t>pretrained_model_name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b="1" dirty="0"/>
              <a:t>This function applies the ‘summarize’ function to each text in the dataset's 'source' field, returning the generated summaries.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dirty="0"/>
              <a:t>def </a:t>
            </a:r>
            <a:r>
              <a:rPr lang="en-US" dirty="0" err="1"/>
              <a:t>generate_summaries</a:t>
            </a:r>
            <a:r>
              <a:rPr lang="en-US" dirty="0"/>
              <a:t>(examples):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dirty="0"/>
              <a:t>    summaries = [summarize(text) for text in examples['source']]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r>
              <a:rPr lang="en-US" dirty="0"/>
              <a:t>    return {"</a:t>
            </a:r>
            <a:r>
              <a:rPr lang="en-US" dirty="0" err="1"/>
              <a:t>generated_summary</a:t>
            </a:r>
            <a:r>
              <a:rPr lang="en-US" dirty="0"/>
              <a:t>": summaries}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72F9CE-4303-7BF8-907F-80A43D2BE411}"/>
              </a:ext>
            </a:extLst>
          </p:cNvPr>
          <p:cNvSpPr txBox="1"/>
          <p:nvPr/>
        </p:nvSpPr>
        <p:spPr>
          <a:xfrm>
            <a:off x="2623700" y="489698"/>
            <a:ext cx="6387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Import and preprocess clinical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Apply NLP techniques to extract key information.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summaries that highlight critical clinical insights.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544" y="847600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958" y="1233241"/>
            <a:ext cx="2430380" cy="40646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rgbClr val="FFFFFF"/>
                </a:solidFill>
              </a:rPr>
              <a:t>Clinical Policies Comparison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896" y="0"/>
            <a:ext cx="866357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71133" y="-1"/>
            <a:ext cx="130305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19805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CE428E21-1C16-0CC2-35C8-A954D9D38B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0" y="820880"/>
          <a:ext cx="3943349" cy="4889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161135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553792" y="5717905"/>
            <a:ext cx="1328706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99729" y="6258755"/>
            <a:ext cx="1174455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 dirty="0">
                <a:solidFill>
                  <a:srgbClr val="FFFFFF"/>
                </a:solidFill>
              </a:rPr>
              <a:t>Workflow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and Explanation</a:t>
            </a:r>
            <a:endParaRPr lang="en-US" sz="3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25069" y="1407422"/>
            <a:ext cx="5179868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defRPr sz="1200"/>
            </a:pPr>
            <a:r>
              <a:rPr lang="en-US" b="1" dirty="0"/>
              <a:t>PDF Text Extraction Using </a:t>
            </a:r>
            <a:r>
              <a:rPr lang="en-US" b="1" dirty="0" err="1"/>
              <a:t>pypdf</a:t>
            </a:r>
            <a:r>
              <a:rPr lang="en-US" b="1" dirty="0"/>
              <a:t>: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pypdf</a:t>
            </a:r>
            <a:r>
              <a:rPr lang="en-US" dirty="0"/>
              <a:t> import </a:t>
            </a:r>
            <a:r>
              <a:rPr lang="en-US" dirty="0" err="1"/>
              <a:t>PdfReader</a:t>
            </a:r>
            <a:br>
              <a:rPr lang="en-US" dirty="0"/>
            </a:br>
            <a:r>
              <a:rPr lang="en-US" dirty="0"/>
              <a:t>reader = </a:t>
            </a:r>
            <a:r>
              <a:rPr lang="en-US" dirty="0" err="1"/>
              <a:t>PdfReader</a:t>
            </a:r>
            <a:r>
              <a:rPr lang="en-US" dirty="0"/>
              <a:t>('acupunctureploicy.pdf')</a:t>
            </a:r>
            <a:br>
              <a:rPr lang="en-US" dirty="0"/>
            </a:br>
            <a:r>
              <a:rPr lang="en-US" dirty="0"/>
              <a:t>text = </a:t>
            </a:r>
            <a:r>
              <a:rPr lang="en-US" dirty="0" err="1"/>
              <a:t>reader.pages</a:t>
            </a:r>
            <a:r>
              <a:rPr lang="en-US" dirty="0"/>
              <a:t>[0].</a:t>
            </a:r>
            <a:r>
              <a:rPr lang="en-US" dirty="0" err="1"/>
              <a:t>extract_text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Batch Text Extraction:</a:t>
            </a:r>
            <a:br>
              <a:rPr lang="en-US" dirty="0"/>
            </a:br>
            <a:r>
              <a:rPr lang="en-US" dirty="0"/>
              <a:t>texts = [</a:t>
            </a:r>
            <a:r>
              <a:rPr lang="en-US" dirty="0" err="1"/>
              <a:t>extract_text_from_pdf</a:t>
            </a:r>
            <a:r>
              <a:rPr lang="en-US" dirty="0"/>
              <a:t>(</a:t>
            </a:r>
            <a:r>
              <a:rPr lang="en-US" dirty="0" err="1"/>
              <a:t>pdf_file</a:t>
            </a:r>
            <a:r>
              <a:rPr lang="en-US" dirty="0"/>
              <a:t>) for </a:t>
            </a:r>
            <a:r>
              <a:rPr lang="en-US" dirty="0" err="1"/>
              <a:t>pdf_file</a:t>
            </a:r>
            <a:r>
              <a:rPr lang="en-US" dirty="0"/>
              <a:t> in </a:t>
            </a:r>
            <a:r>
              <a:rPr lang="en-US" dirty="0" err="1"/>
              <a:t>pdf_files</a:t>
            </a:r>
            <a:r>
              <a:rPr lang="en-US" dirty="0"/>
              <a:t>]</a:t>
            </a:r>
            <a:br>
              <a:rPr lang="en-US" dirty="0"/>
            </a:b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defRPr sz="1200"/>
            </a:pPr>
            <a:r>
              <a:rPr lang="en-US" b="1" dirty="0"/>
              <a:t>Vectorize Text using TF-IDF: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defRPr sz="1200"/>
            </a:pPr>
            <a:r>
              <a:rPr lang="en-US" dirty="0"/>
              <a:t>vectorizer = </a:t>
            </a:r>
            <a:r>
              <a:rPr lang="en-US" dirty="0" err="1"/>
              <a:t>TfidfVectorizer</a:t>
            </a:r>
            <a:r>
              <a:rPr lang="en-US" dirty="0"/>
              <a:t>(</a:t>
            </a:r>
            <a:r>
              <a:rPr lang="en-US" dirty="0" err="1"/>
              <a:t>max_features</a:t>
            </a:r>
            <a:r>
              <a:rPr lang="en-US" dirty="0"/>
              <a:t>=1000) 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defRPr sz="1200"/>
            </a:pPr>
            <a:r>
              <a:rPr lang="en-US" dirty="0"/>
              <a:t>X = </a:t>
            </a:r>
            <a:r>
              <a:rPr lang="en-US" dirty="0" err="1"/>
              <a:t>vectorizer.fit_transform</a:t>
            </a:r>
            <a:r>
              <a:rPr lang="en-US" dirty="0"/>
              <a:t>(</a:t>
            </a:r>
            <a:r>
              <a:rPr lang="en-US" dirty="0" err="1"/>
              <a:t>preprocessed_texts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defRPr sz="1200"/>
            </a:pPr>
            <a:r>
              <a:rPr lang="en-US" b="1" dirty="0"/>
              <a:t>Apply Latent Dirichlet Allocation (LDA) to discover topics in text data and prints the top words for each topic: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defRPr sz="1200"/>
            </a:pPr>
            <a:r>
              <a:rPr lang="en-US" dirty="0" err="1"/>
              <a:t>lda</a:t>
            </a:r>
            <a:r>
              <a:rPr lang="en-US" dirty="0"/>
              <a:t> = </a:t>
            </a:r>
            <a:r>
              <a:rPr lang="en-US" dirty="0" err="1"/>
              <a:t>LatentDirichletAllocation</a:t>
            </a:r>
            <a:r>
              <a:rPr lang="en-US" dirty="0"/>
              <a:t>(</a:t>
            </a:r>
            <a:r>
              <a:rPr lang="en-US" dirty="0" err="1"/>
              <a:t>n_components</a:t>
            </a:r>
            <a:r>
              <a:rPr lang="en-US" dirty="0"/>
              <a:t>=</a:t>
            </a:r>
            <a:r>
              <a:rPr lang="en-US" dirty="0" err="1"/>
              <a:t>num_topics</a:t>
            </a:r>
            <a:r>
              <a:rPr lang="en-US" dirty="0"/>
              <a:t>, </a:t>
            </a:r>
            <a:r>
              <a:rPr lang="en-US" dirty="0" err="1"/>
              <a:t>random_state</a:t>
            </a:r>
            <a:r>
              <a:rPr lang="en-US" dirty="0"/>
              <a:t>=42)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defRPr sz="1200"/>
            </a:pPr>
            <a:r>
              <a:rPr lang="en-US" dirty="0" err="1"/>
              <a:t>lda.fit</a:t>
            </a:r>
            <a:r>
              <a:rPr lang="en-US" dirty="0"/>
              <a:t>(X)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pP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defRPr sz="1200"/>
            </a:pPr>
            <a:r>
              <a:rPr lang="en-US" b="1" dirty="0"/>
              <a:t>Compute cosine similarity matrix between topic distributions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defRPr sz="1200"/>
            </a:pPr>
            <a:r>
              <a:rPr lang="en-US" dirty="0" err="1"/>
              <a:t>cosine_sim</a:t>
            </a:r>
            <a:r>
              <a:rPr lang="en-US" dirty="0"/>
              <a:t> = </a:t>
            </a:r>
            <a:r>
              <a:rPr lang="en-US" dirty="0" err="1"/>
              <a:t>cosine_similarity</a:t>
            </a:r>
            <a:r>
              <a:rPr lang="en-US" dirty="0"/>
              <a:t>(</a:t>
            </a:r>
            <a:r>
              <a:rPr lang="en-US" dirty="0" err="1"/>
              <a:t>topic_distributions</a:t>
            </a:r>
            <a:r>
              <a:rPr lang="en-US" dirty="0"/>
              <a:t>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defRPr sz="1200"/>
            </a:pP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721F4A3-A474-7DA8-D73D-D4E8EA89A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0862" y="345593"/>
            <a:ext cx="586828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Extract text from policy documents.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Identify differences and similarities between policies.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Comparing the similarity of topic distributions across documents.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5" y="1396686"/>
            <a:ext cx="2430380" cy="4064628"/>
          </a:xfrm>
        </p:spPr>
        <p:txBody>
          <a:bodyPr>
            <a:normAutofit/>
          </a:bodyPr>
          <a:lstStyle/>
          <a:p>
            <a:r>
              <a:rPr lang="en-IN" sz="2100">
                <a:solidFill>
                  <a:srgbClr val="FFFFFF"/>
                </a:solidFill>
              </a:rPr>
              <a:t>Conclusion and Recommendations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614" y="1526033"/>
            <a:ext cx="4152298" cy="393528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 Conclusion: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Effective content management is crucial for healthcare operations.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AI and NLP offer significant advantages in summarization and comparison.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Recommendations: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Focus on AI-powered solutions, strategic partnerships, and robust data security.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565</Words>
  <Application>Microsoft Office PowerPoint</Application>
  <PresentationFormat>On-screen Show (4:3)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Content Management in Health Care : Content summarization and Content Comparision</vt:lpstr>
      <vt:lpstr>Overview and Trends in Healthcare Content Management</vt:lpstr>
      <vt:lpstr>Opportunities and Threats in Healthcare Content Management</vt:lpstr>
      <vt:lpstr>Strategic Options for Cotiviti</vt:lpstr>
      <vt:lpstr>Clinical Content Summarization </vt:lpstr>
      <vt:lpstr>Workflow and Explanation</vt:lpstr>
      <vt:lpstr>Clinical Policies Comparison </vt:lpstr>
      <vt:lpstr>Workflow and Explanation</vt:lpstr>
      <vt:lpstr>Conclusion and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Deepak Nazari Sai</cp:lastModifiedBy>
  <cp:revision>6</cp:revision>
  <dcterms:created xsi:type="dcterms:W3CDTF">2013-01-27T09:14:16Z</dcterms:created>
  <dcterms:modified xsi:type="dcterms:W3CDTF">2024-08-20T20:34:21Z</dcterms:modified>
  <cp:category/>
</cp:coreProperties>
</file>