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F385-D4A5-4BD1-93DA-FEB9897218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2159E2-69CC-4C7E-B136-448FE7D5159E}">
      <dgm:prSet/>
      <dgm:spPr/>
      <dgm:t>
        <a:bodyPr/>
        <a:lstStyle/>
        <a:p>
          <a:pPr>
            <a:defRPr cap="all"/>
          </a:pPr>
          <a:r>
            <a:rPr lang="en-US"/>
            <a:t>AI-Powered Tools for summarizing and comparing content.</a:t>
          </a:r>
        </a:p>
      </dgm:t>
    </dgm:pt>
    <dgm:pt modelId="{D30B763E-FAFD-4FF7-A258-389ED72C6A67}" type="parTrans" cxnId="{EAABF749-A61F-4873-BA5C-F631BD939A19}">
      <dgm:prSet/>
      <dgm:spPr/>
      <dgm:t>
        <a:bodyPr/>
        <a:lstStyle/>
        <a:p>
          <a:endParaRPr lang="en-US"/>
        </a:p>
      </dgm:t>
    </dgm:pt>
    <dgm:pt modelId="{CED60271-0159-4A59-8498-A7591755CBA7}" type="sibTrans" cxnId="{EAABF749-A61F-4873-BA5C-F631BD939A19}">
      <dgm:prSet/>
      <dgm:spPr/>
      <dgm:t>
        <a:bodyPr/>
        <a:lstStyle/>
        <a:p>
          <a:endParaRPr lang="en-US"/>
        </a:p>
      </dgm:t>
    </dgm:pt>
    <dgm:pt modelId="{BF2F9E8D-C0D8-468A-A632-893E4E53A421}">
      <dgm:prSet/>
      <dgm:spPr/>
      <dgm:t>
        <a:bodyPr/>
        <a:lstStyle/>
        <a:p>
          <a:pPr>
            <a:defRPr cap="all"/>
          </a:pPr>
          <a:r>
            <a:rPr lang="en-US"/>
            <a:t>Partnerships with healthcare IT providers.</a:t>
          </a:r>
        </a:p>
      </dgm:t>
    </dgm:pt>
    <dgm:pt modelId="{2E9BE030-95E6-4211-8750-E3E0971BF3CC}" type="parTrans" cxnId="{4882489F-BF23-410F-84E4-A1AA1105C369}">
      <dgm:prSet/>
      <dgm:spPr/>
      <dgm:t>
        <a:bodyPr/>
        <a:lstStyle/>
        <a:p>
          <a:endParaRPr lang="en-US"/>
        </a:p>
      </dgm:t>
    </dgm:pt>
    <dgm:pt modelId="{C5D9FAD8-C02D-41ED-94D9-0D593F2F0382}" type="sibTrans" cxnId="{4882489F-BF23-410F-84E4-A1AA1105C369}">
      <dgm:prSet/>
      <dgm:spPr/>
      <dgm:t>
        <a:bodyPr/>
        <a:lstStyle/>
        <a:p>
          <a:endParaRPr lang="en-US"/>
        </a:p>
      </dgm:t>
    </dgm:pt>
    <dgm:pt modelId="{B22CCC80-2995-4C5F-B25C-A7D2BFE14DE0}">
      <dgm:prSet/>
      <dgm:spPr/>
      <dgm:t>
        <a:bodyPr/>
        <a:lstStyle/>
        <a:p>
          <a:pPr>
            <a:defRPr cap="all"/>
          </a:pPr>
          <a:r>
            <a:rPr lang="en-US"/>
            <a:t>Focus on Security and Compliance.</a:t>
          </a:r>
        </a:p>
      </dgm:t>
    </dgm:pt>
    <dgm:pt modelId="{86416E3E-C67E-402C-96D9-204D288FD428}" type="parTrans" cxnId="{2067E8CA-1087-45E8-AB9D-05D59E5B6EAD}">
      <dgm:prSet/>
      <dgm:spPr/>
      <dgm:t>
        <a:bodyPr/>
        <a:lstStyle/>
        <a:p>
          <a:endParaRPr lang="en-US"/>
        </a:p>
      </dgm:t>
    </dgm:pt>
    <dgm:pt modelId="{9E8DADB3-896F-48EA-9B60-EB9428D646B7}" type="sibTrans" cxnId="{2067E8CA-1087-45E8-AB9D-05D59E5B6EAD}">
      <dgm:prSet/>
      <dgm:spPr/>
      <dgm:t>
        <a:bodyPr/>
        <a:lstStyle/>
        <a:p>
          <a:endParaRPr lang="en-US"/>
        </a:p>
      </dgm:t>
    </dgm:pt>
    <dgm:pt modelId="{96A2C088-9C8D-4257-967E-424D3FAD8A4D}" type="pres">
      <dgm:prSet presAssocID="{8F37F385-D4A5-4BD1-93DA-FEB989721888}" presName="root" presStyleCnt="0">
        <dgm:presLayoutVars>
          <dgm:dir/>
          <dgm:resizeHandles val="exact"/>
        </dgm:presLayoutVars>
      </dgm:prSet>
      <dgm:spPr/>
    </dgm:pt>
    <dgm:pt modelId="{4780DEB6-5302-4982-8CCE-3F73F6CC4719}" type="pres">
      <dgm:prSet presAssocID="{632159E2-69CC-4C7E-B136-448FE7D5159E}" presName="compNode" presStyleCnt="0"/>
      <dgm:spPr/>
    </dgm:pt>
    <dgm:pt modelId="{82CD96D5-90F6-4791-A588-492D157E831F}" type="pres">
      <dgm:prSet presAssocID="{632159E2-69CC-4C7E-B136-448FE7D5159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BCB75C-F797-4B51-83DB-618F3B3D81FC}" type="pres">
      <dgm:prSet presAssocID="{632159E2-69CC-4C7E-B136-448FE7D515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66E17C8-532D-4FB9-8ED3-FFD05A0D3973}" type="pres">
      <dgm:prSet presAssocID="{632159E2-69CC-4C7E-B136-448FE7D5159E}" presName="spaceRect" presStyleCnt="0"/>
      <dgm:spPr/>
    </dgm:pt>
    <dgm:pt modelId="{428F3641-E913-43AE-B1F1-7E0A14AAE0DF}" type="pres">
      <dgm:prSet presAssocID="{632159E2-69CC-4C7E-B136-448FE7D5159E}" presName="textRect" presStyleLbl="revTx" presStyleIdx="0" presStyleCnt="3">
        <dgm:presLayoutVars>
          <dgm:chMax val="1"/>
          <dgm:chPref val="1"/>
        </dgm:presLayoutVars>
      </dgm:prSet>
      <dgm:spPr/>
    </dgm:pt>
    <dgm:pt modelId="{1A9A0D23-C925-4E05-BB42-C9841428CB06}" type="pres">
      <dgm:prSet presAssocID="{CED60271-0159-4A59-8498-A7591755CBA7}" presName="sibTrans" presStyleCnt="0"/>
      <dgm:spPr/>
    </dgm:pt>
    <dgm:pt modelId="{8F9F1D2F-43A8-48CA-AE88-68FC4344151F}" type="pres">
      <dgm:prSet presAssocID="{BF2F9E8D-C0D8-468A-A632-893E4E53A421}" presName="compNode" presStyleCnt="0"/>
      <dgm:spPr/>
    </dgm:pt>
    <dgm:pt modelId="{4D736A8D-0C42-4B95-8485-5CA04D6F84D1}" type="pres">
      <dgm:prSet presAssocID="{BF2F9E8D-C0D8-468A-A632-893E4E53A4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EADF8E-0192-4BA8-B286-2C7220AA786A}" type="pres">
      <dgm:prSet presAssocID="{BF2F9E8D-C0D8-468A-A632-893E4E53A4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09A7F60-D7C1-4531-B609-1011CF36195E}" type="pres">
      <dgm:prSet presAssocID="{BF2F9E8D-C0D8-468A-A632-893E4E53A421}" presName="spaceRect" presStyleCnt="0"/>
      <dgm:spPr/>
    </dgm:pt>
    <dgm:pt modelId="{E50F9D5F-5E33-4494-8202-2F44DB74878B}" type="pres">
      <dgm:prSet presAssocID="{BF2F9E8D-C0D8-468A-A632-893E4E53A421}" presName="textRect" presStyleLbl="revTx" presStyleIdx="1" presStyleCnt="3">
        <dgm:presLayoutVars>
          <dgm:chMax val="1"/>
          <dgm:chPref val="1"/>
        </dgm:presLayoutVars>
      </dgm:prSet>
      <dgm:spPr/>
    </dgm:pt>
    <dgm:pt modelId="{305381BA-FFA3-42C2-83E1-EE8B6DD5FC3D}" type="pres">
      <dgm:prSet presAssocID="{C5D9FAD8-C02D-41ED-94D9-0D593F2F0382}" presName="sibTrans" presStyleCnt="0"/>
      <dgm:spPr/>
    </dgm:pt>
    <dgm:pt modelId="{BE01A71D-ADC3-4315-B7BE-872F89660C0F}" type="pres">
      <dgm:prSet presAssocID="{B22CCC80-2995-4C5F-B25C-A7D2BFE14DE0}" presName="compNode" presStyleCnt="0"/>
      <dgm:spPr/>
    </dgm:pt>
    <dgm:pt modelId="{9DE30AEF-8FEA-4220-BE37-B4B9C3B3EAE4}" type="pres">
      <dgm:prSet presAssocID="{B22CCC80-2995-4C5F-B25C-A7D2BFE14DE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CA98DF-342C-49C6-845A-EA66734E14F8}" type="pres">
      <dgm:prSet presAssocID="{B22CCC80-2995-4C5F-B25C-A7D2BFE14D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28D6A71-6D03-4174-9EAA-21735D04048A}" type="pres">
      <dgm:prSet presAssocID="{B22CCC80-2995-4C5F-B25C-A7D2BFE14DE0}" presName="spaceRect" presStyleCnt="0"/>
      <dgm:spPr/>
    </dgm:pt>
    <dgm:pt modelId="{C4B46DA8-6DCC-4C90-AEF9-4F23F59344FF}" type="pres">
      <dgm:prSet presAssocID="{B22CCC80-2995-4C5F-B25C-A7D2BFE14D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846313-4BE8-42C7-84E8-3E1C0163F7B1}" type="presOf" srcId="{B22CCC80-2995-4C5F-B25C-A7D2BFE14DE0}" destId="{C4B46DA8-6DCC-4C90-AEF9-4F23F59344FF}" srcOrd="0" destOrd="0" presId="urn:microsoft.com/office/officeart/2018/5/layout/IconLeafLabelList"/>
    <dgm:cxn modelId="{15961034-FF3F-48E0-A4BE-E49B6880D1D3}" type="presOf" srcId="{8F37F385-D4A5-4BD1-93DA-FEB989721888}" destId="{96A2C088-9C8D-4257-967E-424D3FAD8A4D}" srcOrd="0" destOrd="0" presId="urn:microsoft.com/office/officeart/2018/5/layout/IconLeafLabelList"/>
    <dgm:cxn modelId="{EAABF749-A61F-4873-BA5C-F631BD939A19}" srcId="{8F37F385-D4A5-4BD1-93DA-FEB989721888}" destId="{632159E2-69CC-4C7E-B136-448FE7D5159E}" srcOrd="0" destOrd="0" parTransId="{D30B763E-FAFD-4FF7-A258-389ED72C6A67}" sibTransId="{CED60271-0159-4A59-8498-A7591755CBA7}"/>
    <dgm:cxn modelId="{4882489F-BF23-410F-84E4-A1AA1105C369}" srcId="{8F37F385-D4A5-4BD1-93DA-FEB989721888}" destId="{BF2F9E8D-C0D8-468A-A632-893E4E53A421}" srcOrd="1" destOrd="0" parTransId="{2E9BE030-95E6-4211-8750-E3E0971BF3CC}" sibTransId="{C5D9FAD8-C02D-41ED-94D9-0D593F2F0382}"/>
    <dgm:cxn modelId="{629799BC-0A1F-4ED6-8290-859ECB0B9D89}" type="presOf" srcId="{632159E2-69CC-4C7E-B136-448FE7D5159E}" destId="{428F3641-E913-43AE-B1F1-7E0A14AAE0DF}" srcOrd="0" destOrd="0" presId="urn:microsoft.com/office/officeart/2018/5/layout/IconLeafLabelList"/>
    <dgm:cxn modelId="{2067E8CA-1087-45E8-AB9D-05D59E5B6EAD}" srcId="{8F37F385-D4A5-4BD1-93DA-FEB989721888}" destId="{B22CCC80-2995-4C5F-B25C-A7D2BFE14DE0}" srcOrd="2" destOrd="0" parTransId="{86416E3E-C67E-402C-96D9-204D288FD428}" sibTransId="{9E8DADB3-896F-48EA-9B60-EB9428D646B7}"/>
    <dgm:cxn modelId="{D45812D4-6664-41E5-A82B-BEDC8BECFE65}" type="presOf" srcId="{BF2F9E8D-C0D8-468A-A632-893E4E53A421}" destId="{E50F9D5F-5E33-4494-8202-2F44DB74878B}" srcOrd="0" destOrd="0" presId="urn:microsoft.com/office/officeart/2018/5/layout/IconLeafLabelList"/>
    <dgm:cxn modelId="{4E01F6D1-66F0-466E-AB68-6403F16F55BA}" type="presParOf" srcId="{96A2C088-9C8D-4257-967E-424D3FAD8A4D}" destId="{4780DEB6-5302-4982-8CCE-3F73F6CC4719}" srcOrd="0" destOrd="0" presId="urn:microsoft.com/office/officeart/2018/5/layout/IconLeafLabelList"/>
    <dgm:cxn modelId="{A50E5EB4-E315-4A6D-B22F-67D300156E8F}" type="presParOf" srcId="{4780DEB6-5302-4982-8CCE-3F73F6CC4719}" destId="{82CD96D5-90F6-4791-A588-492D157E831F}" srcOrd="0" destOrd="0" presId="urn:microsoft.com/office/officeart/2018/5/layout/IconLeafLabelList"/>
    <dgm:cxn modelId="{3C800BFF-6A6B-4F1D-9676-1B23AD1AAC15}" type="presParOf" srcId="{4780DEB6-5302-4982-8CCE-3F73F6CC4719}" destId="{6BBCB75C-F797-4B51-83DB-618F3B3D81FC}" srcOrd="1" destOrd="0" presId="urn:microsoft.com/office/officeart/2018/5/layout/IconLeafLabelList"/>
    <dgm:cxn modelId="{FA647463-B617-4CAB-A1CB-49FD2592739E}" type="presParOf" srcId="{4780DEB6-5302-4982-8CCE-3F73F6CC4719}" destId="{566E17C8-532D-4FB9-8ED3-FFD05A0D3973}" srcOrd="2" destOrd="0" presId="urn:microsoft.com/office/officeart/2018/5/layout/IconLeafLabelList"/>
    <dgm:cxn modelId="{3E464CCE-7253-4EC6-80C9-25D7DEBB690A}" type="presParOf" srcId="{4780DEB6-5302-4982-8CCE-3F73F6CC4719}" destId="{428F3641-E913-43AE-B1F1-7E0A14AAE0DF}" srcOrd="3" destOrd="0" presId="urn:microsoft.com/office/officeart/2018/5/layout/IconLeafLabelList"/>
    <dgm:cxn modelId="{F8A6A0FB-8CF1-47EC-829C-1B3C127E1732}" type="presParOf" srcId="{96A2C088-9C8D-4257-967E-424D3FAD8A4D}" destId="{1A9A0D23-C925-4E05-BB42-C9841428CB06}" srcOrd="1" destOrd="0" presId="urn:microsoft.com/office/officeart/2018/5/layout/IconLeafLabelList"/>
    <dgm:cxn modelId="{22FA40BB-F131-4143-9C10-659CC1540044}" type="presParOf" srcId="{96A2C088-9C8D-4257-967E-424D3FAD8A4D}" destId="{8F9F1D2F-43A8-48CA-AE88-68FC4344151F}" srcOrd="2" destOrd="0" presId="urn:microsoft.com/office/officeart/2018/5/layout/IconLeafLabelList"/>
    <dgm:cxn modelId="{8B1D535A-D80E-4FA5-8E83-74591710310C}" type="presParOf" srcId="{8F9F1D2F-43A8-48CA-AE88-68FC4344151F}" destId="{4D736A8D-0C42-4B95-8485-5CA04D6F84D1}" srcOrd="0" destOrd="0" presId="urn:microsoft.com/office/officeart/2018/5/layout/IconLeafLabelList"/>
    <dgm:cxn modelId="{C1D28109-0274-4F50-B5FF-050BEE87FA3E}" type="presParOf" srcId="{8F9F1D2F-43A8-48CA-AE88-68FC4344151F}" destId="{8AEADF8E-0192-4BA8-B286-2C7220AA786A}" srcOrd="1" destOrd="0" presId="urn:microsoft.com/office/officeart/2018/5/layout/IconLeafLabelList"/>
    <dgm:cxn modelId="{A75EFB81-9058-4888-B101-138949828ADE}" type="presParOf" srcId="{8F9F1D2F-43A8-48CA-AE88-68FC4344151F}" destId="{109A7F60-D7C1-4531-B609-1011CF36195E}" srcOrd="2" destOrd="0" presId="urn:microsoft.com/office/officeart/2018/5/layout/IconLeafLabelList"/>
    <dgm:cxn modelId="{DB87A323-2BE0-4D8C-8B3D-543B870BA3D8}" type="presParOf" srcId="{8F9F1D2F-43A8-48CA-AE88-68FC4344151F}" destId="{E50F9D5F-5E33-4494-8202-2F44DB74878B}" srcOrd="3" destOrd="0" presId="urn:microsoft.com/office/officeart/2018/5/layout/IconLeafLabelList"/>
    <dgm:cxn modelId="{B6DCBB26-1C67-46B0-968D-AC992E70D70B}" type="presParOf" srcId="{96A2C088-9C8D-4257-967E-424D3FAD8A4D}" destId="{305381BA-FFA3-42C2-83E1-EE8B6DD5FC3D}" srcOrd="3" destOrd="0" presId="urn:microsoft.com/office/officeart/2018/5/layout/IconLeafLabelList"/>
    <dgm:cxn modelId="{ED067BC0-2570-445C-92D5-92652C212E1E}" type="presParOf" srcId="{96A2C088-9C8D-4257-967E-424D3FAD8A4D}" destId="{BE01A71D-ADC3-4315-B7BE-872F89660C0F}" srcOrd="4" destOrd="0" presId="urn:microsoft.com/office/officeart/2018/5/layout/IconLeafLabelList"/>
    <dgm:cxn modelId="{02B9B4D8-6187-4F8B-8C44-98C2571041F1}" type="presParOf" srcId="{BE01A71D-ADC3-4315-B7BE-872F89660C0F}" destId="{9DE30AEF-8FEA-4220-BE37-B4B9C3B3EAE4}" srcOrd="0" destOrd="0" presId="urn:microsoft.com/office/officeart/2018/5/layout/IconLeafLabelList"/>
    <dgm:cxn modelId="{1C58C481-637B-4768-B834-37C31D53B54A}" type="presParOf" srcId="{BE01A71D-ADC3-4315-B7BE-872F89660C0F}" destId="{CBCA98DF-342C-49C6-845A-EA66734E14F8}" srcOrd="1" destOrd="0" presId="urn:microsoft.com/office/officeart/2018/5/layout/IconLeafLabelList"/>
    <dgm:cxn modelId="{0F56DDD2-3D16-45D0-BA2C-BD3CF66396E8}" type="presParOf" srcId="{BE01A71D-ADC3-4315-B7BE-872F89660C0F}" destId="{628D6A71-6D03-4174-9EAA-21735D04048A}" srcOrd="2" destOrd="0" presId="urn:microsoft.com/office/officeart/2018/5/layout/IconLeafLabelList"/>
    <dgm:cxn modelId="{6F82F7CA-046C-4065-8F88-9188AF774BFA}" type="presParOf" srcId="{BE01A71D-ADC3-4315-B7BE-872F89660C0F}" destId="{C4B46DA8-6DCC-4C90-AEF9-4F23F59344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96D5-90F6-4791-A588-492D157E831F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CB75C-F797-4B51-83DB-618F3B3D81FC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3641-E913-43AE-B1F1-7E0A14AAE0D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AI-Powered Tools for summarizing and comparing content.</a:t>
          </a:r>
        </a:p>
      </dsp:txBody>
      <dsp:txXfrm>
        <a:off x="80381" y="2738169"/>
        <a:ext cx="2306250" cy="720000"/>
      </dsp:txXfrm>
    </dsp:sp>
    <dsp:sp modelId="{4D736A8D-0C42-4B95-8485-5CA04D6F84D1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DF8E-0192-4BA8-B286-2C7220AA786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F9D5F-5E33-4494-8202-2F44DB74878B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Partnerships with healthcare IT providers.</a:t>
          </a:r>
        </a:p>
      </dsp:txBody>
      <dsp:txXfrm>
        <a:off x="2790224" y="2738169"/>
        <a:ext cx="2306250" cy="720000"/>
      </dsp:txXfrm>
    </dsp:sp>
    <dsp:sp modelId="{9DE30AEF-8FEA-4220-BE37-B4B9C3B3EAE4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A98DF-342C-49C6-845A-EA66734E14F8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6DA8-6DCC-4C90-AEF9-4F23F59344FF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Focus on Security and Compliance.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olorful squares and squares&#10;&#10;Description automatically generated with medium confidence">
            <a:extLst>
              <a:ext uri="{FF2B5EF4-FFF2-40B4-BE49-F238E27FC236}">
                <a16:creationId xmlns:a16="http://schemas.microsoft.com/office/drawing/2014/main" id="{3CDC6C64-E92E-3BA0-348B-7E7EED51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4" r="2" b="20840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551" y="743447"/>
            <a:ext cx="2584324" cy="3692028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/>
              <a:t>Content Management in Health Care : Content summarization and Content </a:t>
            </a:r>
            <a:r>
              <a:rPr lang="en-US" sz="3100"/>
              <a:t>Comparision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1552" y="4629234"/>
            <a:ext cx="2584324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/>
              <a:t>Strategic Insights and Technological Advancements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Deepak Nazari Sai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08/20/2024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Overview and Trends in Healthcare Content Management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Overview: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Critical for billing, coding, and regulatory compliance.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Effective management needed due to vast data generation.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Key Trends: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Automation and AI Integration.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Interoperability and Standardization.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Regulatory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Opportunities and Threats in Healthcare Content Management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Opportunities: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NLP-Based Tools for policy summarization.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Automated Content Conversion.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Cloud-Based Solutions.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Threats: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 Security and Privacy Risks.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Resistance to Change.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Regulatory Compliance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Strategic Options for Cotiviti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83BFF-EBBF-7FB2-7810-9EC9B25FD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1352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Clinical Content Summarization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2F9CE-4303-7BF8-907F-80A43D2BE411}"/>
              </a:ext>
            </a:extLst>
          </p:cNvPr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Objective</a:t>
            </a:r>
            <a:r>
              <a:rPr lang="en-US" dirty="0"/>
              <a:t>: Summarize clinical content for better decision-making.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Enhances Efficiency:</a:t>
            </a:r>
            <a:r>
              <a:rPr lang="en-US" dirty="0"/>
              <a:t> Quickly distills lengthy clinical documents into concise summaries, saving time for healthcare professionals.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Improves Decision-Making:</a:t>
            </a:r>
            <a:r>
              <a:rPr lang="en-US" dirty="0"/>
              <a:t> Provides key insights and critical information at a glance, aiding in faster and informed clinical decisions.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Standardizes Communication:</a:t>
            </a:r>
            <a:r>
              <a:rPr lang="en-US" dirty="0"/>
              <a:t> Ensures consistent and clear communication of complex clinical guidelines across teams.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Clinical Policies Comparison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721F4A3-A474-7DA8-D73D-D4E8EA89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Objective:</a:t>
            </a:r>
            <a:r>
              <a:rPr lang="en-US" dirty="0"/>
              <a:t> Compare clinical policies for consistency and compliance.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Identifies Redundancies</a:t>
            </a:r>
            <a:r>
              <a:rPr lang="en-US" dirty="0"/>
              <a:t>: Helps detect similar content across different clinical policies, reducing duplication.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Ensures Consistency</a:t>
            </a:r>
            <a:r>
              <a:rPr lang="en-US" dirty="0"/>
              <a:t>: Ensures uniform language and guidelines across clinical documents for coherent communication.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Streamlines Updates</a:t>
            </a:r>
            <a:r>
              <a:rPr lang="en-US" dirty="0"/>
              <a:t>: Facilitates efficient updates by highlighting variations and similarities in policy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Conclusion and 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b="1" dirty="0"/>
              <a:t>Conclusion: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Effective content management is crucial for healthcare operations.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AI and NLP offer significant advantages in summarization and comparison.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Recommendations: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Focus on AI-powered solutions, strategic partnerships, and robust data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Content Management in Health Care : Content summarization and Content Comparision</vt:lpstr>
      <vt:lpstr>Overview and Trends in Healthcare Content Management</vt:lpstr>
      <vt:lpstr>Opportunities and Threats in Healthcare Content Management</vt:lpstr>
      <vt:lpstr>Strategic Options for Cotiviti</vt:lpstr>
      <vt:lpstr>Clinical Content Summarization </vt:lpstr>
      <vt:lpstr>Clinical Policies Comparison 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Deepak Nazari Sai</cp:lastModifiedBy>
  <cp:revision>7</cp:revision>
  <dcterms:created xsi:type="dcterms:W3CDTF">2013-01-27T09:14:16Z</dcterms:created>
  <dcterms:modified xsi:type="dcterms:W3CDTF">2024-08-21T03:59:52Z</dcterms:modified>
  <cp:category/>
</cp:coreProperties>
</file>