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10600030101010101" charset="0"/>
      <p:regular r:id="rId15"/>
    </p:embeddedFont>
    <p:embeddedFont>
      <p:font typeface="Montserrat" panose="02010600030101010101" charset="0"/>
      <p:regular r:id="rId16"/>
      <p:bold r:id="rId17"/>
      <p:italic r:id="rId18"/>
      <p:boldItalic r:id="rId19"/>
    </p:embeddedFont>
    <p:embeddedFont>
      <p:font typeface="Oswald" panose="02010600030101010101"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1170fc1c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1170fc1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170fc1c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170fc1c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0cce861f2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0cce861f2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0a9400ead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0a9400ea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start with it, we used panda libraries to help us clean up the data. First we import the ‘listings_new.csv’ file, remove all the empty and NA rows in the csv file. In order to run model effectively in the following procedures, we changed those columns with "True" or "False" to ‘0’ and ‘1’. We also want to see whether an accommodation has a shared bathroom or not will be one of the reasons that affects the renting price, so we add a column to determine if it has shared bathroom. Furthermore, we changed the accommodation price into integer. Moreover, we removed outliers in data by using IQR method to increase the accuracy of our models. Finally, we categorized ‘room type’ and ‘neighbourhood’ into numbers and converted price to log price as the label which is what we are trying to predict in the later machine learning section.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0a9400ead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b0a9400ea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data visualization part, we make a map of all the listings into five boroughs base on the longitude and latitude.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0b7b12ba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0b7b12ba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also shows the relationship between price and each different factor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0b7b12ba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0b7b12ba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7da5e169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7da5e169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8519c68e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8519c68e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0a9400ead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b0a9400ea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1170fc1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1170fc1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subTitle" idx="1"/>
          </p:nvPr>
        </p:nvSpPr>
        <p:spPr>
          <a:xfrm>
            <a:off x="671250" y="36209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99999"/>
                </a:solidFill>
                <a:latin typeface="Montserrat"/>
                <a:ea typeface="Montserrat"/>
                <a:cs typeface="Montserrat"/>
                <a:sym typeface="Montserrat"/>
              </a:rPr>
              <a:t>Di An, Jie Chen, JiaRui Guo, QinYi Li, Yu Zhang, Zhirui Chen</a:t>
            </a:r>
            <a:endParaRPr sz="1600" b="1">
              <a:solidFill>
                <a:srgbClr val="999999"/>
              </a:solidFill>
              <a:latin typeface="Montserrat"/>
              <a:ea typeface="Montserrat"/>
              <a:cs typeface="Montserrat"/>
              <a:sym typeface="Montserrat"/>
            </a:endParaRPr>
          </a:p>
        </p:txBody>
      </p:sp>
      <p:pic>
        <p:nvPicPr>
          <p:cNvPr id="60" name="Google Shape;60;p13"/>
          <p:cNvPicPr preferRelativeResize="0"/>
          <p:nvPr/>
        </p:nvPicPr>
        <p:blipFill>
          <a:blip r:embed="rId3">
            <a:alphaModFix/>
          </a:blip>
          <a:stretch>
            <a:fillRect/>
          </a:stretch>
        </p:blipFill>
        <p:spPr>
          <a:xfrm>
            <a:off x="0" y="0"/>
            <a:ext cx="9144026" cy="2466374"/>
          </a:xfrm>
          <a:prstGeom prst="rect">
            <a:avLst/>
          </a:prstGeom>
          <a:noFill/>
          <a:ln>
            <a:noFill/>
          </a:ln>
          <a:effectLst>
            <a:reflection endPos="30000" dist="38100" dir="5400000" fadeDir="5400012" sy="-100000" algn="bl" rotWithShape="0"/>
          </a:effectLst>
        </p:spPr>
      </p:pic>
      <p:sp>
        <p:nvSpPr>
          <p:cNvPr id="61" name="Google Shape;61;p13"/>
          <p:cNvSpPr txBox="1">
            <a:spLocks noGrp="1"/>
          </p:cNvSpPr>
          <p:nvPr>
            <p:ph type="ctrTitle"/>
          </p:nvPr>
        </p:nvSpPr>
        <p:spPr>
          <a:xfrm>
            <a:off x="671258" y="1995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434343"/>
                </a:solidFill>
              </a:rPr>
              <a:t>NYC AIRBNB PRICE PREDICTION</a:t>
            </a:r>
            <a:endParaRPr>
              <a:solidFill>
                <a:srgbClr val="43434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27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Machine Learning</a:t>
            </a:r>
            <a:endParaRPr>
              <a:solidFill>
                <a:srgbClr val="666666"/>
              </a:solidFill>
            </a:endParaRPr>
          </a:p>
        </p:txBody>
      </p:sp>
      <p:pic>
        <p:nvPicPr>
          <p:cNvPr id="125" name="Google Shape;125;p22"/>
          <p:cNvPicPr preferRelativeResize="0"/>
          <p:nvPr/>
        </p:nvPicPr>
        <p:blipFill>
          <a:blip r:embed="rId3">
            <a:alphaModFix/>
          </a:blip>
          <a:stretch>
            <a:fillRect/>
          </a:stretch>
        </p:blipFill>
        <p:spPr>
          <a:xfrm>
            <a:off x="152400" y="842700"/>
            <a:ext cx="4711550" cy="3952875"/>
          </a:xfrm>
          <a:prstGeom prst="rect">
            <a:avLst/>
          </a:prstGeom>
          <a:noFill/>
          <a:ln>
            <a:noFill/>
          </a:ln>
        </p:spPr>
      </p:pic>
      <p:pic>
        <p:nvPicPr>
          <p:cNvPr id="126" name="Google Shape;126;p22"/>
          <p:cNvPicPr preferRelativeResize="0"/>
          <p:nvPr/>
        </p:nvPicPr>
        <p:blipFill>
          <a:blip r:embed="rId4">
            <a:alphaModFix/>
          </a:blip>
          <a:stretch>
            <a:fillRect/>
          </a:stretch>
        </p:blipFill>
        <p:spPr>
          <a:xfrm>
            <a:off x="4863950" y="908500"/>
            <a:ext cx="4165125" cy="4082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27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User Interface</a:t>
            </a:r>
            <a:endParaRPr dirty="0">
              <a:solidFill>
                <a:srgbClr val="666666"/>
              </a:solidFill>
            </a:endParaRPr>
          </a:p>
        </p:txBody>
      </p:sp>
      <p:pic>
        <p:nvPicPr>
          <p:cNvPr id="132" name="Google Shape;132;p23"/>
          <p:cNvPicPr preferRelativeResize="0"/>
          <p:nvPr/>
        </p:nvPicPr>
        <p:blipFill>
          <a:blip r:embed="rId3">
            <a:alphaModFix/>
          </a:blip>
          <a:stretch>
            <a:fillRect/>
          </a:stretch>
        </p:blipFill>
        <p:spPr>
          <a:xfrm>
            <a:off x="1168800" y="880700"/>
            <a:ext cx="2164625" cy="3996000"/>
          </a:xfrm>
          <a:prstGeom prst="rect">
            <a:avLst/>
          </a:prstGeom>
          <a:noFill/>
          <a:ln>
            <a:noFill/>
          </a:ln>
        </p:spPr>
      </p:pic>
      <p:pic>
        <p:nvPicPr>
          <p:cNvPr id="133" name="Google Shape;133;p23"/>
          <p:cNvPicPr preferRelativeResize="0"/>
          <p:nvPr/>
        </p:nvPicPr>
        <p:blipFill>
          <a:blip r:embed="rId4">
            <a:alphaModFix/>
          </a:blip>
          <a:stretch>
            <a:fillRect/>
          </a:stretch>
        </p:blipFill>
        <p:spPr>
          <a:xfrm>
            <a:off x="3429525" y="880700"/>
            <a:ext cx="2164625" cy="3996000"/>
          </a:xfrm>
          <a:prstGeom prst="rect">
            <a:avLst/>
          </a:prstGeom>
          <a:noFill/>
          <a:ln>
            <a:noFill/>
          </a:ln>
        </p:spPr>
      </p:pic>
      <p:pic>
        <p:nvPicPr>
          <p:cNvPr id="134" name="Google Shape;134;p23"/>
          <p:cNvPicPr preferRelativeResize="0"/>
          <p:nvPr/>
        </p:nvPicPr>
        <p:blipFill>
          <a:blip r:embed="rId5">
            <a:alphaModFix/>
          </a:blip>
          <a:stretch>
            <a:fillRect/>
          </a:stretch>
        </p:blipFill>
        <p:spPr>
          <a:xfrm>
            <a:off x="5653675" y="880700"/>
            <a:ext cx="2080600" cy="399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2779650" y="2028150"/>
            <a:ext cx="3584700" cy="108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solidFill>
                  <a:schemeClr val="lt1"/>
                </a:solidFill>
              </a:rPr>
              <a:t>Q&amp;A</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Data Cleaning</a:t>
            </a:r>
            <a:endParaRPr>
              <a:solidFill>
                <a:schemeClr val="lt1"/>
              </a:solidFill>
            </a:endParaRPr>
          </a:p>
        </p:txBody>
      </p:sp>
      <p:sp>
        <p:nvSpPr>
          <p:cNvPr id="67" name="Google Shape;67;p14"/>
          <p:cNvSpPr txBox="1"/>
          <p:nvPr/>
        </p:nvSpPr>
        <p:spPr>
          <a:xfrm>
            <a:off x="311700" y="1205050"/>
            <a:ext cx="7314000" cy="3250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Remove empty and NA rows</a:t>
            </a:r>
            <a:endParaRPr sz="1500">
              <a:latin typeface="Montserrat"/>
              <a:ea typeface="Montserrat"/>
              <a:cs typeface="Montserrat"/>
              <a:sym typeface="Montserrat"/>
            </a:endParaRPr>
          </a:p>
          <a:p>
            <a:pPr marL="45720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Change ‘f’ and ’t’ to ‘0’ and ‘1’: ’host_is_superhost’, 'host_has_profile_pic' , ’host_identity_verified' and 'instant_bookable' </a:t>
            </a:r>
            <a:endParaRPr sz="1500">
              <a:latin typeface="Montserrat"/>
              <a:ea typeface="Montserrat"/>
              <a:cs typeface="Montserrat"/>
              <a:sym typeface="Montserrat"/>
            </a:endParaRPr>
          </a:p>
          <a:p>
            <a:pPr marL="45720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Determine shared bathroom or not: 0 or 1</a:t>
            </a:r>
            <a:endParaRPr sz="1500">
              <a:latin typeface="Montserrat"/>
              <a:ea typeface="Montserrat"/>
              <a:cs typeface="Montserrat"/>
              <a:sym typeface="Montserrat"/>
            </a:endParaRPr>
          </a:p>
          <a:p>
            <a:pPr marL="45720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Remove outliers in data by using IQR</a:t>
            </a:r>
            <a:endParaRPr sz="1500">
              <a:latin typeface="Montserrat"/>
              <a:ea typeface="Montserrat"/>
              <a:cs typeface="Montserrat"/>
              <a:sym typeface="Montserrat"/>
            </a:endParaRPr>
          </a:p>
          <a:p>
            <a:pPr marL="45720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Categorize ‘room type’ and ‘neighbourhood’ into numbers</a:t>
            </a:r>
            <a:endParaRPr sz="1500">
              <a:latin typeface="Montserrat"/>
              <a:ea typeface="Montserrat"/>
              <a:cs typeface="Montserrat"/>
              <a:sym typeface="Montserrat"/>
            </a:endParaRPr>
          </a:p>
          <a:p>
            <a:pPr marL="457200" lvl="0" indent="0" algn="l" rtl="0">
              <a:spcBef>
                <a:spcPts val="0"/>
              </a:spcBef>
              <a:spcAft>
                <a:spcPts val="0"/>
              </a:spcAft>
              <a:buNone/>
            </a:pPr>
            <a:endParaRPr sz="1500">
              <a:latin typeface="Montserrat"/>
              <a:ea typeface="Montserrat"/>
              <a:cs typeface="Montserrat"/>
              <a:sym typeface="Montserrat"/>
            </a:endParaRPr>
          </a:p>
          <a:p>
            <a:pPr marL="457200" lvl="0" indent="-323850" algn="l" rtl="0">
              <a:spcBef>
                <a:spcPts val="0"/>
              </a:spcBef>
              <a:spcAft>
                <a:spcPts val="0"/>
              </a:spcAft>
              <a:buSzPts val="1500"/>
              <a:buFont typeface="Montserrat"/>
              <a:buChar char="●"/>
            </a:pPr>
            <a:r>
              <a:rPr lang="en" sz="1500">
                <a:latin typeface="Montserrat"/>
                <a:ea typeface="Montserrat"/>
                <a:cs typeface="Montserrat"/>
                <a:sym typeface="Montserrat"/>
              </a:rPr>
              <a:t>Convert price to log price</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191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Map of Airbnb</a:t>
            </a:r>
            <a:endParaRPr>
              <a:solidFill>
                <a:schemeClr val="lt1"/>
              </a:solidFill>
            </a:endParaRPr>
          </a:p>
        </p:txBody>
      </p:sp>
      <p:pic>
        <p:nvPicPr>
          <p:cNvPr id="73" name="Google Shape;73;p15"/>
          <p:cNvPicPr preferRelativeResize="0"/>
          <p:nvPr/>
        </p:nvPicPr>
        <p:blipFill>
          <a:blip r:embed="rId3">
            <a:alphaModFix/>
          </a:blip>
          <a:stretch>
            <a:fillRect/>
          </a:stretch>
        </p:blipFill>
        <p:spPr>
          <a:xfrm>
            <a:off x="2280600" y="842125"/>
            <a:ext cx="4280175" cy="4143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792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Price verse Bedrooms &amp; Beds &amp; Bathrooms</a:t>
            </a:r>
            <a:endParaRPr>
              <a:solidFill>
                <a:schemeClr val="lt1"/>
              </a:solidFill>
            </a:endParaRPr>
          </a:p>
        </p:txBody>
      </p:sp>
      <p:pic>
        <p:nvPicPr>
          <p:cNvPr id="79" name="Google Shape;79;p16"/>
          <p:cNvPicPr preferRelativeResize="0"/>
          <p:nvPr/>
        </p:nvPicPr>
        <p:blipFill>
          <a:blip r:embed="rId3">
            <a:alphaModFix/>
          </a:blip>
          <a:stretch>
            <a:fillRect/>
          </a:stretch>
        </p:blipFill>
        <p:spPr>
          <a:xfrm>
            <a:off x="146538" y="2047988"/>
            <a:ext cx="2911841" cy="2097125"/>
          </a:xfrm>
          <a:prstGeom prst="rect">
            <a:avLst/>
          </a:prstGeom>
          <a:noFill/>
          <a:ln>
            <a:noFill/>
          </a:ln>
        </p:spPr>
      </p:pic>
      <p:pic>
        <p:nvPicPr>
          <p:cNvPr id="80" name="Google Shape;80;p16"/>
          <p:cNvPicPr preferRelativeResize="0"/>
          <p:nvPr/>
        </p:nvPicPr>
        <p:blipFill>
          <a:blip r:embed="rId4">
            <a:alphaModFix/>
          </a:blip>
          <a:stretch>
            <a:fillRect/>
          </a:stretch>
        </p:blipFill>
        <p:spPr>
          <a:xfrm>
            <a:off x="3058387" y="2047975"/>
            <a:ext cx="2911850" cy="2097138"/>
          </a:xfrm>
          <a:prstGeom prst="rect">
            <a:avLst/>
          </a:prstGeom>
          <a:noFill/>
          <a:ln>
            <a:noFill/>
          </a:ln>
        </p:spPr>
      </p:pic>
      <p:pic>
        <p:nvPicPr>
          <p:cNvPr id="81" name="Google Shape;81;p16"/>
          <p:cNvPicPr preferRelativeResize="0"/>
          <p:nvPr/>
        </p:nvPicPr>
        <p:blipFill>
          <a:blip r:embed="rId5">
            <a:alphaModFix/>
          </a:blip>
          <a:stretch>
            <a:fillRect/>
          </a:stretch>
        </p:blipFill>
        <p:spPr>
          <a:xfrm>
            <a:off x="6085638" y="2047988"/>
            <a:ext cx="2911836" cy="209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87996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Price verse Review_Scores_Cleanliness/Location/Rating</a:t>
            </a:r>
            <a:endParaRPr>
              <a:solidFill>
                <a:schemeClr val="lt1"/>
              </a:solidFill>
            </a:endParaRPr>
          </a:p>
        </p:txBody>
      </p:sp>
      <p:pic>
        <p:nvPicPr>
          <p:cNvPr id="87" name="Google Shape;87;p17"/>
          <p:cNvPicPr preferRelativeResize="0"/>
          <p:nvPr/>
        </p:nvPicPr>
        <p:blipFill>
          <a:blip r:embed="rId3">
            <a:alphaModFix/>
          </a:blip>
          <a:stretch>
            <a:fillRect/>
          </a:stretch>
        </p:blipFill>
        <p:spPr>
          <a:xfrm>
            <a:off x="64113" y="2103725"/>
            <a:ext cx="2988125" cy="2159825"/>
          </a:xfrm>
          <a:prstGeom prst="rect">
            <a:avLst/>
          </a:prstGeom>
          <a:noFill/>
          <a:ln>
            <a:noFill/>
          </a:ln>
        </p:spPr>
      </p:pic>
      <p:pic>
        <p:nvPicPr>
          <p:cNvPr id="88" name="Google Shape;88;p17"/>
          <p:cNvPicPr preferRelativeResize="0"/>
          <p:nvPr/>
        </p:nvPicPr>
        <p:blipFill>
          <a:blip r:embed="rId4">
            <a:alphaModFix/>
          </a:blip>
          <a:stretch>
            <a:fillRect/>
          </a:stretch>
        </p:blipFill>
        <p:spPr>
          <a:xfrm>
            <a:off x="3103613" y="2103736"/>
            <a:ext cx="2988125" cy="2159803"/>
          </a:xfrm>
          <a:prstGeom prst="rect">
            <a:avLst/>
          </a:prstGeom>
          <a:noFill/>
          <a:ln>
            <a:noFill/>
          </a:ln>
        </p:spPr>
      </p:pic>
      <p:pic>
        <p:nvPicPr>
          <p:cNvPr id="89" name="Google Shape;89;p17"/>
          <p:cNvPicPr preferRelativeResize="0"/>
          <p:nvPr/>
        </p:nvPicPr>
        <p:blipFill>
          <a:blip r:embed="rId5">
            <a:alphaModFix/>
          </a:blip>
          <a:stretch>
            <a:fillRect/>
          </a:stretch>
        </p:blipFill>
        <p:spPr>
          <a:xfrm>
            <a:off x="6091738" y="2103725"/>
            <a:ext cx="2988146" cy="215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268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NLP -- Key Code</a:t>
            </a:r>
            <a:endParaRPr>
              <a:solidFill>
                <a:schemeClr val="lt1"/>
              </a:solidFill>
            </a:endParaRPr>
          </a:p>
        </p:txBody>
      </p:sp>
      <p:pic>
        <p:nvPicPr>
          <p:cNvPr id="95" name="Google Shape;95;p18"/>
          <p:cNvPicPr preferRelativeResize="0"/>
          <p:nvPr/>
        </p:nvPicPr>
        <p:blipFill>
          <a:blip r:embed="rId3">
            <a:alphaModFix/>
          </a:blip>
          <a:stretch>
            <a:fillRect/>
          </a:stretch>
        </p:blipFill>
        <p:spPr>
          <a:xfrm>
            <a:off x="311700" y="1116275"/>
            <a:ext cx="5734050" cy="733425"/>
          </a:xfrm>
          <a:prstGeom prst="rect">
            <a:avLst/>
          </a:prstGeom>
          <a:noFill/>
          <a:ln>
            <a:noFill/>
          </a:ln>
        </p:spPr>
      </p:pic>
      <p:pic>
        <p:nvPicPr>
          <p:cNvPr id="96" name="Google Shape;96;p18"/>
          <p:cNvPicPr preferRelativeResize="0"/>
          <p:nvPr/>
        </p:nvPicPr>
        <p:blipFill>
          <a:blip r:embed="rId4">
            <a:alphaModFix/>
          </a:blip>
          <a:stretch>
            <a:fillRect/>
          </a:stretch>
        </p:blipFill>
        <p:spPr>
          <a:xfrm>
            <a:off x="311700" y="1975500"/>
            <a:ext cx="7712700" cy="997550"/>
          </a:xfrm>
          <a:prstGeom prst="rect">
            <a:avLst/>
          </a:prstGeom>
          <a:noFill/>
          <a:ln>
            <a:noFill/>
          </a:ln>
        </p:spPr>
      </p:pic>
      <p:pic>
        <p:nvPicPr>
          <p:cNvPr id="97" name="Google Shape;97;p18"/>
          <p:cNvPicPr preferRelativeResize="0"/>
          <p:nvPr/>
        </p:nvPicPr>
        <p:blipFill>
          <a:blip r:embed="rId5">
            <a:alphaModFix/>
          </a:blip>
          <a:stretch>
            <a:fillRect/>
          </a:stretch>
        </p:blipFill>
        <p:spPr>
          <a:xfrm>
            <a:off x="311700" y="3200625"/>
            <a:ext cx="3853424" cy="1366150"/>
          </a:xfrm>
          <a:prstGeom prst="rect">
            <a:avLst/>
          </a:prstGeom>
          <a:noFill/>
          <a:ln>
            <a:noFill/>
          </a:ln>
        </p:spPr>
      </p:pic>
      <p:pic>
        <p:nvPicPr>
          <p:cNvPr id="98" name="Google Shape;98;p18"/>
          <p:cNvPicPr preferRelativeResize="0"/>
          <p:nvPr/>
        </p:nvPicPr>
        <p:blipFill>
          <a:blip r:embed="rId6">
            <a:alphaModFix/>
          </a:blip>
          <a:stretch>
            <a:fillRect/>
          </a:stretch>
        </p:blipFill>
        <p:spPr>
          <a:xfrm>
            <a:off x="4340387" y="3200625"/>
            <a:ext cx="4491914" cy="136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68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NLP -- Accommodation Description</a:t>
            </a:r>
            <a:endParaRPr>
              <a:solidFill>
                <a:schemeClr val="lt1"/>
              </a:solidFill>
            </a:endParaRPr>
          </a:p>
        </p:txBody>
      </p:sp>
      <p:pic>
        <p:nvPicPr>
          <p:cNvPr id="104" name="Google Shape;104;p19"/>
          <p:cNvPicPr preferRelativeResize="0"/>
          <p:nvPr/>
        </p:nvPicPr>
        <p:blipFill>
          <a:blip r:embed="rId3">
            <a:alphaModFix/>
          </a:blip>
          <a:stretch>
            <a:fillRect/>
          </a:stretch>
        </p:blipFill>
        <p:spPr>
          <a:xfrm>
            <a:off x="531126" y="909300"/>
            <a:ext cx="7915401" cy="399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27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NLP -- Amenities</a:t>
            </a:r>
            <a:endParaRPr>
              <a:solidFill>
                <a:srgbClr val="666666"/>
              </a:solidFill>
            </a:endParaRPr>
          </a:p>
        </p:txBody>
      </p:sp>
      <p:pic>
        <p:nvPicPr>
          <p:cNvPr id="110" name="Google Shape;110;p20"/>
          <p:cNvPicPr preferRelativeResize="0"/>
          <p:nvPr/>
        </p:nvPicPr>
        <p:blipFill>
          <a:blip r:embed="rId3">
            <a:alphaModFix/>
          </a:blip>
          <a:stretch>
            <a:fillRect/>
          </a:stretch>
        </p:blipFill>
        <p:spPr>
          <a:xfrm>
            <a:off x="250375" y="842700"/>
            <a:ext cx="7747499" cy="3937401"/>
          </a:xfrm>
          <a:prstGeom prst="rect">
            <a:avLst/>
          </a:prstGeom>
          <a:noFill/>
          <a:ln>
            <a:noFill/>
          </a:ln>
        </p:spPr>
      </p:pic>
      <p:pic>
        <p:nvPicPr>
          <p:cNvPr id="111" name="Google Shape;111;p20"/>
          <p:cNvPicPr preferRelativeResize="0"/>
          <p:nvPr/>
        </p:nvPicPr>
        <p:blipFill>
          <a:blip r:embed="rId4">
            <a:alphaModFix/>
          </a:blip>
          <a:stretch>
            <a:fillRect/>
          </a:stretch>
        </p:blipFill>
        <p:spPr>
          <a:xfrm>
            <a:off x="5222313" y="3637100"/>
            <a:ext cx="3609975" cy="114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27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Machine Learning</a:t>
            </a:r>
            <a:endParaRPr>
              <a:solidFill>
                <a:srgbClr val="666666"/>
              </a:solidFill>
            </a:endParaRPr>
          </a:p>
        </p:txBody>
      </p:sp>
      <p:pic>
        <p:nvPicPr>
          <p:cNvPr id="117" name="Google Shape;117;p21"/>
          <p:cNvPicPr preferRelativeResize="0"/>
          <p:nvPr/>
        </p:nvPicPr>
        <p:blipFill>
          <a:blip r:embed="rId3">
            <a:alphaModFix/>
          </a:blip>
          <a:stretch>
            <a:fillRect/>
          </a:stretch>
        </p:blipFill>
        <p:spPr>
          <a:xfrm>
            <a:off x="244575" y="1909500"/>
            <a:ext cx="2010325" cy="1478800"/>
          </a:xfrm>
          <a:prstGeom prst="rect">
            <a:avLst/>
          </a:prstGeom>
          <a:noFill/>
          <a:ln>
            <a:noFill/>
          </a:ln>
        </p:spPr>
      </p:pic>
      <p:pic>
        <p:nvPicPr>
          <p:cNvPr id="118" name="Google Shape;118;p21"/>
          <p:cNvPicPr preferRelativeResize="0"/>
          <p:nvPr/>
        </p:nvPicPr>
        <p:blipFill>
          <a:blip r:embed="rId4">
            <a:alphaModFix/>
          </a:blip>
          <a:stretch>
            <a:fillRect/>
          </a:stretch>
        </p:blipFill>
        <p:spPr>
          <a:xfrm>
            <a:off x="2178700" y="1223700"/>
            <a:ext cx="6736701" cy="3587975"/>
          </a:xfrm>
          <a:prstGeom prst="rect">
            <a:avLst/>
          </a:prstGeom>
          <a:noFill/>
          <a:ln>
            <a:noFill/>
          </a:ln>
        </p:spPr>
      </p:pic>
      <p:pic>
        <p:nvPicPr>
          <p:cNvPr id="119" name="Google Shape;119;p21"/>
          <p:cNvPicPr preferRelativeResize="0"/>
          <p:nvPr/>
        </p:nvPicPr>
        <p:blipFill>
          <a:blip r:embed="rId5">
            <a:alphaModFix/>
          </a:blip>
          <a:stretch>
            <a:fillRect/>
          </a:stretch>
        </p:blipFill>
        <p:spPr>
          <a:xfrm>
            <a:off x="214000" y="998675"/>
            <a:ext cx="6870924" cy="32385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On-screen Show (16:9)</PresentationFormat>
  <Paragraphs>27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Average</vt:lpstr>
      <vt:lpstr>Montserrat</vt:lpstr>
      <vt:lpstr>Arial</vt:lpstr>
      <vt:lpstr>Oswald</vt:lpstr>
      <vt:lpstr>Slate</vt:lpstr>
      <vt:lpstr>NYC AIRBNB PRICE PREDICTION</vt:lpstr>
      <vt:lpstr>Data Cleaning</vt:lpstr>
      <vt:lpstr>Map of Airbnb</vt:lpstr>
      <vt:lpstr>Price verse Bedrooms &amp; Beds &amp; Bathrooms</vt:lpstr>
      <vt:lpstr>Price verse Review_Scores_Cleanliness/Location/Rating</vt:lpstr>
      <vt:lpstr>NLP -- Key Code</vt:lpstr>
      <vt:lpstr>NLP -- Accommodation Description</vt:lpstr>
      <vt:lpstr>NLP -- Amenities</vt:lpstr>
      <vt:lpstr>Machine Learning</vt:lpstr>
      <vt:lpstr>Machine Learning</vt:lpstr>
      <vt:lpstr>User Interface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AIRBNB PRICE PREDICTION</dc:title>
  <cp:lastModifiedBy>Di An</cp:lastModifiedBy>
  <cp:revision>1</cp:revision>
  <dcterms:modified xsi:type="dcterms:W3CDTF">2020-12-13T04:38:08Z</dcterms:modified>
</cp:coreProperties>
</file>