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69" r:id="rId15"/>
    <p:sldId id="262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82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755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143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5407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478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6460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33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0594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968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67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5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114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93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551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3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972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094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C34E395-A33C-4CC6-B17C-9EC771FD0342}" type="datetimeFigureOut">
              <a:rPr lang="uk-UA" smtClean="0"/>
              <a:t>14.12.2021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7876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y.nayka.com.ua/pdf/1_2021/91.pdf#:~:text=%D0%A6%D0%B8%D1%84%D1%80%D0%BE%D0%B2%D1%96%20%D1%82%D0%B5%D1%85%D0%BD%D0%BE%D0%BB%D0%BE%D0%B3%D1%96%D1%97%20%D1%81%D1%82%D0%B2%D0%BE%D1%80%D1%8E%D1%8E%D1%82%D1%8C%20%D0%BD%D0%BE%D0%B2%D1%96%20%D0%BC%D0%BE%D0%B6%D0%BB%D0%B8%D0%B2%D0%BE%D1%81%D1%82%D1%96%20%D0%B4%D0%BB%D1%8F%20%D1%80%D0%BE%D0%B7%D0%B2%D0%B8%D1%82%D0%BA%D1%83%20%D0%B2%D1%81%D1%96%D1%85,%D0%B2%D0%B8%D0%BA%D0%BE%D1%80%D0%B8%D1%81%D1%82%D0%B0%D0%BD%D0%BD%D1%8F%20%D1%88%D1%82%D1%83%D1%87%D0%BD%D0%BE%D0%B3%D0%BE%20%D1%96%D0%BD%D1%82%D0%B5%D0%BB%D0%B5%D0%BA%D1%82%D1%83%20%D1%82%D0%B0%20%D1%82%D0%B5%D0%BD%D0%B4%D0%B5%D0%BD%D1%86%D1%96%D1%97%20%D1%80%D0%BE%D0%B7%D0%B2%D0%B8%D1%82%D0%BA%D1%83%20%D0%B0%D1%83%D0%B4%D0%B8%D1%82%D0%BE%D1%80%D1%81%D1%8C%D0%BA%D0%BE%D1%97%20%D0%B4%D1%96%D1%8F%D0%BB%D1%8C%D0%BD%D0%BE%D1%81%D1%82%D1%96." TargetMode="External"/><Relationship Id="rId2" Type="http://schemas.openxmlformats.org/officeDocument/2006/relationships/hyperlink" Target="https://uk.wikipedia.org/wiki/%D0%A8%D1%82%D1%83%D1%87%D0%BD%D0%B8%D0%B9_%D1%96%D0%BD%D1%82%D0%B5%D0%BB%D0%B5%D0%BA%D1%8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astack.com.ua/ai/60/what-are-the-main-problems-hindering-current-ai-development" TargetMode="External"/><Relationship Id="rId4" Type="http://schemas.openxmlformats.org/officeDocument/2006/relationships/hyperlink" Target="https://uk.wikipedia.org/wiki/%D0%A8%D1%82%D1%83%D1%87%D0%BD%D0%B0_%D0%BD%D0%B5%D0%B9%D1%80%D0%BE%D0%BD%D0%BD%D0%B0_%D0%BC%D0%B5%D1%80%D0%B5%D0%B6%D0%B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sia.nikke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6705" y="465513"/>
            <a:ext cx="10878590" cy="3044450"/>
          </a:xfrm>
        </p:spPr>
        <p:txBody>
          <a:bodyPr>
            <a:normAutofit fontScale="90000"/>
          </a:bodyPr>
          <a:lstStyle/>
          <a:p>
            <a:r>
              <a:rPr lang="uk-UA" sz="6600" dirty="0" smtClean="0"/>
              <a:t>Сучасний стан та перспективи штучного інтелекту</a:t>
            </a:r>
            <a:endParaRPr lang="uk-UA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74175" y="5843848"/>
            <a:ext cx="9144000" cy="461356"/>
          </a:xfrm>
        </p:spPr>
        <p:txBody>
          <a:bodyPr>
            <a:noAutofit/>
          </a:bodyPr>
          <a:lstStyle/>
          <a:p>
            <a:pPr algn="r"/>
            <a:r>
              <a:rPr lang="uk-UA" sz="3200" dirty="0"/>
              <a:t>р</a:t>
            </a:r>
            <a:r>
              <a:rPr lang="uk-UA" sz="3200" dirty="0" smtClean="0"/>
              <a:t>оботу виконав: Іванюк. Н. О.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3051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Використання </a:t>
            </a:r>
            <a:r>
              <a:rPr lang="uk-UA" dirty="0"/>
              <a:t>ШІ у сфері дорожнього руху здатне зменшити кількість заторів, запропонувати альтернативні шляхи проїзду, фіксувати аварії та за необхідності викликати евакуатор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	У </a:t>
            </a:r>
            <a:r>
              <a:rPr lang="ru-RU" dirty="0" err="1"/>
              <a:t>побуті</a:t>
            </a:r>
            <a:r>
              <a:rPr lang="ru-RU" dirty="0"/>
              <a:t> </a:t>
            </a:r>
            <a:r>
              <a:rPr lang="ru-RU" dirty="0" err="1"/>
              <a:t>основним</a:t>
            </a:r>
            <a:r>
              <a:rPr lang="ru-RU" dirty="0"/>
              <a:t> прикладом є </a:t>
            </a:r>
            <a:r>
              <a:rPr lang="ru-RU" dirty="0" err="1"/>
              <a:t>розробка</a:t>
            </a:r>
            <a:r>
              <a:rPr lang="ru-RU" dirty="0"/>
              <a:t> та </a:t>
            </a:r>
            <a:r>
              <a:rPr lang="ru-RU" dirty="0" err="1"/>
              <a:t>впровадження</a:t>
            </a:r>
            <a:r>
              <a:rPr lang="ru-RU" dirty="0"/>
              <a:t> «</a:t>
            </a:r>
            <a:r>
              <a:rPr lang="ru-RU" dirty="0" err="1"/>
              <a:t>розумних</a:t>
            </a:r>
            <a:r>
              <a:rPr lang="ru-RU" dirty="0"/>
              <a:t> </a:t>
            </a:r>
            <a:r>
              <a:rPr lang="ru-RU" dirty="0" err="1"/>
              <a:t>будинків</a:t>
            </a:r>
            <a:r>
              <a:rPr lang="ru-RU" dirty="0"/>
              <a:t>».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58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Штучні нейронні мережі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Штучні нейронні мережі </a:t>
            </a:r>
            <a:r>
              <a:rPr lang="en-US" dirty="0" smtClean="0"/>
              <a:t>— </a:t>
            </a:r>
            <a:r>
              <a:rPr lang="uk-UA" dirty="0"/>
              <a:t>це обчислювальні системи, натхнені біологічними нейронними мережами, що складають мозок тварин. Такі системи навчаються задач (поступально покращують свою продуктивність на них), розглядаючи приклади, загалом без спеціального програмування під задачу.</a:t>
            </a:r>
          </a:p>
        </p:txBody>
      </p:sp>
    </p:spTree>
    <p:extLst>
      <p:ext uri="{BB962C8B-B14F-4D97-AF65-F5344CB8AC3E}">
        <p14:creationId xmlns:p14="http://schemas.microsoft.com/office/powerpoint/2010/main" val="12126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Сучасні проблеми розвитку ШІ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	Ми </a:t>
            </a:r>
            <a:r>
              <a:rPr lang="uk-UA" dirty="0"/>
              <a:t>по-справжньому не розуміємо найкращої моделі інтелекту, яку ми маємо в наявності (інтелект людини).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653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Ми </a:t>
            </a:r>
            <a:r>
              <a:rPr lang="uk-UA" dirty="0"/>
              <a:t>намагаємось копіювати людський інтелект (певною мірою) на апаратне забезпечення, яке сильно відрізняється від апаратного забезпечення, яке воно реально працює.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53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Людський </a:t>
            </a:r>
            <a:r>
              <a:rPr lang="uk-UA" dirty="0"/>
              <a:t>мозок (наша найкраща модель інтелекту) - це здебільшого чорна скринька для нас, і важко </a:t>
            </a:r>
            <a:r>
              <a:rPr lang="uk-UA" dirty="0" smtClean="0"/>
              <a:t>дослідити/</a:t>
            </a:r>
            <a:r>
              <a:rPr lang="uk-UA" dirty="0" err="1" smtClean="0"/>
              <a:t>самоаналізувати</a:t>
            </a:r>
            <a:r>
              <a:rPr lang="uk-UA" dirty="0" smtClean="0"/>
              <a:t> </a:t>
            </a:r>
            <a:r>
              <a:rPr lang="uk-UA" dirty="0"/>
              <a:t>його роботу, не вбиваючи випробуваного. Це, звичайно, неетично і незаконно. Тож прогрес у розумінні мозку відбувається дуже повільно.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28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Використанні джерела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hlinkClick r:id="rId2"/>
              </a:rPr>
              <a:t>Штучний інтелект — </a:t>
            </a:r>
            <a:r>
              <a:rPr lang="uk-UA" dirty="0" err="1" smtClean="0">
                <a:hlinkClick r:id="rId2"/>
              </a:rPr>
              <a:t>Вікіпедія</a:t>
            </a:r>
            <a:r>
              <a:rPr lang="uk-UA" dirty="0" smtClean="0">
                <a:hlinkClick r:id="rId2"/>
              </a:rPr>
              <a:t> (</a:t>
            </a:r>
            <a:r>
              <a:rPr lang="en-US" dirty="0" smtClean="0">
                <a:hlinkClick r:id="rId2"/>
              </a:rPr>
              <a:t>wikipedia.org)</a:t>
            </a:r>
            <a:endParaRPr lang="uk-UA" dirty="0" smtClean="0"/>
          </a:p>
          <a:p>
            <a:r>
              <a:rPr lang="ru-RU" dirty="0" smtClean="0">
                <a:hlinkClick r:id="rId3"/>
              </a:rPr>
              <a:t>МОЖЛИВОСТІ ТА ПЕРСПЕКТИВИ ВИКОРИСТАННЯ ШТУЧНОГО ІНТЕЛЕКТУ В АУДИТІ (nayka.com.ua)</a:t>
            </a:r>
            <a:endParaRPr lang="ru-RU" dirty="0" smtClean="0"/>
          </a:p>
          <a:p>
            <a:r>
              <a:rPr lang="uk-UA" dirty="0">
                <a:hlinkClick r:id="rId4"/>
              </a:rPr>
              <a:t>Штучна нейронна мережа — </a:t>
            </a:r>
            <a:r>
              <a:rPr lang="uk-UA" dirty="0" err="1">
                <a:hlinkClick r:id="rId4"/>
              </a:rPr>
              <a:t>Вікіпедія</a:t>
            </a:r>
            <a:r>
              <a:rPr lang="uk-UA" dirty="0">
                <a:hlinkClick r:id="rId4"/>
              </a:rPr>
              <a:t> (</a:t>
            </a:r>
            <a:r>
              <a:rPr lang="en-US" dirty="0">
                <a:hlinkClick r:id="rId4"/>
              </a:rPr>
              <a:t>wikipedia.org</a:t>
            </a:r>
            <a:r>
              <a:rPr lang="en-US" dirty="0" smtClean="0">
                <a:hlinkClick r:id="rId4"/>
              </a:rPr>
              <a:t>)</a:t>
            </a:r>
            <a:endParaRPr lang="uk-UA" dirty="0" smtClean="0"/>
          </a:p>
          <a:p>
            <a:r>
              <a:rPr lang="ru-RU" dirty="0" err="1">
                <a:hlinkClick r:id="rId5"/>
              </a:rPr>
              <a:t>Які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основні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проблеми</a:t>
            </a:r>
            <a:r>
              <a:rPr lang="ru-RU" dirty="0">
                <a:hlinkClick r:id="rId5"/>
              </a:rPr>
              <a:t>, </a:t>
            </a:r>
            <a:r>
              <a:rPr lang="ru-RU" dirty="0" err="1">
                <a:hlinkClick r:id="rId5"/>
              </a:rPr>
              <a:t>що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заважають</a:t>
            </a:r>
            <a:r>
              <a:rPr lang="ru-RU" dirty="0">
                <a:hlinkClick r:id="rId5"/>
              </a:rPr>
              <a:t> поточному </a:t>
            </a:r>
            <a:r>
              <a:rPr lang="ru-RU" dirty="0" err="1">
                <a:hlinkClick r:id="rId5"/>
              </a:rPr>
              <a:t>розвитку</a:t>
            </a:r>
            <a:r>
              <a:rPr lang="ru-RU" dirty="0">
                <a:hlinkClick r:id="rId5"/>
              </a:rPr>
              <a:t> ШІ? (qastack.com.ua)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47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Трохи історії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На початку </a:t>
            </a:r>
            <a:r>
              <a:rPr lang="en-US" dirty="0" smtClean="0"/>
              <a:t>XVII </a:t>
            </a:r>
            <a:r>
              <a:rPr lang="uk-UA" dirty="0" smtClean="0"/>
              <a:t>століття </a:t>
            </a:r>
            <a:r>
              <a:rPr lang="uk-UA" dirty="0" err="1" smtClean="0"/>
              <a:t>Рене</a:t>
            </a:r>
            <a:r>
              <a:rPr lang="uk-UA" dirty="0" smtClean="0"/>
              <a:t> Декарт зробив припущення, що тварина — деякий складний механізм, тим самим сформулював механічну теорію. 1623 року Вільгельм </a:t>
            </a:r>
            <a:r>
              <a:rPr lang="uk-UA" dirty="0" err="1" smtClean="0"/>
              <a:t>Шиккард</a:t>
            </a:r>
            <a:r>
              <a:rPr lang="uk-UA" dirty="0" smtClean="0"/>
              <a:t> побудував першу механічну цифрову обчислювальну машину, згодом було створено машини </a:t>
            </a:r>
            <a:r>
              <a:rPr lang="uk-UA" dirty="0" err="1" smtClean="0"/>
              <a:t>Блеза</a:t>
            </a:r>
            <a:r>
              <a:rPr lang="uk-UA" dirty="0" smtClean="0"/>
              <a:t> Паскаля (1643) і </a:t>
            </a:r>
            <a:r>
              <a:rPr lang="uk-UA" dirty="0" err="1" smtClean="0"/>
              <a:t>Лейбніца</a:t>
            </a:r>
            <a:r>
              <a:rPr lang="uk-UA" dirty="0" smtClean="0"/>
              <a:t> (1671).</a:t>
            </a:r>
          </a:p>
          <a:p>
            <a:pPr marL="0" indent="0">
              <a:buNone/>
            </a:pPr>
            <a:r>
              <a:rPr lang="ru-RU" dirty="0"/>
              <a:t>	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585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31521"/>
            <a:ext cx="10515600" cy="49134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В </a:t>
            </a:r>
            <a:r>
              <a:rPr lang="ru-RU" dirty="0" err="1" smtClean="0"/>
              <a:t>середині</a:t>
            </a:r>
            <a:r>
              <a:rPr lang="ru-RU" dirty="0" smtClean="0"/>
              <a:t> 1750-х </a:t>
            </a:r>
            <a:r>
              <a:rPr lang="ru-RU" dirty="0" err="1" smtClean="0"/>
              <a:t>років</a:t>
            </a:r>
            <a:r>
              <a:rPr lang="ru-RU" dirty="0" smtClean="0"/>
              <a:t> </a:t>
            </a:r>
            <a:r>
              <a:rPr lang="ru-RU" dirty="0" err="1" smtClean="0"/>
              <a:t>австрійський</a:t>
            </a:r>
            <a:r>
              <a:rPr lang="ru-RU" dirty="0" smtClean="0"/>
              <a:t> </a:t>
            </a:r>
            <a:r>
              <a:rPr lang="ru-RU" dirty="0" err="1" smtClean="0"/>
              <a:t>винахідник</a:t>
            </a:r>
            <a:r>
              <a:rPr lang="ru-RU" dirty="0" smtClean="0"/>
              <a:t> </a:t>
            </a:r>
            <a:r>
              <a:rPr lang="ru-RU" dirty="0" err="1" smtClean="0"/>
              <a:t>Фрідріх</a:t>
            </a:r>
            <a:r>
              <a:rPr lang="ru-RU" dirty="0" smtClean="0"/>
              <a:t> фон </a:t>
            </a:r>
            <a:r>
              <a:rPr lang="ru-RU" dirty="0" err="1" smtClean="0"/>
              <a:t>Кнаус</a:t>
            </a:r>
            <a:r>
              <a:rPr lang="ru-RU" dirty="0" smtClean="0"/>
              <a:t> </a:t>
            </a:r>
            <a:r>
              <a:rPr lang="ru-RU" dirty="0" err="1" smtClean="0"/>
              <a:t>сконструював</a:t>
            </a:r>
            <a:r>
              <a:rPr lang="ru-RU" dirty="0" smtClean="0"/>
              <a:t> </a:t>
            </a:r>
            <a:r>
              <a:rPr lang="ru-RU" dirty="0" err="1" smtClean="0"/>
              <a:t>серію</a:t>
            </a:r>
            <a:r>
              <a:rPr lang="ru-RU" dirty="0" smtClean="0"/>
              <a:t> машин,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вміли</a:t>
            </a:r>
            <a:r>
              <a:rPr lang="ru-RU" dirty="0" smtClean="0"/>
              <a:t> </a:t>
            </a:r>
            <a:r>
              <a:rPr lang="ru-RU" dirty="0" err="1" smtClean="0"/>
              <a:t>писати</a:t>
            </a:r>
            <a:r>
              <a:rPr lang="ru-RU" dirty="0" smtClean="0"/>
              <a:t> пером </a:t>
            </a:r>
            <a:r>
              <a:rPr lang="ru-RU" dirty="0" err="1" smtClean="0"/>
              <a:t>досить</a:t>
            </a:r>
            <a:r>
              <a:rPr lang="ru-RU" dirty="0" smtClean="0"/>
              <a:t> </a:t>
            </a:r>
            <a:r>
              <a:rPr lang="ru-RU" dirty="0" err="1" smtClean="0"/>
              <a:t>довгі</a:t>
            </a:r>
            <a:r>
              <a:rPr lang="ru-RU" dirty="0" smtClean="0"/>
              <a:t> </a:t>
            </a:r>
            <a:r>
              <a:rPr lang="ru-RU" dirty="0" err="1" smtClean="0"/>
              <a:t>тексти</a:t>
            </a:r>
            <a:r>
              <a:rPr lang="ru-RU" dirty="0" smtClean="0"/>
              <a:t>.</a:t>
            </a:r>
            <a:r>
              <a:rPr lang="uk-UA" dirty="0" smtClean="0"/>
              <a:t> 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В 1910—1913 роках Бертран </a:t>
            </a:r>
            <a:r>
              <a:rPr lang="uk-UA" dirty="0" err="1" smtClean="0"/>
              <a:t>Расселл</a:t>
            </a:r>
            <a:r>
              <a:rPr lang="uk-UA" dirty="0" smtClean="0"/>
              <a:t> і А. Н. </a:t>
            </a:r>
            <a:r>
              <a:rPr lang="uk-UA" dirty="0" err="1" smtClean="0"/>
              <a:t>Вайтгед</a:t>
            </a:r>
            <a:r>
              <a:rPr lang="uk-UA" dirty="0" smtClean="0"/>
              <a:t> опублікували працю </a:t>
            </a:r>
            <a:r>
              <a:rPr lang="uk-UA" i="1" dirty="0" smtClean="0"/>
              <a:t>«Принципи математики»</a:t>
            </a:r>
            <a:r>
              <a:rPr lang="uk-UA" dirty="0" smtClean="0"/>
              <a:t>, яка здійснила революцію в формальній </a:t>
            </a:r>
            <a:r>
              <a:rPr lang="uk-UA" dirty="0" err="1" smtClean="0"/>
              <a:t>логіці</a:t>
            </a:r>
            <a:r>
              <a:rPr lang="uk-UA" dirty="0" smtClean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204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	1941 року Конрад </a:t>
            </a:r>
            <a:r>
              <a:rPr lang="uk-UA" dirty="0" err="1" smtClean="0"/>
              <a:t>Цузе</a:t>
            </a:r>
            <a:r>
              <a:rPr lang="uk-UA" dirty="0" smtClean="0"/>
              <a:t> побудував перший робочий програмно-контрольований комп'ютер. </a:t>
            </a:r>
            <a:r>
              <a:rPr lang="uk-UA" dirty="0" err="1" smtClean="0"/>
              <a:t>Воррен</a:t>
            </a:r>
            <a:r>
              <a:rPr lang="uk-UA" dirty="0" smtClean="0"/>
              <a:t> </a:t>
            </a:r>
            <a:r>
              <a:rPr lang="uk-UA" dirty="0" err="1" smtClean="0"/>
              <a:t>Маккалок</a:t>
            </a:r>
            <a:r>
              <a:rPr lang="uk-UA" dirty="0" smtClean="0"/>
              <a:t> і Вальтер </a:t>
            </a:r>
            <a:r>
              <a:rPr lang="uk-UA" dirty="0" err="1" smtClean="0"/>
              <a:t>Піттс</a:t>
            </a:r>
            <a:r>
              <a:rPr lang="uk-UA" dirty="0" smtClean="0"/>
              <a:t> 1943 року опублікували </a:t>
            </a:r>
            <a:r>
              <a:rPr lang="en-US" dirty="0" smtClean="0"/>
              <a:t>A Logical Calculus of the Ideas Immanent in Nervous Activity, </a:t>
            </a:r>
            <a:r>
              <a:rPr lang="uk-UA" dirty="0" smtClean="0"/>
              <a:t>поклавши основи нейронних мереж.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46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47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Вперше</a:t>
            </a:r>
            <a:r>
              <a:rPr lang="ru-RU" dirty="0" smtClean="0"/>
              <a:t> </a:t>
            </a:r>
            <a:r>
              <a:rPr lang="ru-RU" dirty="0" err="1"/>
              <a:t>алгоритми</a:t>
            </a:r>
            <a:r>
              <a:rPr lang="ru-RU" dirty="0"/>
              <a:t> AI </a:t>
            </a:r>
            <a:r>
              <a:rPr lang="ru-RU" dirty="0" err="1"/>
              <a:t>з'явилися</a:t>
            </a:r>
            <a:r>
              <a:rPr lang="ru-RU" dirty="0"/>
              <a:t> в 1960-х роках.  </a:t>
            </a:r>
            <a:r>
              <a:rPr lang="ru-RU" dirty="0" err="1"/>
              <a:t>Пристрої</a:t>
            </a:r>
            <a:r>
              <a:rPr lang="ru-RU" dirty="0"/>
              <a:t>, </a:t>
            </a:r>
            <a:r>
              <a:rPr lang="ru-RU" dirty="0" err="1"/>
              <a:t>попередньо</a:t>
            </a:r>
            <a:r>
              <a:rPr lang="ru-RU" dirty="0"/>
              <a:t> </a:t>
            </a:r>
            <a:r>
              <a:rPr lang="ru-RU" dirty="0" err="1"/>
              <a:t>запрограмовані</a:t>
            </a:r>
            <a:r>
              <a:rPr lang="ru-RU" dirty="0"/>
              <a:t> для </a:t>
            </a:r>
            <a:r>
              <a:rPr lang="ru-RU" dirty="0" err="1"/>
              <a:t>найпростіших</a:t>
            </a:r>
            <a:r>
              <a:rPr lang="ru-RU" dirty="0"/>
              <a:t> </a:t>
            </a:r>
            <a:r>
              <a:rPr lang="ru-RU" dirty="0" err="1"/>
              <a:t>міркувань</a:t>
            </a:r>
            <a:r>
              <a:rPr lang="ru-RU" dirty="0"/>
              <a:t>, породили </a:t>
            </a:r>
            <a:r>
              <a:rPr lang="ru-RU" dirty="0" err="1"/>
              <a:t>ранні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цілих</a:t>
            </a:r>
            <a:r>
              <a:rPr lang="ru-RU" dirty="0"/>
              <a:t> </a:t>
            </a:r>
            <a:r>
              <a:rPr lang="ru-RU" dirty="0" err="1"/>
              <a:t>експертних</a:t>
            </a:r>
            <a:r>
              <a:rPr lang="ru-RU" dirty="0"/>
              <a:t> і </a:t>
            </a:r>
            <a:r>
              <a:rPr lang="ru-RU" dirty="0" err="1"/>
              <a:t>кваліфікованих</a:t>
            </a:r>
            <a:r>
              <a:rPr lang="ru-RU" dirty="0"/>
              <a:t> </a:t>
            </a:r>
            <a:r>
              <a:rPr lang="ru-RU" dirty="0" err="1"/>
              <a:t>прогностичних</a:t>
            </a:r>
            <a:r>
              <a:rPr lang="ru-RU" dirty="0"/>
              <a:t> систем. І, не </a:t>
            </a:r>
            <a:r>
              <a:rPr lang="ru-RU" dirty="0" err="1"/>
              <a:t>дивлячись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на </a:t>
            </a:r>
            <a:r>
              <a:rPr lang="ru-RU" dirty="0" err="1"/>
              <a:t>початкових</a:t>
            </a:r>
            <a:r>
              <a:rPr lang="ru-RU" dirty="0"/>
              <a:t> </a:t>
            </a:r>
            <a:r>
              <a:rPr lang="ru-RU" dirty="0" err="1"/>
              <a:t>етапах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такими системами </a:t>
            </a:r>
            <a:r>
              <a:rPr lang="ru-RU" dirty="0" err="1"/>
              <a:t>вчені</a:t>
            </a:r>
            <a:r>
              <a:rPr lang="ru-RU" dirty="0"/>
              <a:t> </a:t>
            </a:r>
            <a:r>
              <a:rPr lang="ru-RU" dirty="0" err="1"/>
              <a:t>зіштовхнулися</a:t>
            </a:r>
            <a:r>
              <a:rPr lang="ru-RU" dirty="0"/>
              <a:t> з низкою проблем, </a:t>
            </a:r>
            <a:r>
              <a:rPr lang="ru-RU" dirty="0" err="1"/>
              <a:t>які</a:t>
            </a:r>
            <a:r>
              <a:rPr lang="ru-RU" dirty="0"/>
              <a:t>, на перший </a:t>
            </a:r>
            <a:r>
              <a:rPr lang="ru-RU" dirty="0" err="1"/>
              <a:t>погляд</a:t>
            </a:r>
            <a:r>
              <a:rPr lang="ru-RU" dirty="0"/>
              <a:t>,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неможливо</a:t>
            </a:r>
            <a:r>
              <a:rPr lang="ru-RU" dirty="0"/>
              <a:t> </a:t>
            </a:r>
            <a:r>
              <a:rPr lang="ru-RU" dirty="0" err="1"/>
              <a:t>вирішити</a:t>
            </a:r>
            <a:r>
              <a:rPr lang="ru-RU" dirty="0"/>
              <a:t>, —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численних</a:t>
            </a:r>
            <a:r>
              <a:rPr lang="ru-RU" dirty="0"/>
              <a:t> </a:t>
            </a:r>
            <a:r>
              <a:rPr lang="ru-RU" dirty="0" err="1"/>
              <a:t>досліджень</a:t>
            </a:r>
            <a:r>
              <a:rPr lang="ru-RU" dirty="0"/>
              <a:t> принесли </a:t>
            </a:r>
            <a:r>
              <a:rPr lang="ru-RU" dirty="0" err="1"/>
              <a:t>свої</a:t>
            </a:r>
            <a:r>
              <a:rPr lang="ru-RU" dirty="0"/>
              <a:t> плоди.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Сучасний стан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	У створенні штучного інтелекту спостерігається інтенсивний перелом усіх предметних областей, які мають хоч якесь відношення до ШІ в базі знань. Практично всі підходи були випробувані, але до появи повноцінного штучного розуму жодна дослідницька група так і не дійшла.</a:t>
            </a:r>
          </a:p>
          <a:p>
            <a:pPr marL="0" indent="0">
              <a:buNone/>
            </a:pPr>
            <a:r>
              <a:rPr lang="uk-UA" dirty="0" smtClean="0"/>
              <a:t>	Дослідження ШІ влились в загальний потік технологій </a:t>
            </a:r>
            <a:r>
              <a:rPr lang="uk-UA" dirty="0" err="1" smtClean="0"/>
              <a:t>сингулярності</a:t>
            </a:r>
            <a:r>
              <a:rPr lang="uk-UA" dirty="0" smtClean="0"/>
              <a:t> (видового стрибка, </a:t>
            </a:r>
            <a:r>
              <a:rPr lang="uk-UA" dirty="0" err="1" smtClean="0"/>
              <a:t>експотенціального</a:t>
            </a:r>
            <a:r>
              <a:rPr lang="uk-UA" dirty="0" smtClean="0"/>
              <a:t> розвитку людини), таких як нанотехнологія, молекулярна біоелектроніка, теоретична біологія, квантова теорія(ї), </a:t>
            </a:r>
            <a:r>
              <a:rPr lang="uk-UA" dirty="0" err="1" smtClean="0"/>
              <a:t>ноотропіки</a:t>
            </a:r>
            <a:r>
              <a:rPr lang="uk-UA" dirty="0" smtClean="0"/>
              <a:t>, </a:t>
            </a:r>
            <a:r>
              <a:rPr lang="uk-UA" dirty="0" err="1" smtClean="0"/>
              <a:t>екстромофіли</a:t>
            </a:r>
            <a:r>
              <a:rPr lang="uk-UA" dirty="0" smtClean="0"/>
              <a:t> тощо.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885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55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	Штучний інтелект автоматизує численні завдання, які раніше виконувалися вручну і здатний проаналізувати 100% їх обсягу, не звертаючись за допомогою до людини, підтримка якої ще зовсім недавно була б незамінна. </a:t>
            </a:r>
          </a:p>
          <a:p>
            <a:pPr marL="0" indent="0">
              <a:buNone/>
            </a:pPr>
            <a:r>
              <a:rPr lang="uk-UA" dirty="0" smtClean="0"/>
              <a:t>	Крім усього іншого, штучний інтелект здатний постійно навчатися і адаптуватися до нової інформації.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72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ШІ в сферах життя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Штучний</a:t>
            </a:r>
            <a:r>
              <a:rPr lang="ru-RU" dirty="0" smtClean="0"/>
              <a:t> </a:t>
            </a:r>
            <a:r>
              <a:rPr lang="ru-RU" dirty="0" err="1" smtClean="0"/>
              <a:t>інтелект</a:t>
            </a:r>
            <a:r>
              <a:rPr lang="ru-RU" dirty="0" smtClean="0"/>
              <a:t> в </a:t>
            </a:r>
            <a:r>
              <a:rPr lang="ru-RU" dirty="0" err="1" smtClean="0"/>
              <a:t>сучасності</a:t>
            </a:r>
            <a:r>
              <a:rPr lang="ru-RU" dirty="0" smtClean="0"/>
              <a:t> досягнув </a:t>
            </a:r>
            <a:r>
              <a:rPr lang="ru-RU" dirty="0" err="1" smtClean="0"/>
              <a:t>неаби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висот</a:t>
            </a:r>
            <a:r>
              <a:rPr lang="ru-RU" dirty="0" smtClean="0"/>
              <a:t>. Часто ми </a:t>
            </a:r>
            <a:r>
              <a:rPr lang="ru-RU" dirty="0" err="1" smtClean="0"/>
              <a:t>навіть</a:t>
            </a:r>
            <a:r>
              <a:rPr lang="ru-RU" dirty="0" smtClean="0"/>
              <a:t> не </a:t>
            </a:r>
            <a:r>
              <a:rPr lang="ru-RU" dirty="0" err="1" smtClean="0"/>
              <a:t>задумоємось</a:t>
            </a:r>
            <a:r>
              <a:rPr lang="ru-RU" dirty="0" smtClean="0"/>
              <a:t> де </a:t>
            </a:r>
            <a:r>
              <a:rPr lang="ru-RU" dirty="0" err="1" smtClean="0"/>
              <a:t>саме</a:t>
            </a:r>
            <a:r>
              <a:rPr lang="ru-RU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і </a:t>
            </a:r>
            <a:r>
              <a:rPr lang="ru-RU" dirty="0" err="1" smtClean="0"/>
              <a:t>деколи</a:t>
            </a:r>
            <a:r>
              <a:rPr lang="ru-RU" dirty="0" smtClean="0"/>
              <a:t> </a:t>
            </a:r>
            <a:r>
              <a:rPr lang="ru-RU" dirty="0" err="1" smtClean="0"/>
              <a:t>навіть</a:t>
            </a:r>
            <a:r>
              <a:rPr lang="ru-RU" dirty="0" smtClean="0"/>
              <a:t> не </a:t>
            </a:r>
            <a:r>
              <a:rPr lang="ru-RU" dirty="0" err="1" smtClean="0"/>
              <a:t>підозрюємо</a:t>
            </a:r>
            <a:r>
              <a:rPr lang="ru-RU" dirty="0" smtClean="0"/>
              <a:t>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завжди</a:t>
            </a:r>
            <a:r>
              <a:rPr lang="ru-RU" dirty="0" smtClean="0"/>
              <a:t> </a:t>
            </a:r>
            <a:r>
              <a:rPr lang="ru-RU" dirty="0" err="1" smtClean="0"/>
              <a:t>поруч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7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5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	</a:t>
            </a:r>
            <a:r>
              <a:rPr lang="ru-RU" dirty="0"/>
              <a:t>У </a:t>
            </a:r>
            <a:r>
              <a:rPr lang="ru-RU" dirty="0" err="1"/>
              <a:t>медичній</a:t>
            </a:r>
            <a:r>
              <a:rPr lang="ru-RU" dirty="0"/>
              <a:t> </a:t>
            </a:r>
            <a:r>
              <a:rPr lang="ru-RU" dirty="0" err="1"/>
              <a:t>сфері</a:t>
            </a:r>
            <a:r>
              <a:rPr lang="ru-RU" dirty="0"/>
              <a:t> активно </a:t>
            </a:r>
            <a:r>
              <a:rPr lang="ru-RU" dirty="0" err="1"/>
              <a:t>застосовується</a:t>
            </a:r>
            <a:r>
              <a:rPr lang="ru-RU" dirty="0"/>
              <a:t> </a:t>
            </a:r>
            <a:r>
              <a:rPr lang="ru-RU" dirty="0" err="1"/>
              <a:t>вміння</a:t>
            </a:r>
            <a:r>
              <a:rPr lang="ru-RU" dirty="0"/>
              <a:t> ШІ </a:t>
            </a:r>
            <a:r>
              <a:rPr lang="ru-RU" dirty="0" err="1"/>
              <a:t>запам’ятовувати</a:t>
            </a:r>
            <a:r>
              <a:rPr lang="ru-RU" dirty="0"/>
              <a:t> великий </a:t>
            </a:r>
            <a:r>
              <a:rPr lang="ru-RU" dirty="0" err="1"/>
              <a:t>обсяг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та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аналізувати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У </a:t>
            </a:r>
            <a:r>
              <a:rPr lang="uk-UA" dirty="0"/>
              <a:t>промисловості ШІ дає можливість автоматизації виробництва. Наприклад, з 2021 року компанія </a:t>
            </a:r>
            <a:r>
              <a:rPr lang="en-US" dirty="0">
                <a:hlinkClick r:id="rId2"/>
              </a:rPr>
              <a:t>LG </a:t>
            </a:r>
            <a:r>
              <a:rPr lang="uk-UA" dirty="0"/>
              <a:t>планує частковий перехід до автоматизованої закупки матеріалів, контролю якості та відправлення продукції.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86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74</TotalTime>
  <Words>111</Words>
  <Application>Microsoft Office PowerPoint</Application>
  <PresentationFormat>Широкоэкранный</PresentationFormat>
  <Paragraphs>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Сетка</vt:lpstr>
      <vt:lpstr>Сучасний стан та перспективи штучного інтелекту</vt:lpstr>
      <vt:lpstr>Трохи історії</vt:lpstr>
      <vt:lpstr>Презентация PowerPoint</vt:lpstr>
      <vt:lpstr>Презентация PowerPoint</vt:lpstr>
      <vt:lpstr>Презентация PowerPoint</vt:lpstr>
      <vt:lpstr>Сучасний стан</vt:lpstr>
      <vt:lpstr>Презентация PowerPoint</vt:lpstr>
      <vt:lpstr>ШІ в сферах життя</vt:lpstr>
      <vt:lpstr>Презентация PowerPoint</vt:lpstr>
      <vt:lpstr>Презентация PowerPoint</vt:lpstr>
      <vt:lpstr>Штучні нейронні мережі</vt:lpstr>
      <vt:lpstr>Сучасні проблеми розвитку ШІ</vt:lpstr>
      <vt:lpstr>Презентация PowerPoint</vt:lpstr>
      <vt:lpstr>Презентация PowerPoint</vt:lpstr>
      <vt:lpstr>Використанні джерела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Сучасний стан та перспективи штучного інтелекту</dc:title>
  <dc:creator>Назар</dc:creator>
  <cp:lastModifiedBy>Назар</cp:lastModifiedBy>
  <cp:revision>10</cp:revision>
  <dcterms:created xsi:type="dcterms:W3CDTF">2021-09-20T20:26:18Z</dcterms:created>
  <dcterms:modified xsi:type="dcterms:W3CDTF">2021-12-14T15:50:09Z</dcterms:modified>
</cp:coreProperties>
</file>