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SimSun"/>
        <a:cs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enClr>
      <a:srgbClr val="0000FF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Objects="1">
      <p:cViewPr varScale="1">
        <p:scale>
          <a:sx n="97" d="100"/>
          <a:sy n="97" d="100"/>
        </p:scale>
        <p:origin x="946" y="-457"/>
      </p:cViewPr>
      <p:guideLst>
        <p:guide pos="2160" orient="horz"/>
        <p:guide pos="3840"/>
      </p:guideLst>
    </p:cSldViewPr>
  </p:slideViewPr>
  <p:gridSpacing cx="73477120" cy="7347712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9BB792-C926-518D-7C6C-F3D434DCD40D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7EA294-24BB-7F78-61F8-A810F084338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91FA0C-D6AF-55FB-C6DA-5E69E3235E2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7D5B35-A2DD-470A-DC60-5FD72CFD6B4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BECDE6-C6E3-C717-9B8A-4A2B50272AD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F9BBD9-FAE0-05C8-8127-9E5112A50F2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411CE5-574E-134D-D1A2-F57C6607FF3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1DFF4F-B08C-9B51-AE9A-081E5EDE4D9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630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98489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53760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852174-EFB5-8155-1934-715E9B36F5F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61C9EC-6019-E3FF-4C3A-3338CB57497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ctrTitle"/>
          </p:nvPr>
        </p:nvSpPr>
        <p:spPr bwMode="auto">
          <a:xfrm>
            <a:off x="914400" y="2129790"/>
            <a:ext cx="10363200" cy="1470660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Subtitle1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74F6D108-4699-A327-D74E-B0729F0021E5}" type="datetime1">
              <a:rPr/>
              <a:t/>
            </a:fld>
            <a:endParaRPr/>
          </a:p>
        </p:txBody>
      </p:sp>
      <p:sp>
        <p:nvSpPr>
          <p:cNvPr id="5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BBD443-0DD0-EE22-9E03-FB779A4D68AE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1"/>
          <p:cNvSpPr>
            <a:spLocks noChangeArrowheads="1" noGrp="1"/>
          </p:cNvSpPr>
          <p:nvPr>
            <p:ph idx="1"/>
          </p:nvPr>
        </p:nvSpPr>
        <p:spPr bwMode="auto"/>
        <p:txBody>
          <a:bodyPr vert="vert" wrap="square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719D4F28-669C-C8B9-D225-90EC016B24C5}" type="datetime1">
              <a:rPr/>
              <a:t/>
            </a:fld>
            <a:endParaRPr/>
          </a:p>
        </p:txBody>
      </p:sp>
      <p:sp>
        <p:nvSpPr>
          <p:cNvPr id="5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9FA601-4FDD-CA50-9327-B905E86965EC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>
          <a:xfrm>
            <a:off x="8839200" y="274320"/>
            <a:ext cx="2743200" cy="5852160"/>
          </a:xfrm>
        </p:spPr>
        <p:txBody>
          <a:bodyPr vert="vert" wrap="square" numCol="1" spcCol="215899" anchor="b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1"/>
          <p:cNvSpPr>
            <a:spLocks noChangeArrowheads="1" noGrp="1"/>
          </p:cNvSpPr>
          <p:nvPr>
            <p:ph idx="1"/>
          </p:nvPr>
        </p:nvSpPr>
        <p:spPr bwMode="auto">
          <a:xfrm>
            <a:off x="609600" y="274320"/>
            <a:ext cx="8025765" cy="5852160"/>
          </a:xfrm>
        </p:spPr>
        <p:txBody>
          <a:bodyPr vert="vert" wrap="square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210CA609-47CC-5950-82B4-B105E8FA74E4}" type="datetime1">
              <a:rPr/>
              <a:t/>
            </a:fld>
            <a:endParaRPr/>
          </a:p>
        </p:txBody>
      </p:sp>
      <p:sp>
        <p:nvSpPr>
          <p:cNvPr id="5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6AD39D-D3E5-3F25-ABD2-25709D9C5D70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x" userDrawn="1">
  <p:cSld name="Заголовок и содержимо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1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77C57009-479A-9086-D47D-B1D33E3322E4}" type="datetime1">
              <a:rPr/>
              <a:t/>
            </a:fld>
            <a:endParaRPr/>
          </a:p>
        </p:txBody>
      </p:sp>
      <p:sp>
        <p:nvSpPr>
          <p:cNvPr id="5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D7625B-15C3-8294-8D6F-E3C12C217BB6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>
          <a:xfrm>
            <a:off x="963295" y="4406900"/>
            <a:ext cx="10363200" cy="1362075"/>
          </a:xfrm>
        </p:spPr>
        <p:txBody>
          <a:bodyPr vert="horz" wrap="square" numCol="1" spcCol="215899" anchor="t">
            <a:prstTxWarp prst="textNoShape"/>
          </a:bodyPr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1"/>
          <p:cNvSpPr>
            <a:spLocks noChangeArrowheads="1" noGrp="1"/>
          </p:cNvSpPr>
          <p:nvPr>
            <p:ph idx="1"/>
          </p:nvPr>
        </p:nvSpPr>
        <p:spPr bwMode="auto">
          <a:xfrm>
            <a:off x="963295" y="2906395"/>
            <a:ext cx="10363200" cy="1500504"/>
          </a:xfrm>
        </p:spPr>
        <p:txBody>
          <a:bodyPr vert="horz" wrap="square" numCol="1" spcCol="215899" anchor="b">
            <a:prstTxWarp prst="textNoShape"/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17552088-C6FA-00D6-B4ED-30836EA34265}" type="datetime1">
              <a:rPr/>
              <a:t/>
            </a:fld>
            <a:endParaRPr/>
          </a:p>
        </p:txBody>
      </p:sp>
      <p:sp>
        <p:nvSpPr>
          <p:cNvPr id="5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CB2793B-75A1-E78F-EF0A-83DA374419D6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ColTx" userDrawn="1">
  <p:cSld name="Заголовок и 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2"/>
          <p:cNvSpPr>
            <a:spLocks noChangeArrowheads="1" noGrp="1"/>
          </p:cNvSpPr>
          <p:nvPr>
            <p:ph idx="1"/>
          </p:nvPr>
        </p:nvSpPr>
        <p:spPr bwMode="auto"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SlideText1"/>
          <p:cNvSpPr>
            <a:spLocks noChangeArrowheads="1" noGrp="1"/>
          </p:cNvSpPr>
          <p:nvPr>
            <p:ph idx="2"/>
          </p:nvPr>
        </p:nvSpPr>
        <p:spPr bwMode="auto"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2FE5CF8C-C2C2-B039-8C5D-346C81137A61}" type="datetime1">
              <a:rPr/>
              <a:t/>
            </a:fld>
            <a:endParaRPr/>
          </a:p>
        </p:txBody>
      </p:sp>
      <p:sp>
        <p:nvSpPr>
          <p:cNvPr id="6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BE2F7E6-A8C6-B701-885A-5E54B9147E0B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3"/>
          <p:cNvSpPr>
            <a:spLocks noChangeArrowheads="1" noGrp="1"/>
          </p:cNvSpPr>
          <p:nvPr>
            <p:ph idx="1"/>
          </p:nvPr>
        </p:nvSpPr>
        <p:spPr bwMode="auto">
          <a:xfrm>
            <a:off x="609600" y="1534795"/>
            <a:ext cx="5386705" cy="640080"/>
          </a:xfrm>
        </p:spPr>
        <p:txBody>
          <a:bodyPr vert="horz" wrap="square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SlideText1"/>
          <p:cNvSpPr>
            <a:spLocks noChangeArrowheads="1" noGrp="1"/>
          </p:cNvSpPr>
          <p:nvPr>
            <p:ph idx="2"/>
          </p:nvPr>
        </p:nvSpPr>
        <p:spPr bwMode="auto"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SlideText2"/>
          <p:cNvSpPr>
            <a:spLocks noChangeArrowheads="1" noGrp="1"/>
          </p:cNvSpPr>
          <p:nvPr>
            <p:ph idx="3"/>
          </p:nvPr>
        </p:nvSpPr>
        <p:spPr bwMode="auto">
          <a:xfrm>
            <a:off x="6195695" y="1534795"/>
            <a:ext cx="5386705" cy="640080"/>
          </a:xfrm>
        </p:spPr>
        <p:txBody>
          <a:bodyPr vert="horz" wrap="square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SlideText4"/>
          <p:cNvSpPr>
            <a:spLocks noChangeArrowheads="1" noGrp="1"/>
          </p:cNvSpPr>
          <p:nvPr>
            <p:ph idx="4"/>
          </p:nvPr>
        </p:nvSpPr>
        <p:spPr bwMode="auto"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2BAFF7CD-83C6-FA01-8817-7554B9597E20}" type="datetime1">
              <a:rPr/>
              <a:t/>
            </a:fld>
            <a:endParaRPr/>
          </a:p>
        </p:txBody>
      </p:sp>
      <p:sp>
        <p:nvSpPr>
          <p:cNvPr id="8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4227D7-99FE-17D1-B0FA-6F8469B4463A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592D1F4A-04B4-78E9-FA95-F2BC51DB0CA7}" type="datetime1">
              <a:rPr/>
              <a:t/>
            </a:fld>
            <a:endParaRPr/>
          </a:p>
        </p:txBody>
      </p:sp>
      <p:sp>
        <p:nvSpPr>
          <p:cNvPr id="4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D1C-52EE-982B-A075-A47E933B56F1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Пусто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1E3407A6-E8F3-61F1-BD8C-1EA449C24B4B}" type="datetime1">
              <a:rPr/>
              <a:t/>
            </a:fld>
            <a:endParaRPr/>
          </a:p>
        </p:txBody>
      </p:sp>
      <p:sp>
        <p:nvSpPr>
          <p:cNvPr id="3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754579-37D4-20B3-9ACD-C1E60B836C94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>
          <a:xfrm>
            <a:off x="609600" y="273050"/>
            <a:ext cx="4011295" cy="1162050"/>
          </a:xfrm>
        </p:spPr>
        <p:txBody>
          <a:bodyPr vert="horz" wrap="square" numCol="1" spcCol="215899" anchor="b">
            <a:prstTxWarp prst="textNoShape"/>
          </a:bodyPr>
          <a:lstStyle>
            <a:lvl1pPr algn="l">
              <a:defRPr sz="2000" b="1" cap="none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2"/>
          <p:cNvSpPr>
            <a:spLocks noChangeArrowheads="1" noGrp="1"/>
          </p:cNvSpPr>
          <p:nvPr>
            <p:ph idx="1"/>
          </p:nvPr>
        </p:nvSpPr>
        <p:spPr bwMode="auto"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SlideText1"/>
          <p:cNvSpPr>
            <a:spLocks noChangeArrowheads="1" noGrp="1"/>
          </p:cNvSpPr>
          <p:nvPr>
            <p:ph idx="2"/>
          </p:nvPr>
        </p:nvSpPr>
        <p:spPr bwMode="auto"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774716B0-FE9A-12E0-D4FF-08B558B1225D}" type="datetime1">
              <a:rPr/>
              <a:t/>
            </a:fld>
            <a:endParaRPr/>
          </a:p>
        </p:txBody>
      </p:sp>
      <p:sp>
        <p:nvSpPr>
          <p:cNvPr id="6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95B250D-4394-0ED3-DAE3-B5866BAD2CE0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>
          <a:xfrm>
            <a:off x="2389505" y="4800600"/>
            <a:ext cx="7315200" cy="566420"/>
          </a:xfrm>
        </p:spPr>
        <p:txBody>
          <a:bodyPr vert="horz" wrap="square" numCol="1" spcCol="215899" anchor="b">
            <a:prstTxWarp prst="textNoShape"/>
          </a:bodyPr>
          <a:lstStyle>
            <a:lvl1pPr algn="l">
              <a:defRPr sz="2000" b="1" cap="none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2"/>
          <p:cNvSpPr>
            <a:spLocks noChangeArrowheads="1" noGrp="1"/>
          </p:cNvSpPr>
          <p:nvPr>
            <p:ph idx="1"/>
          </p:nvPr>
        </p:nvSpPr>
        <p:spPr bwMode="auto"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SlideText1"/>
          <p:cNvSpPr>
            <a:spLocks noChangeArrowheads="1" noGrp="1"/>
          </p:cNvSpPr>
          <p:nvPr>
            <p:ph idx="2"/>
          </p:nvPr>
        </p:nvSpPr>
        <p:spPr bwMode="auto"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TimeArea1"/>
          <p:cNvSpPr>
            <a:spLocks noChangeArrowheads="1" noGrp="1"/>
          </p:cNvSpPr>
          <p:nvPr>
            <p:ph type="dt" sz="quarter" idx="10"/>
          </p:nvPr>
        </p:nvSpPr>
        <p:spPr bwMode="auto"/>
        <p:txBody>
          <a:bodyPr/>
          <a:lstStyle/>
          <a:p>
            <a:pPr>
              <a:defRPr/>
            </a:pPr>
            <a:fld id="{51F22006-48BC-A7D6-F24A-BE836E0404EB}" type="datetime1">
              <a:rPr/>
              <a:t/>
            </a:fld>
            <a:endParaRPr/>
          </a:p>
        </p:txBody>
      </p:sp>
      <p:sp>
        <p:nvSpPr>
          <p:cNvPr id="6" name="FooterArea1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NumberArea1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651F4A0-EE9B-0402-D5E9-1857BAA7234D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Оформление по умолчанию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title"/>
          </p:nvPr>
        </p:nvSpPr>
        <p:spPr bwMode="auto"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lideText1"/>
          <p:cNvSpPr>
            <a:spLocks noChangeArrowheads="1" noGrp="1"/>
          </p:cNvSpPr>
          <p:nvPr>
            <p:ph type="body" idx="1"/>
          </p:nvPr>
        </p:nvSpPr>
        <p:spPr bwMode="auto"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TimeArea1"/>
          <p:cNvSpPr>
            <a:spLocks noChangeArrowheads="1" noGrp="1"/>
          </p:cNvSpPr>
          <p:nvPr>
            <p:ph type="dt" sz="quarter" idx="2"/>
          </p:nvPr>
        </p:nvSpPr>
        <p:spPr bwMode="auto"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899" anchor="ctr">
            <a:prstTxWarp prst="textNoShape"/>
          </a:bodyPr>
          <a:lstStyle>
            <a:lvl1pPr algn="l">
              <a:defRPr sz="1200" cap="none"/>
            </a:lvl1pPr>
          </a:lstStyle>
          <a:p>
            <a:pPr>
              <a:defRPr/>
            </a:pPr>
            <a:fld id="{3E24BFD9-97D3-7149-9D9C-611CF1D26B34}" type="datetime1">
              <a:rPr/>
              <a:t/>
            </a:fld>
            <a:endParaRPr/>
          </a:p>
        </p:txBody>
      </p:sp>
      <p:sp>
        <p:nvSpPr>
          <p:cNvPr id="5" name="FooterArea1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899" anchor="ctr">
            <a:prstTxWarp prst="textNoShape"/>
          </a:bodyPr>
          <a:lstStyle>
            <a:lvl1pPr algn="ctr">
              <a:defRPr sz="1200" cap="none"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NumberArea1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899" anchor="ctr">
            <a:prstTxWarp prst="textNoShape"/>
          </a:bodyPr>
          <a:lstStyle>
            <a:lvl1pPr algn="r">
              <a:defRPr sz="1200" cap="none"/>
            </a:lvl1pPr>
          </a:lstStyle>
          <a:p>
            <a:pPr>
              <a:defRPr/>
            </a:pPr>
            <a:fld id="{3AE25549-07D7-B7A3-995A-F1F61B146FA4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 spc="0">
          <a:solidFill>
            <a:schemeClr val="tx2"/>
          </a:solidFill>
          <a:latin typeface="Calibri"/>
          <a:ea typeface="SimSun"/>
          <a:cs typeface="Times New Roman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32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defRPr sz="2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4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defRPr sz="20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defRPr sz="20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SimSun"/>
          <a:cs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ggingface.co/HIT-TMG/KaLM-embedding-multilingual-mini-instruct-v1" TargetMode="External"/><Relationship Id="rId4" Type="http://schemas.openxmlformats.org/officeDocument/2006/relationships/hyperlink" Target="https://huggingface.co/Alibaba-NLP/gte-multilingual-base" TargetMode="External"/><Relationship Id="rId5" Type="http://schemas.openxmlformats.org/officeDocument/2006/relationships/hyperlink" Target="https://huggingface.co/sismetanin/xlm_roberta_base-ru-sentiment-rusentiment" TargetMode="External"/><Relationship Id="rId6" Type="http://schemas.openxmlformats.org/officeDocument/2006/relationships/hyperlink" Target="https://huggingface.co/ai-forever/ruBert-large" TargetMode="External"/><Relationship Id="rId7" Type="http://schemas.openxmlformats.org/officeDocument/2006/relationships/hyperlink" Target="https://huggingface.co/badmatr11x/roberta-base-emotions-detection-from-text" TargetMode="External"/><Relationship Id="rId8" Type="http://schemas.openxmlformats.org/officeDocument/2006/relationships/hyperlink" Target="https://huggingface.co/DeepPavlov/distilrubert-tiny-cased-conversational" TargetMode="External"/><Relationship Id="rId9" Type="http://schemas.openxmlformats.org/officeDocument/2006/relationships/hyperlink" Target="https://huggingface.co/DeepPavlov/distilrubert-base-cased-conversational" TargetMode="External"/><Relationship Id="rId10" Type="http://schemas.openxmlformats.org/officeDocument/2006/relationships/hyperlink" Target="https://huggingface.co/ai-forever/ru-en-RoSBERTa" TargetMode="External"/><Relationship Id="rId11" Type="http://schemas.openxmlformats.org/officeDocument/2006/relationships/hyperlink" Target="https://huggingface.co/jinaai/jina-embeddings-v3" TargetMode="External"/><Relationship Id="rId12" Type="http://schemas.openxmlformats.org/officeDocument/2006/relationships/hyperlink" Target="https://huggingface.co/deepvk/USER-bge-m3" TargetMode="External"/><Relationship Id="rId13" Type="http://schemas.openxmlformats.org/officeDocument/2006/relationships/hyperlink" Target="https://huggingface.co/intfloat/multilingual-e5-large-instruct" TargetMode="External"/><Relationship Id="rId14" Type="http://schemas.openxmlformats.org/officeDocument/2006/relationships/hyperlink" Target="https://huggingface.co/ShakurovR/knv_model_v2_eager" TargetMode="External"/><Relationship Id="rId15" Type="http://schemas.openxmlformats.org/officeDocument/2006/relationships/hyperlink" Target="https://huggingface.co/sergeyzh/LaBSE-ru-turbo" TargetMode="External"/><Relationship Id="rId16" Type="http://schemas.openxmlformats.org/officeDocument/2006/relationships/hyperlink" Target="https://huggingface.co/ShakurovR/knv_model_v2" TargetMode="External"/><Relationship Id="rId17" Type="http://schemas.openxmlformats.org/officeDocument/2006/relationships/hyperlink" Target="https://huggingface.co/cointegrated/LaBSE-en-ru" TargetMode="External"/><Relationship Id="rId18" Type="http://schemas.openxmlformats.org/officeDocument/2006/relationships/hyperlink" Target="https://huggingface.co/Geotrend/distilbert-base-ru-cased" TargetMode="External"/><Relationship Id="rId19" Type="http://schemas.openxmlformats.org/officeDocument/2006/relationships/hyperlink" Target="https://huggingface.co/cointegrated/rubert-base-cased-nli-threeway" TargetMode="External"/><Relationship Id="rId20" Type="http://schemas.openxmlformats.org/officeDocument/2006/relationships/hyperlink" Target="https://huggingface.co/cointegrated/rubert-tiny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ChangeArrowheads="1" noGrp="1"/>
          </p:cNvSpPr>
          <p:nvPr>
            <p:ph type="ctrTitle"/>
          </p:nvPr>
        </p:nvSpPr>
        <p:spPr bwMode="auto">
          <a:xfrm>
            <a:off x="914400" y="1148080"/>
            <a:ext cx="10363200" cy="1470660"/>
          </a:xfrm>
        </p:spPr>
        <p:txBody>
          <a:bodyPr/>
          <a:lstStyle/>
          <a:p>
            <a:pPr>
              <a:defRPr/>
            </a:pPr>
            <a:r>
              <a:rPr/>
              <a:t>Криптонит: Классификация эмоций в текстах</a:t>
            </a:r>
            <a:endParaRPr/>
          </a:p>
        </p:txBody>
      </p:sp>
      <p:sp>
        <p:nvSpPr>
          <p:cNvPr id="3" name="SlideSubtitle1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941954"/>
            <a:ext cx="10363200" cy="1752599"/>
          </a:xfrm>
        </p:spPr>
        <p:txBody>
          <a:bodyPr/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Вяткин Роман: Капитан, Scrum master, ML Engineer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Новиков Валентин: ML Engineer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Назаров Михаил: ML Engineer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Яськова Марина: ML Engineer, Data Scientist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Ихматуллаев Даврон: ML Engineer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Заславская Вероника: Data Scientist, Data Engineer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 algn="l">
              <a:defRPr cap="none"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Косачев Дмитрий: MLOps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5062894" name="SlideTitle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Идеи дальнейших исследований</a:t>
            </a:r>
            <a:endParaRPr/>
          </a:p>
        </p:txBody>
      </p:sp>
      <p:sp>
        <p:nvSpPr>
          <p:cNvPr id="1633100025" name="SlideText1"/>
          <p:cNvSpPr>
            <a:spLocks noChangeArrowheads="1" noGrp="1"/>
          </p:cNvSpPr>
          <p:nvPr>
            <p:ph idx="2"/>
          </p:nvPr>
        </p:nvSpPr>
        <p:spPr bwMode="auto">
          <a:xfrm>
            <a:off x="609599" y="2174874"/>
            <a:ext cx="5386704" cy="3951604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Аугментация данных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Обработка ошибок ASR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ClrTx/>
              <a:buSzTx/>
              <a:buFontTx/>
              <a:buNone/>
              <a:defRPr/>
            </a:pPr>
            <a:endParaRPr/>
          </a:p>
        </p:txBody>
      </p:sp>
      <p:sp>
        <p:nvSpPr>
          <p:cNvPr id="1932484948" name="SlideText4"/>
          <p:cNvSpPr>
            <a:spLocks noChangeArrowheads="1" noGrp="1"/>
          </p:cNvSpPr>
          <p:nvPr>
            <p:ph idx="4"/>
          </p:nvPr>
        </p:nvSpPr>
        <p:spPr bwMode="auto">
          <a:xfrm>
            <a:off x="6195694" y="2174874"/>
            <a:ext cx="5386704" cy="3951604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Обработка эмодзи и эмотиконов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😃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Очистка и нормализация данных для инференса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Задача</a:t>
            </a:r>
            <a:endParaRPr/>
          </a:p>
        </p:txBody>
      </p:sp>
      <p:sp>
        <p:nvSpPr>
          <p:cNvPr id="3" name="ТекстСлайда1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Задача партнера “Криптонит”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Обучить языковую модель для классификации эмоций в текстах на русском языке</a:t>
            </a:r>
            <a:endParaRPr/>
          </a:p>
          <a:p>
            <a:pPr>
              <a:defRPr/>
            </a:pPr>
            <a:r>
              <a:rPr/>
              <a:t>Количество эмоций - 7</a:t>
            </a:r>
            <a:endParaRPr/>
          </a:p>
          <a:p>
            <a:pPr>
              <a:defRPr/>
            </a:pPr>
            <a:r>
              <a:rPr/>
              <a:t>Один текст может содержать не одну эмоцию, а несколько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Решение</a:t>
            </a:r>
            <a:endParaRPr/>
          </a:p>
        </p:txBody>
      </p:sp>
      <p:sp>
        <p:nvSpPr>
          <p:cNvPr id="3" name="ТекстСлайда1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/>
              <a:t>Архитектура</a:t>
            </a:r>
            <a:endParaRPr/>
          </a:p>
          <a:p>
            <a:pPr>
              <a:buFontTx/>
              <a:buAutoNum type="arabicPeriod"/>
              <a:defRPr/>
            </a:pPr>
            <a:r>
              <a:rPr/>
              <a:t>расширение датасета</a:t>
            </a:r>
            <a:endParaRPr/>
          </a:p>
          <a:p>
            <a:pPr>
              <a:buFontTx/>
              <a:buAutoNum type="arabicPeriod"/>
              <a:defRPr/>
            </a:pPr>
            <a:r>
              <a:rPr/>
              <a:t>roBERTa</a:t>
            </a:r>
            <a:endParaRPr/>
          </a:p>
          <a:p>
            <a:pPr>
              <a:buFontTx/>
              <a:buAutoNum type="arabicPeriod"/>
              <a:defRPr/>
            </a:pPr>
            <a:r>
              <a:rPr/>
              <a:t>дропаут</a:t>
            </a:r>
            <a:endParaRPr/>
          </a:p>
          <a:p>
            <a:pPr>
              <a:buFontTx/>
              <a:buAutoNum type="arabicPeriod"/>
              <a:defRPr/>
            </a:pPr>
            <a:r>
              <a:rPr/>
              <a:t>изменение порога</a:t>
            </a:r>
            <a:endParaRPr/>
          </a:p>
          <a:p>
            <a:pPr>
              <a:buFontTx/>
              <a:buAutoNum type="arabicPeriod"/>
              <a:defRPr/>
            </a:pPr>
            <a:endParaRPr/>
          </a:p>
          <a:p>
            <a:pPr marL="0" indent="0">
              <a:buClrTx/>
              <a:buSzTx/>
              <a:buFontTx/>
              <a:buNone/>
              <a:defRPr/>
            </a:pPr>
            <a:r>
              <a:rPr/>
              <a:t>Датасет расширился на 61 %</a:t>
            </a:r>
            <a:endParaRPr/>
          </a:p>
          <a:p>
            <a:pPr marL="0" indent="0">
              <a:buClrTx/>
              <a:buSzTx/>
              <a:buFontTx/>
              <a:buNone/>
              <a:defRPr/>
            </a:pPr>
            <a:endParaRPr/>
          </a:p>
        </p:txBody>
      </p:sp>
      <p:pic>
        <p:nvPicPr>
          <p:cNvPr id="799578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63174" y="1361025"/>
            <a:ext cx="5591437" cy="5004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Расширение датасета</a:t>
            </a:r>
            <a:endParaRPr/>
          </a:p>
        </p:txBody>
      </p:sp>
      <p:pic>
        <p:nvPicPr>
          <p:cNvPr id="3" name="Изображение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95245" y="1417320"/>
            <a:ext cx="7019925" cy="2334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03500" y="3751580"/>
            <a:ext cx="7011670" cy="2386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Модель: какие пробовали</a:t>
            </a:r>
            <a:endParaRPr/>
          </a:p>
        </p:txBody>
      </p:sp>
      <p:graphicFrame>
        <p:nvGraphicFramePr>
          <p:cNvPr id="1439094485" name="ТекстСлайда1"/>
          <p:cNvGraphicFramePr>
            <a:graphicFrameLocks xmlns:a="http://schemas.openxmlformats.org/drawingml/2006/main"/>
          </p:cNvGraphicFramePr>
          <p:nvPr/>
        </p:nvGraphicFramePr>
        <p:xfrm>
          <a:off x="603250" y="1417320"/>
          <a:ext cx="10979148" cy="761618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270000"/>
                <a:gridCol w="6210000"/>
                <a:gridCol w="990000"/>
                <a:gridCol w="900000"/>
                <a:gridCol w="810000"/>
                <a:gridCol w="720000"/>
                <a:gridCol w="1072798"/>
              </a:tblGrid>
              <a:tr h="375920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№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Модель(ссылка hf)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исследователь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orig data | F1 val | F1 sub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ext data | F1 val | F1 sub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F1(Submit)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3995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3" tooltip="https://huggingface.co/HIT-TMG/KaLM-embedding-multilingual-mini-instruct-v1"/>
                        </a:rPr>
                        <a:t>https://huggingface.co/HIT-TMG/KaLM-embedding-multilingual-mini-instruct-v1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Даврон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highlight>
                          <a:srgbClr val="FFFF00"/>
                        </a:highlight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highlight>
                          <a:srgbClr val="FFFF00"/>
                        </a:highlight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4" tooltip="https://huggingface.co/Alibaba-NLP/gte-multilingual-base"/>
                        </a:rPr>
                        <a:t>https://huggingface.co/Alibaba-NLP/gte-multilingual-base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Даврон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highlight>
                          <a:srgbClr val="FFFF00"/>
                        </a:highlight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highlight>
                          <a:srgbClr val="FFFF00"/>
                        </a:highlight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5" tooltip="https://huggingface.co/sismetanin/xlm_roberta_base-ru-sentiment-rusentiment"/>
                        </a:rPr>
                        <a:t>https://huggingface.co/sismetanin/xlm_roberta_base-ru-sentiment-rusentiment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Марина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6" tooltip="https://huggingface.co/ai-forever/ruBert-large"/>
                        </a:rPr>
                        <a:t>https://huggingface.co/ai-forever/ruBert-large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Марина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0.66 | 0.55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7" tooltip="https://huggingface.co/badmatr11x/roberta-base-emotions-detection-from-text"/>
                        </a:rPr>
                        <a:t>https://huggingface.co/badmatr11x/roberta-base-emotions-detection-from-text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Вероника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0.1476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6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8" tooltip="https://huggingface.co/DeepPavlov/distilrubert-tiny-cased-conversational"/>
                        </a:rPr>
                        <a:t>https://huggingface.co/DeepPavlov/distilrubert-tiny-cased-conversational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Вероника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0.5677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9" tooltip="https://huggingface.co/DeepPavlov/distilrubert-base-cased-conversational"/>
                        </a:rPr>
                        <a:t>https://huggingface.co/DeepPavlov/distilrubert-base-cased-conversational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Вероника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0.5909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0" tooltip="https://huggingface.co/ai-forever/ru-en-RoSBERTa"/>
                        </a:rPr>
                        <a:t>https://huggingface.co/ai-forever/ru-en-RoSBERTa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Михаил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0.672 | 0.593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0.6872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0.6412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3" tooltip="https://huggingface.co/HIT-TMG/KaLM-embedding-multilingual-mini-instruct-v1"/>
                        </a:rPr>
                        <a:t>https://huggingface.co/HIT-TMG/KaLM-embedding-multilingual-mini-instruct-v1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Михаил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0.6718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1" tooltip="https://huggingface.co/jinaai/jina-embeddings-v3"/>
                        </a:rPr>
                        <a:t>https://huggingface.co/jinaai/jina-embeddings-v3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Михаил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0.5927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2" tooltip="https://huggingface.co/deepvk/USER-bge-m3"/>
                        </a:rPr>
                        <a:t>https://huggingface.co/deepvk/USER-bge-m3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Михаил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0.6820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3" tooltip="https://huggingface.co/intfloat/multilingual-e5-large-instruct"/>
                        </a:rPr>
                        <a:t>https://huggingface.co/intfloat/multilingual-e5-large-instruct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Михаил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0.6851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4" tooltip="https://huggingface.co/ShakurovR/knv_model_v2_eager"/>
                        </a:rPr>
                        <a:t>https://huggingface.co/ShakurovR/knv_model_v2_eager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Михаил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0.5999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5" tooltip="https://huggingface.co/sergeyzh/LaBSE-ru-turbo"/>
                        </a:rPr>
                        <a:t>https://huggingface.co/sergeyzh/LaBSE-ru-turbo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Валентин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0.652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6" tooltip="https://huggingface.co/ShakurovR/knv_model_v2"/>
                        </a:rPr>
                        <a:t>https://huggingface.co/ShakurovR/knv_model_v2 + линейный слой+допаут(0.85)+подбор границы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Роман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0.685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0.642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16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7" tooltip="https://huggingface.co/cointegrated/LaBSE-en-ru"/>
                        </a:rPr>
                        <a:t>https://huggingface.co/cointegrated/LaBSE-en-ru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Роман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0.6482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8" tooltip="https://huggingface.co/Geotrend/distilbert-base-ru-cased"/>
                        </a:rPr>
                        <a:t>https://huggingface.co/Geotrend/distilbert-base-ru-cased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Марина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18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Модель из бейзлайна (ruBert_base) + emoji.demojize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Марина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1000"/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20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19" tooltip="https://huggingface.co/cointegrated/rubert-base-cased-nli-threeway"/>
                        </a:rPr>
                        <a:t>https://huggingface.co/cointegrated/rubert-base-cased-nli-threeway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Вероника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0.5797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21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sng">
                          <a:solidFill>
                            <a:schemeClr val="hlink"/>
                          </a:solidFill>
                          <a:latin typeface="Carlito"/>
                          <a:ea typeface="Carlito"/>
                          <a:cs typeface="Carlito"/>
                          <a:hlinkClick r:id="rId20" tooltip="https://huggingface.co/cointegrated/rubert-tiny"/>
                        </a:rPr>
                        <a:t>https://huggingface.co/cointegrated/rubert-tiny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Вероника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0.3716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22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Модель из бейзлайна (ruBert_base) с балансировкой, аугментацией, ASR etc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Вероника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</a:rPr>
                        <a:t>0.6210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35559" marR="35559" marT="35559" marB="35559" vert="horz">
                    <a:lnL w="6349" algn="ctr">
                      <a:solidFill>
                        <a:schemeClr val="tx1"/>
                      </a:solidFill>
                    </a:lnL>
                    <a:lnR w="6349" algn="ctr">
                      <a:solidFill>
                        <a:schemeClr val="tx1"/>
                      </a:solidFill>
                    </a:lnR>
                    <a:lnT w="6349" algn="ctr">
                      <a:solidFill>
                        <a:schemeClr val="tx1"/>
                      </a:solidFill>
                    </a:lnT>
                    <a:lnB w="6349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Модификация классификационной “головы”</a:t>
            </a:r>
            <a:endParaRPr/>
          </a:p>
        </p:txBody>
      </p:sp>
      <p:sp>
        <p:nvSpPr>
          <p:cNvPr id="3" name="ТекстСлайда1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Добавление второго линейного слоя</a:t>
            </a:r>
            <a:endParaRPr/>
          </a:p>
          <a:p>
            <a:pPr>
              <a:defRPr/>
            </a:pPr>
            <a:r>
              <a:rPr/>
              <a:t>Добавление дропаут слоя (0.85)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Эксперименты с порогом (с графиком)</a:t>
            </a:r>
            <a:endParaRPr/>
          </a:p>
        </p:txBody>
      </p:sp>
      <p:pic>
        <p:nvPicPr>
          <p:cNvPr id="96553009" name="Изображение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33929" y="1532254"/>
            <a:ext cx="7381239" cy="466216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360932" name="ЗаголовокСлайда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2"/>
                </a:solidFill>
                <a:latin typeface="Calibri"/>
                <a:ea typeface="SimSun"/>
                <a:cs typeface="Times New Roman"/>
              </a:rPr>
              <a:t>Эксперименты с размером скрытого слоя</a:t>
            </a:r>
            <a:endParaRPr sz="4400"/>
          </a:p>
        </p:txBody>
      </p:sp>
      <p:sp>
        <p:nvSpPr>
          <p:cNvPr id="954464089" name="ТекстСлайда1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Оптимальный размер скрытого слоя: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457200" lvl="1" indent="0">
              <a:buClrTx/>
              <a:buSzTx/>
              <a:buFontTx/>
              <a:buNone/>
              <a:defRPr/>
            </a:pPr>
            <a:r>
              <a:rPr lang="en-US" sz="9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				</a:t>
            </a:r>
            <a:r>
              <a:rPr lang="en-US" sz="9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750–800.</a:t>
            </a:r>
            <a:endParaRPr lang="en-US" sz="9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Слишком большой или слишком маленький размер уменьшает значение метрики weighted F1-score.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789468" name="SlideTitle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Другие выыводы и </a:t>
            </a:r>
            <a:r>
              <a:rPr/>
              <a:t>эксперименты</a:t>
            </a:r>
            <a:endParaRPr/>
          </a:p>
        </p:txBody>
      </p:sp>
      <p:sp>
        <p:nvSpPr>
          <p:cNvPr id="889347571" name="SlideText1"/>
          <p:cNvSpPr>
            <a:spLocks noChangeArrowheads="1" noGrp="1"/>
          </p:cNvSpPr>
          <p:nvPr>
            <p:ph idx="2"/>
          </p:nvPr>
        </p:nvSpPr>
        <p:spPr bwMode="auto">
          <a:xfrm flipH="0" flipV="0">
            <a:off x="609598" y="1729296"/>
            <a:ext cx="5386703" cy="4397181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Эксперименты по балансировке весов классов в лосс-функции не привели к значимому улучшению метрик.</a:t>
            </a:r>
            <a:endParaRPr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SimSun"/>
                <a:cs typeface="Times New Roman"/>
              </a:rPr>
              <a:t>Обработка эмодзи не повлияла на результат потому что в тестовой выборке нет эмодзи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😞</a:t>
            </a:r>
            <a:endParaRPr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SimSun"/>
                <a:cs typeface="Times New Roman"/>
              </a:rPr>
              <a:t>Добавлял выходные головы от 2х до 7и. По количеству классов</a:t>
            </a: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SimSun"/>
                <a:cs typeface="Times New Roman"/>
              </a:rPr>
              <a:t>Добавлял мета слой, который конкатенировал выходы и конкатенировал по классам</a:t>
            </a:r>
            <a:endParaRPr sz="2400"/>
          </a:p>
          <a:p>
            <a:pPr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00442127" name="SlideText4"/>
          <p:cNvSpPr>
            <a:spLocks noChangeArrowheads="1" noGrp="1"/>
          </p:cNvSpPr>
          <p:nvPr>
            <p:ph idx="4"/>
          </p:nvPr>
        </p:nvSpPr>
        <p:spPr bwMode="auto">
          <a:xfrm flipH="0" flipV="0">
            <a:off x="6195693" y="1729296"/>
            <a:ext cx="5386703" cy="4397181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defRPr/>
            </a:pPr>
            <a:r>
              <a:rPr/>
              <a:t>Каждая из голов представляла разную структуры. Разное количество нейронов, разные активации.</a:t>
            </a:r>
            <a:endParaRPr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SimSun"/>
                <a:cs typeface="Times New Roman"/>
              </a:rPr>
              <a:t>Average пуллинг, макс пуллинг, конкатенация первых двух, после эмбеддинга</a:t>
            </a: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SimSun"/>
                <a:cs typeface="Times New Roman"/>
              </a:rPr>
              <a:t>Где небыло пулер слоя, менял функцию активации silu, gelu, нормализацию, дропаут.</a:t>
            </a: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SimSun"/>
                <a:cs typeface="Times New Roman"/>
              </a:rPr>
              <a:t>Residual слой</a:t>
            </a:r>
            <a:endParaRPr sz="2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2024-12-17T15:05:38Z</dcterms:created>
  <dcterms:modified xsi:type="dcterms:W3CDTF">2024-12-19T17:00:57Z</dcterms:modified>
</cp:coreProperties>
</file>