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002631"/>
            <a:ext cx="7556421" cy="1417558"/>
          </a:xfrm>
          <a:prstGeom prst="rect">
            <a:avLst/>
          </a:prstGeom>
          <a:noFill/>
          <a:ln/>
        </p:spPr>
        <p:txBody>
          <a:bodyPr wrap="squar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Штучний інтелект ChatGPT: Огляд можливостей</a:t>
            </a:r>
            <a:endParaRPr lang="en-US" sz="4450" dirty="0"/>
          </a:p>
        </p:txBody>
      </p:sp>
      <p:sp>
        <p:nvSpPr>
          <p:cNvPr id="4" name="Text 1"/>
          <p:cNvSpPr/>
          <p:nvPr/>
        </p:nvSpPr>
        <p:spPr>
          <a:xfrm>
            <a:off x="6280190" y="3760351"/>
            <a:ext cx="7556421" cy="1814513"/>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ChatGPT – це велика мовна модель. Він створений OpenAI. Він вражає своєю здатністю генерувати текст. Наша презентація дослідить його можливості. Ми розглянемо принцип роботи та застосування. Обговоримо переваги та недоліки. Завершимо баченням майбутнього ШІ.</a:t>
            </a:r>
            <a:endParaRPr lang="en-US" sz="1750" dirty="0"/>
          </a:p>
        </p:txBody>
      </p:sp>
      <p:sp>
        <p:nvSpPr>
          <p:cNvPr id="5" name="Shape 2"/>
          <p:cNvSpPr/>
          <p:nvPr/>
        </p:nvSpPr>
        <p:spPr>
          <a:xfrm>
            <a:off x="6280190" y="5846921"/>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5854541"/>
            <a:ext cx="347663" cy="347663"/>
          </a:xfrm>
          <a:prstGeom prst="rect">
            <a:avLst/>
          </a:prstGeom>
        </p:spPr>
      </p:pic>
      <p:sp>
        <p:nvSpPr>
          <p:cNvPr id="7" name="Text 3"/>
          <p:cNvSpPr/>
          <p:nvPr/>
        </p:nvSpPr>
        <p:spPr>
          <a:xfrm>
            <a:off x="6756440" y="5830014"/>
            <a:ext cx="1685925" cy="396835"/>
          </a:xfrm>
          <a:prstGeom prst="rect">
            <a:avLst/>
          </a:prstGeom>
          <a:noFill/>
          <a:ln/>
        </p:spPr>
        <p:txBody>
          <a:bodyPr wrap="none" lIns="0" tIns="0" rIns="0" bIns="0" rtlCol="0" anchor="t"/>
          <a:lstStyle/>
          <a:p>
            <a:pPr algn="l" indent="0" marL="0">
              <a:lnSpc>
                <a:spcPts val="3100"/>
              </a:lnSpc>
              <a:buNone/>
            </a:pPr>
            <a:r>
              <a:rPr lang="en-US" sz="2200" b="1" spc="-36" kern="0" dirty="0">
                <a:solidFill>
                  <a:srgbClr val="272525"/>
                </a:solidFill>
                <a:latin typeface="Inter Bold" pitchFamily="34" charset="0"/>
                <a:ea typeface="Inter Bold" pitchFamily="34" charset="-122"/>
                <a:cs typeface="Inter Bold" pitchFamily="34" charset="-120"/>
              </a:rPr>
              <a:t>by Nazarsnc</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39960"/>
            <a:ext cx="5700474"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Як працює ChatGPT?</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000000"/>
                </a:solidFill>
                <a:latin typeface="Inter Bold" pitchFamily="34" charset="0"/>
                <a:ea typeface="Inter Bold" pitchFamily="34" charset="-122"/>
                <a:cs typeface="Inter Bold" pitchFamily="34" charset="-120"/>
              </a:rPr>
              <a:t>Нейронні мережі</a:t>
            </a:r>
            <a:endParaRPr lang="en-US" sz="2200" dirty="0"/>
          </a:p>
        </p:txBody>
      </p:sp>
      <p:sp>
        <p:nvSpPr>
          <p:cNvPr id="4" name="Text 2"/>
          <p:cNvSpPr/>
          <p:nvPr/>
        </p:nvSpPr>
        <p:spPr>
          <a:xfrm>
            <a:off x="793790" y="4396859"/>
            <a:ext cx="6244709"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ChatGPT використовує нейронні мережі. Ці мережі навчені на великих обсягах даних. Це дозволяє йому розуміти та генерувати текст.</a:t>
            </a:r>
            <a:endParaRPr lang="en-US" sz="1750" dirty="0"/>
          </a:p>
        </p:txBody>
      </p:sp>
      <p:sp>
        <p:nvSpPr>
          <p:cNvPr id="5" name="Text 3"/>
          <p:cNvSpPr/>
          <p:nvPr/>
        </p:nvSpPr>
        <p:spPr>
          <a:xfrm>
            <a:off x="7599521" y="3815715"/>
            <a:ext cx="3585329" cy="354330"/>
          </a:xfrm>
          <a:prstGeom prst="rect">
            <a:avLst/>
          </a:prstGeom>
          <a:noFill/>
          <a:ln/>
        </p:spPr>
        <p:txBody>
          <a:bodyPr wrap="none" lIns="0" tIns="0" rIns="0" bIns="0" rtlCol="0" anchor="t"/>
          <a:lstStyle/>
          <a:p>
            <a:pPr indent="0" marL="0">
              <a:lnSpc>
                <a:spcPts val="2750"/>
              </a:lnSpc>
              <a:buNone/>
            </a:pPr>
            <a:r>
              <a:rPr lang="en-US" sz="2200" b="1" spc="-67" kern="0" dirty="0">
                <a:solidFill>
                  <a:srgbClr val="000000"/>
                </a:solidFill>
                <a:latin typeface="Inter Bold" pitchFamily="34" charset="0"/>
                <a:ea typeface="Inter Bold" pitchFamily="34" charset="-122"/>
                <a:cs typeface="Inter Bold" pitchFamily="34" charset="-120"/>
              </a:rPr>
              <a:t>Навчання з підкріпленням</a:t>
            </a:r>
            <a:endParaRPr lang="en-US" sz="2200" dirty="0"/>
          </a:p>
        </p:txBody>
      </p:sp>
      <p:sp>
        <p:nvSpPr>
          <p:cNvPr id="6" name="Text 4"/>
          <p:cNvSpPr/>
          <p:nvPr/>
        </p:nvSpPr>
        <p:spPr>
          <a:xfrm>
            <a:off x="7599521" y="4396859"/>
            <a:ext cx="6244709"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Модель використовує навчання з підкріпленням. Це допомагає їй покращувати якість відповідей. Вона вчиться на основі відгуків користувачів.</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074539"/>
            <a:ext cx="7556421" cy="1417558"/>
          </a:xfrm>
          <a:prstGeom prst="rect">
            <a:avLst/>
          </a:prstGeom>
          <a:noFill/>
          <a:ln/>
        </p:spPr>
        <p:txBody>
          <a:bodyPr wrap="squar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Можливості та застосування ChatGPT</a:t>
            </a:r>
            <a:endParaRPr lang="en-US" sz="4450" dirty="0"/>
          </a:p>
        </p:txBody>
      </p:sp>
      <p:sp>
        <p:nvSpPr>
          <p:cNvPr id="4" name="Shape 1"/>
          <p:cNvSpPr/>
          <p:nvPr/>
        </p:nvSpPr>
        <p:spPr>
          <a:xfrm>
            <a:off x="793790" y="2832259"/>
            <a:ext cx="3664863" cy="2410897"/>
          </a:xfrm>
          <a:prstGeom prst="roundRect">
            <a:avLst>
              <a:gd name="adj" fmla="val 3952"/>
            </a:avLst>
          </a:prstGeom>
          <a:solidFill>
            <a:srgbClr val="DADBF1"/>
          </a:solidFill>
          <a:ln w="7620">
            <a:solidFill>
              <a:srgbClr val="C0C1D7"/>
            </a:solidFill>
            <a:prstDash val="solid"/>
          </a:ln>
        </p:spPr>
      </p:sp>
      <p:sp>
        <p:nvSpPr>
          <p:cNvPr id="5" name="Text 2"/>
          <p:cNvSpPr/>
          <p:nvPr/>
        </p:nvSpPr>
        <p:spPr>
          <a:xfrm>
            <a:off x="1028224" y="3066693"/>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Генерація тексту</a:t>
            </a:r>
            <a:endParaRPr lang="en-US" sz="2200" dirty="0"/>
          </a:p>
        </p:txBody>
      </p:sp>
      <p:sp>
        <p:nvSpPr>
          <p:cNvPr id="6" name="Text 3"/>
          <p:cNvSpPr/>
          <p:nvPr/>
        </p:nvSpPr>
        <p:spPr>
          <a:xfrm>
            <a:off x="1028224" y="3557111"/>
            <a:ext cx="3195995"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Створення статей, есе, сценаріїв. Може писати код та перекладати мови.</a:t>
            </a:r>
            <a:endParaRPr lang="en-US" sz="1750" dirty="0"/>
          </a:p>
        </p:txBody>
      </p:sp>
      <p:sp>
        <p:nvSpPr>
          <p:cNvPr id="7" name="Shape 4"/>
          <p:cNvSpPr/>
          <p:nvPr/>
        </p:nvSpPr>
        <p:spPr>
          <a:xfrm>
            <a:off x="4685467" y="2832259"/>
            <a:ext cx="3664863" cy="2410897"/>
          </a:xfrm>
          <a:prstGeom prst="roundRect">
            <a:avLst>
              <a:gd name="adj" fmla="val 3952"/>
            </a:avLst>
          </a:prstGeom>
          <a:solidFill>
            <a:srgbClr val="DADBF1"/>
          </a:solidFill>
          <a:ln w="7620">
            <a:solidFill>
              <a:srgbClr val="C0C1D7"/>
            </a:solidFill>
            <a:prstDash val="solid"/>
          </a:ln>
        </p:spPr>
      </p:sp>
      <p:sp>
        <p:nvSpPr>
          <p:cNvPr id="8" name="Text 5"/>
          <p:cNvSpPr/>
          <p:nvPr/>
        </p:nvSpPr>
        <p:spPr>
          <a:xfrm>
            <a:off x="4919901" y="3066693"/>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Чат-боти</a:t>
            </a:r>
            <a:endParaRPr lang="en-US" sz="2200" dirty="0"/>
          </a:p>
        </p:txBody>
      </p:sp>
      <p:sp>
        <p:nvSpPr>
          <p:cNvPr id="9" name="Text 6"/>
          <p:cNvSpPr/>
          <p:nvPr/>
        </p:nvSpPr>
        <p:spPr>
          <a:xfrm>
            <a:off x="4919901" y="3557111"/>
            <a:ext cx="3195995"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Підтримка клієнтів, відповіді на запитання. Автоматизація спілкування з користувачами.</a:t>
            </a:r>
            <a:endParaRPr lang="en-US" sz="1750" dirty="0"/>
          </a:p>
        </p:txBody>
      </p:sp>
      <p:sp>
        <p:nvSpPr>
          <p:cNvPr id="10" name="Shape 7"/>
          <p:cNvSpPr/>
          <p:nvPr/>
        </p:nvSpPr>
        <p:spPr>
          <a:xfrm>
            <a:off x="793790" y="5469969"/>
            <a:ext cx="7556421" cy="1685092"/>
          </a:xfrm>
          <a:prstGeom prst="roundRect">
            <a:avLst>
              <a:gd name="adj" fmla="val 5654"/>
            </a:avLst>
          </a:prstGeom>
          <a:solidFill>
            <a:srgbClr val="DADBF1"/>
          </a:solidFill>
          <a:ln w="7620">
            <a:solidFill>
              <a:srgbClr val="C0C1D7"/>
            </a:solidFill>
            <a:prstDash val="solid"/>
          </a:ln>
        </p:spPr>
      </p:sp>
      <p:sp>
        <p:nvSpPr>
          <p:cNvPr id="11" name="Text 8"/>
          <p:cNvSpPr/>
          <p:nvPr/>
        </p:nvSpPr>
        <p:spPr>
          <a:xfrm>
            <a:off x="1028224" y="5704403"/>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Освіта</a:t>
            </a:r>
            <a:endParaRPr lang="en-US" sz="2200" dirty="0"/>
          </a:p>
        </p:txBody>
      </p:sp>
      <p:sp>
        <p:nvSpPr>
          <p:cNvPr id="12" name="Text 9"/>
          <p:cNvSpPr/>
          <p:nvPr/>
        </p:nvSpPr>
        <p:spPr>
          <a:xfrm>
            <a:off x="1028224" y="6194822"/>
            <a:ext cx="7087553" cy="725805"/>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Репетиторство, допомога у навчанні. Персоналізоване навчання для студентів.</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044535"/>
            <a:ext cx="7556421" cy="1417558"/>
          </a:xfrm>
          <a:prstGeom prst="rect">
            <a:avLst/>
          </a:prstGeom>
          <a:noFill/>
          <a:ln/>
        </p:spPr>
        <p:txBody>
          <a:bodyPr wrap="squar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Переваги та недоліки ChatGPT</a:t>
            </a:r>
            <a:endParaRPr lang="en-US" sz="4450" dirty="0"/>
          </a:p>
        </p:txBody>
      </p:sp>
      <p:pic>
        <p:nvPicPr>
          <p:cNvPr id="4" name="Image 1" descr="preencoded.png">    </p:cNvPr>
          <p:cNvPicPr>
            <a:picLocks noChangeAspect="1"/>
          </p:cNvPicPr>
          <p:nvPr/>
        </p:nvPicPr>
        <p:blipFill>
          <a:blip r:embed="rId2"/>
          <a:stretch>
            <a:fillRect/>
          </a:stretch>
        </p:blipFill>
        <p:spPr>
          <a:xfrm>
            <a:off x="793790" y="2802255"/>
            <a:ext cx="1134070" cy="2191345"/>
          </a:xfrm>
          <a:prstGeom prst="rect">
            <a:avLst/>
          </a:prstGeom>
        </p:spPr>
      </p:pic>
      <p:sp>
        <p:nvSpPr>
          <p:cNvPr id="5" name="Text 1"/>
          <p:cNvSpPr/>
          <p:nvPr/>
        </p:nvSpPr>
        <p:spPr>
          <a:xfrm>
            <a:off x="2268022" y="3029069"/>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Переваги</a:t>
            </a:r>
            <a:endParaRPr lang="en-US" sz="2200" dirty="0"/>
          </a:p>
        </p:txBody>
      </p:sp>
      <p:sp>
        <p:nvSpPr>
          <p:cNvPr id="6" name="Text 2"/>
          <p:cNvSpPr/>
          <p:nvPr/>
        </p:nvSpPr>
        <p:spPr>
          <a:xfrm>
            <a:off x="2268022" y="3519488"/>
            <a:ext cx="6082189" cy="362903"/>
          </a:xfrm>
          <a:prstGeom prst="rect">
            <a:avLst/>
          </a:prstGeom>
          <a:noFill/>
          <a:ln/>
        </p:spPr>
        <p:txBody>
          <a:bodyPr wrap="none" lIns="0" tIns="0" rIns="0" bIns="0" rtlCol="0" anchor="t"/>
          <a:lstStyle/>
          <a:p>
            <a:pPr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Швидкість і доступність</a:t>
            </a:r>
            <a:endParaRPr lang="en-US" sz="1750" dirty="0"/>
          </a:p>
        </p:txBody>
      </p:sp>
      <p:sp>
        <p:nvSpPr>
          <p:cNvPr id="7" name="Text 3"/>
          <p:cNvSpPr/>
          <p:nvPr/>
        </p:nvSpPr>
        <p:spPr>
          <a:xfrm>
            <a:off x="2268022" y="3961686"/>
            <a:ext cx="6082189" cy="362903"/>
          </a:xfrm>
          <a:prstGeom prst="rect">
            <a:avLst/>
          </a:prstGeom>
          <a:noFill/>
          <a:ln/>
        </p:spPr>
        <p:txBody>
          <a:bodyPr wrap="none" lIns="0" tIns="0" rIns="0" bIns="0" rtlCol="0" anchor="t"/>
          <a:lstStyle/>
          <a:p>
            <a:pPr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Автоматизація процесів</a:t>
            </a:r>
            <a:endParaRPr lang="en-US" sz="1750" dirty="0"/>
          </a:p>
        </p:txBody>
      </p:sp>
      <p:sp>
        <p:nvSpPr>
          <p:cNvPr id="8" name="Text 4"/>
          <p:cNvSpPr/>
          <p:nvPr/>
        </p:nvSpPr>
        <p:spPr>
          <a:xfrm>
            <a:off x="2268022" y="4403884"/>
            <a:ext cx="6082189" cy="362903"/>
          </a:xfrm>
          <a:prstGeom prst="rect">
            <a:avLst/>
          </a:prstGeom>
          <a:noFill/>
          <a:ln/>
        </p:spPr>
        <p:txBody>
          <a:bodyPr wrap="none" lIns="0" tIns="0" rIns="0" bIns="0" rtlCol="0" anchor="t"/>
          <a:lstStyle/>
          <a:p>
            <a:pPr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Підтримка 24/7</a:t>
            </a:r>
            <a:endParaRPr lang="en-US" sz="1750" dirty="0"/>
          </a:p>
        </p:txBody>
      </p:sp>
      <p:pic>
        <p:nvPicPr>
          <p:cNvPr id="9" name="Image 2" descr="preencoded.png">    </p:cNvPr>
          <p:cNvPicPr>
            <a:picLocks noChangeAspect="1"/>
          </p:cNvPicPr>
          <p:nvPr/>
        </p:nvPicPr>
        <p:blipFill>
          <a:blip r:embed="rId3"/>
          <a:stretch>
            <a:fillRect/>
          </a:stretch>
        </p:blipFill>
        <p:spPr>
          <a:xfrm>
            <a:off x="793790" y="4993600"/>
            <a:ext cx="1134070" cy="2191345"/>
          </a:xfrm>
          <a:prstGeom prst="rect">
            <a:avLst/>
          </a:prstGeom>
        </p:spPr>
      </p:pic>
      <p:sp>
        <p:nvSpPr>
          <p:cNvPr id="10" name="Text 5"/>
          <p:cNvSpPr/>
          <p:nvPr/>
        </p:nvSpPr>
        <p:spPr>
          <a:xfrm>
            <a:off x="2268022" y="5220414"/>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Недоліки</a:t>
            </a:r>
            <a:endParaRPr lang="en-US" sz="2200" dirty="0"/>
          </a:p>
        </p:txBody>
      </p:sp>
      <p:sp>
        <p:nvSpPr>
          <p:cNvPr id="11" name="Text 6"/>
          <p:cNvSpPr/>
          <p:nvPr/>
        </p:nvSpPr>
        <p:spPr>
          <a:xfrm>
            <a:off x="2268022" y="5710833"/>
            <a:ext cx="6082189" cy="362903"/>
          </a:xfrm>
          <a:prstGeom prst="rect">
            <a:avLst/>
          </a:prstGeom>
          <a:noFill/>
          <a:ln/>
        </p:spPr>
        <p:txBody>
          <a:bodyPr wrap="none" lIns="0" tIns="0" rIns="0" bIns="0" rtlCol="0" anchor="t"/>
          <a:lstStyle/>
          <a:p>
            <a:pPr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Можливі неточності</a:t>
            </a:r>
            <a:endParaRPr lang="en-US" sz="1750" dirty="0"/>
          </a:p>
        </p:txBody>
      </p:sp>
      <p:sp>
        <p:nvSpPr>
          <p:cNvPr id="12" name="Text 7"/>
          <p:cNvSpPr/>
          <p:nvPr/>
        </p:nvSpPr>
        <p:spPr>
          <a:xfrm>
            <a:off x="2268022" y="6153031"/>
            <a:ext cx="6082189" cy="362903"/>
          </a:xfrm>
          <a:prstGeom prst="rect">
            <a:avLst/>
          </a:prstGeom>
          <a:noFill/>
          <a:ln/>
        </p:spPr>
        <p:txBody>
          <a:bodyPr wrap="none" lIns="0" tIns="0" rIns="0" bIns="0" rtlCol="0" anchor="t"/>
          <a:lstStyle/>
          <a:p>
            <a:pPr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Відсутність емоційного інтелекту</a:t>
            </a:r>
            <a:endParaRPr lang="en-US" sz="1750" dirty="0"/>
          </a:p>
        </p:txBody>
      </p:sp>
      <p:sp>
        <p:nvSpPr>
          <p:cNvPr id="13" name="Text 8"/>
          <p:cNvSpPr/>
          <p:nvPr/>
        </p:nvSpPr>
        <p:spPr>
          <a:xfrm>
            <a:off x="2268022" y="6595229"/>
            <a:ext cx="6082189" cy="362903"/>
          </a:xfrm>
          <a:prstGeom prst="rect">
            <a:avLst/>
          </a:prstGeom>
          <a:noFill/>
          <a:ln/>
        </p:spPr>
        <p:txBody>
          <a:bodyPr wrap="none" lIns="0" tIns="0" rIns="0" bIns="0" rtlCol="0" anchor="t"/>
          <a:lstStyle/>
          <a:p>
            <a:pPr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Залежність від даних</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1148"/>
          </a:xfrm>
          <a:prstGeom prst="rect">
            <a:avLst/>
          </a:prstGeom>
        </p:spPr>
      </p:pic>
      <p:sp>
        <p:nvSpPr>
          <p:cNvPr id="3" name="Text 0"/>
          <p:cNvSpPr/>
          <p:nvPr/>
        </p:nvSpPr>
        <p:spPr>
          <a:xfrm>
            <a:off x="771644" y="606266"/>
            <a:ext cx="7600712" cy="1378029"/>
          </a:xfrm>
          <a:prstGeom prst="rect">
            <a:avLst/>
          </a:prstGeom>
          <a:noFill/>
          <a:ln/>
        </p:spPr>
        <p:txBody>
          <a:bodyPr wrap="square" lIns="0" tIns="0" rIns="0" bIns="0" rtlCol="0" anchor="t"/>
          <a:lstStyle/>
          <a:p>
            <a:pPr indent="0" marL="0">
              <a:lnSpc>
                <a:spcPts val="5400"/>
              </a:lnSpc>
              <a:buNone/>
            </a:pPr>
            <a:r>
              <a:rPr lang="en-US" sz="4300" b="1" spc="-130" kern="0" dirty="0">
                <a:solidFill>
                  <a:srgbClr val="000000"/>
                </a:solidFill>
                <a:latin typeface="Inter Bold" pitchFamily="34" charset="0"/>
                <a:ea typeface="Inter Bold" pitchFamily="34" charset="-122"/>
                <a:cs typeface="Inter Bold" pitchFamily="34" charset="-120"/>
              </a:rPr>
              <a:t>Майбутнє штучного інтелекту</a:t>
            </a:r>
            <a:endParaRPr lang="en-US" sz="4300" dirty="0"/>
          </a:p>
        </p:txBody>
      </p:sp>
      <p:sp>
        <p:nvSpPr>
          <p:cNvPr id="4" name="Shape 1"/>
          <p:cNvSpPr/>
          <p:nvPr/>
        </p:nvSpPr>
        <p:spPr>
          <a:xfrm>
            <a:off x="1087041" y="2314932"/>
            <a:ext cx="30480" cy="5309949"/>
          </a:xfrm>
          <a:prstGeom prst="roundRect">
            <a:avLst>
              <a:gd name="adj" fmla="val 303837"/>
            </a:avLst>
          </a:prstGeom>
          <a:solidFill>
            <a:srgbClr val="C0C1D7"/>
          </a:solidFill>
          <a:ln/>
        </p:spPr>
      </p:sp>
      <p:sp>
        <p:nvSpPr>
          <p:cNvPr id="5" name="Shape 2"/>
          <p:cNvSpPr/>
          <p:nvPr/>
        </p:nvSpPr>
        <p:spPr>
          <a:xfrm>
            <a:off x="1319808" y="2795707"/>
            <a:ext cx="771644" cy="30480"/>
          </a:xfrm>
          <a:prstGeom prst="roundRect">
            <a:avLst>
              <a:gd name="adj" fmla="val 303837"/>
            </a:avLst>
          </a:prstGeom>
          <a:solidFill>
            <a:srgbClr val="C0C1D7"/>
          </a:solidFill>
          <a:ln/>
        </p:spPr>
      </p:sp>
      <p:sp>
        <p:nvSpPr>
          <p:cNvPr id="6" name="Shape 3"/>
          <p:cNvSpPr/>
          <p:nvPr/>
        </p:nvSpPr>
        <p:spPr>
          <a:xfrm>
            <a:off x="854273" y="2562939"/>
            <a:ext cx="496014" cy="496014"/>
          </a:xfrm>
          <a:prstGeom prst="roundRect">
            <a:avLst>
              <a:gd name="adj" fmla="val 18671"/>
            </a:avLst>
          </a:prstGeom>
          <a:solidFill>
            <a:srgbClr val="DADBF1"/>
          </a:solidFill>
          <a:ln w="7620">
            <a:solidFill>
              <a:srgbClr val="C0C1D7"/>
            </a:solidFill>
            <a:prstDash val="solid"/>
          </a:ln>
        </p:spPr>
      </p:sp>
      <p:sp>
        <p:nvSpPr>
          <p:cNvPr id="7" name="Text 4"/>
          <p:cNvSpPr/>
          <p:nvPr/>
        </p:nvSpPr>
        <p:spPr>
          <a:xfrm>
            <a:off x="1035963" y="2645569"/>
            <a:ext cx="132636" cy="330756"/>
          </a:xfrm>
          <a:prstGeom prst="rect">
            <a:avLst/>
          </a:prstGeom>
          <a:noFill/>
          <a:ln/>
        </p:spPr>
        <p:txBody>
          <a:bodyPr wrap="none" lIns="0" tIns="0" rIns="0" bIns="0" rtlCol="0" anchor="t"/>
          <a:lstStyle/>
          <a:p>
            <a:pPr algn="ctr" indent="0" marL="0">
              <a:lnSpc>
                <a:spcPts val="2600"/>
              </a:lnSpc>
              <a:buNone/>
            </a:pPr>
            <a:r>
              <a:rPr lang="en-US" sz="2600" b="1" spc="-78" kern="0" dirty="0">
                <a:solidFill>
                  <a:srgbClr val="272525"/>
                </a:solidFill>
                <a:latin typeface="Inter Bold" pitchFamily="34" charset="0"/>
                <a:ea typeface="Inter Bold" pitchFamily="34" charset="-122"/>
                <a:cs typeface="Inter Bold" pitchFamily="34" charset="-120"/>
              </a:rPr>
              <a:t>1</a:t>
            </a:r>
            <a:endParaRPr lang="en-US" sz="2600" dirty="0"/>
          </a:p>
        </p:txBody>
      </p:sp>
      <p:sp>
        <p:nvSpPr>
          <p:cNvPr id="8" name="Text 5"/>
          <p:cNvSpPr/>
          <p:nvPr/>
        </p:nvSpPr>
        <p:spPr>
          <a:xfrm>
            <a:off x="2314932" y="2535317"/>
            <a:ext cx="2928104" cy="344448"/>
          </a:xfrm>
          <a:prstGeom prst="rect">
            <a:avLst/>
          </a:prstGeom>
          <a:noFill/>
          <a:ln/>
        </p:spPr>
        <p:txBody>
          <a:bodyPr wrap="none" lIns="0" tIns="0" rIns="0" bIns="0" rtlCol="0" anchor="t"/>
          <a:lstStyle/>
          <a:p>
            <a:pPr algn="l" indent="0" marL="0">
              <a:lnSpc>
                <a:spcPts val="2700"/>
              </a:lnSpc>
              <a:buNone/>
            </a:pPr>
            <a:r>
              <a:rPr lang="en-US" sz="2150" b="1" spc="-65" kern="0" dirty="0">
                <a:solidFill>
                  <a:srgbClr val="272525"/>
                </a:solidFill>
                <a:latin typeface="Inter Bold" pitchFamily="34" charset="0"/>
                <a:ea typeface="Inter Bold" pitchFamily="34" charset="-122"/>
                <a:cs typeface="Inter Bold" pitchFamily="34" charset="-120"/>
              </a:rPr>
              <a:t>Покращення моделей</a:t>
            </a:r>
            <a:endParaRPr lang="en-US" sz="2150" dirty="0"/>
          </a:p>
        </p:txBody>
      </p:sp>
      <p:sp>
        <p:nvSpPr>
          <p:cNvPr id="9" name="Text 6"/>
          <p:cNvSpPr/>
          <p:nvPr/>
        </p:nvSpPr>
        <p:spPr>
          <a:xfrm>
            <a:off x="2314932" y="3012043"/>
            <a:ext cx="6057424" cy="705564"/>
          </a:xfrm>
          <a:prstGeom prst="rect">
            <a:avLst/>
          </a:prstGeom>
          <a:noFill/>
          <a:ln/>
        </p:spPr>
        <p:txBody>
          <a:bodyPr wrap="squar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Більш точні та ефективні моделі. Розширення можливостей і застосувань.</a:t>
            </a:r>
            <a:endParaRPr lang="en-US" sz="1700" dirty="0"/>
          </a:p>
        </p:txBody>
      </p:sp>
      <p:sp>
        <p:nvSpPr>
          <p:cNvPr id="10" name="Shape 7"/>
          <p:cNvSpPr/>
          <p:nvPr/>
        </p:nvSpPr>
        <p:spPr>
          <a:xfrm>
            <a:off x="1319808" y="4639151"/>
            <a:ext cx="771644" cy="30480"/>
          </a:xfrm>
          <a:prstGeom prst="roundRect">
            <a:avLst>
              <a:gd name="adj" fmla="val 303837"/>
            </a:avLst>
          </a:prstGeom>
          <a:solidFill>
            <a:srgbClr val="C0C1D7"/>
          </a:solidFill>
          <a:ln/>
        </p:spPr>
      </p:sp>
      <p:sp>
        <p:nvSpPr>
          <p:cNvPr id="11" name="Shape 8"/>
          <p:cNvSpPr/>
          <p:nvPr/>
        </p:nvSpPr>
        <p:spPr>
          <a:xfrm>
            <a:off x="854273" y="4406384"/>
            <a:ext cx="496014" cy="496014"/>
          </a:xfrm>
          <a:prstGeom prst="roundRect">
            <a:avLst>
              <a:gd name="adj" fmla="val 18671"/>
            </a:avLst>
          </a:prstGeom>
          <a:solidFill>
            <a:srgbClr val="DADBF1"/>
          </a:solidFill>
          <a:ln w="7620">
            <a:solidFill>
              <a:srgbClr val="C0C1D7"/>
            </a:solidFill>
            <a:prstDash val="solid"/>
          </a:ln>
        </p:spPr>
      </p:sp>
      <p:sp>
        <p:nvSpPr>
          <p:cNvPr id="12" name="Text 9"/>
          <p:cNvSpPr/>
          <p:nvPr/>
        </p:nvSpPr>
        <p:spPr>
          <a:xfrm>
            <a:off x="1003102" y="4489013"/>
            <a:ext cx="198239" cy="330756"/>
          </a:xfrm>
          <a:prstGeom prst="rect">
            <a:avLst/>
          </a:prstGeom>
          <a:noFill/>
          <a:ln/>
        </p:spPr>
        <p:txBody>
          <a:bodyPr wrap="none" lIns="0" tIns="0" rIns="0" bIns="0" rtlCol="0" anchor="t"/>
          <a:lstStyle/>
          <a:p>
            <a:pPr algn="ctr" indent="0" marL="0">
              <a:lnSpc>
                <a:spcPts val="2600"/>
              </a:lnSpc>
              <a:buNone/>
            </a:pPr>
            <a:r>
              <a:rPr lang="en-US" sz="2600" b="1" spc="-78" kern="0" dirty="0">
                <a:solidFill>
                  <a:srgbClr val="272525"/>
                </a:solidFill>
                <a:latin typeface="Inter Bold" pitchFamily="34" charset="0"/>
                <a:ea typeface="Inter Bold" pitchFamily="34" charset="-122"/>
                <a:cs typeface="Inter Bold" pitchFamily="34" charset="-120"/>
              </a:rPr>
              <a:t>2</a:t>
            </a:r>
            <a:endParaRPr lang="en-US" sz="2600" dirty="0"/>
          </a:p>
        </p:txBody>
      </p:sp>
      <p:sp>
        <p:nvSpPr>
          <p:cNvPr id="13" name="Text 10"/>
          <p:cNvSpPr/>
          <p:nvPr/>
        </p:nvSpPr>
        <p:spPr>
          <a:xfrm>
            <a:off x="2314932" y="4378762"/>
            <a:ext cx="3102769" cy="344448"/>
          </a:xfrm>
          <a:prstGeom prst="rect">
            <a:avLst/>
          </a:prstGeom>
          <a:noFill/>
          <a:ln/>
        </p:spPr>
        <p:txBody>
          <a:bodyPr wrap="none" lIns="0" tIns="0" rIns="0" bIns="0" rtlCol="0" anchor="t"/>
          <a:lstStyle/>
          <a:p>
            <a:pPr algn="l" indent="0" marL="0">
              <a:lnSpc>
                <a:spcPts val="2700"/>
              </a:lnSpc>
              <a:buNone/>
            </a:pPr>
            <a:r>
              <a:rPr lang="en-US" sz="2150" b="1" spc="-65" kern="0" dirty="0">
                <a:solidFill>
                  <a:srgbClr val="272525"/>
                </a:solidFill>
                <a:latin typeface="Inter Bold" pitchFamily="34" charset="0"/>
                <a:ea typeface="Inter Bold" pitchFamily="34" charset="-122"/>
                <a:cs typeface="Inter Bold" pitchFamily="34" charset="-120"/>
              </a:rPr>
              <a:t>Інтеграція в різні сфери</a:t>
            </a:r>
            <a:endParaRPr lang="en-US" sz="2150" dirty="0"/>
          </a:p>
        </p:txBody>
      </p:sp>
      <p:sp>
        <p:nvSpPr>
          <p:cNvPr id="14" name="Text 11"/>
          <p:cNvSpPr/>
          <p:nvPr/>
        </p:nvSpPr>
        <p:spPr>
          <a:xfrm>
            <a:off x="2314932" y="4855488"/>
            <a:ext cx="6057424" cy="705564"/>
          </a:xfrm>
          <a:prstGeom prst="rect">
            <a:avLst/>
          </a:prstGeom>
          <a:noFill/>
          <a:ln/>
        </p:spPr>
        <p:txBody>
          <a:bodyPr wrap="squar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Медицина, фінанси, транспорт. ШІ стане невід'ємною частиною нашого життя.</a:t>
            </a:r>
            <a:endParaRPr lang="en-US" sz="1700" dirty="0"/>
          </a:p>
        </p:txBody>
      </p:sp>
      <p:sp>
        <p:nvSpPr>
          <p:cNvPr id="15" name="Shape 12"/>
          <p:cNvSpPr/>
          <p:nvPr/>
        </p:nvSpPr>
        <p:spPr>
          <a:xfrm>
            <a:off x="1319808" y="6482596"/>
            <a:ext cx="771644" cy="30480"/>
          </a:xfrm>
          <a:prstGeom prst="roundRect">
            <a:avLst>
              <a:gd name="adj" fmla="val 303837"/>
            </a:avLst>
          </a:prstGeom>
          <a:solidFill>
            <a:srgbClr val="C0C1D7"/>
          </a:solidFill>
          <a:ln/>
        </p:spPr>
      </p:sp>
      <p:sp>
        <p:nvSpPr>
          <p:cNvPr id="16" name="Shape 13"/>
          <p:cNvSpPr/>
          <p:nvPr/>
        </p:nvSpPr>
        <p:spPr>
          <a:xfrm>
            <a:off x="854273" y="6249829"/>
            <a:ext cx="496014" cy="496014"/>
          </a:xfrm>
          <a:prstGeom prst="roundRect">
            <a:avLst>
              <a:gd name="adj" fmla="val 18671"/>
            </a:avLst>
          </a:prstGeom>
          <a:solidFill>
            <a:srgbClr val="DADBF1"/>
          </a:solidFill>
          <a:ln w="7620">
            <a:solidFill>
              <a:srgbClr val="C0C1D7"/>
            </a:solidFill>
            <a:prstDash val="solid"/>
          </a:ln>
        </p:spPr>
      </p:sp>
      <p:sp>
        <p:nvSpPr>
          <p:cNvPr id="17" name="Text 14"/>
          <p:cNvSpPr/>
          <p:nvPr/>
        </p:nvSpPr>
        <p:spPr>
          <a:xfrm>
            <a:off x="1000482" y="6332458"/>
            <a:ext cx="203597" cy="330756"/>
          </a:xfrm>
          <a:prstGeom prst="rect">
            <a:avLst/>
          </a:prstGeom>
          <a:noFill/>
          <a:ln/>
        </p:spPr>
        <p:txBody>
          <a:bodyPr wrap="none" lIns="0" tIns="0" rIns="0" bIns="0" rtlCol="0" anchor="t"/>
          <a:lstStyle/>
          <a:p>
            <a:pPr algn="ctr" indent="0" marL="0">
              <a:lnSpc>
                <a:spcPts val="2600"/>
              </a:lnSpc>
              <a:buNone/>
            </a:pPr>
            <a:r>
              <a:rPr lang="en-US" sz="2600" b="1" spc="-78" kern="0" dirty="0">
                <a:solidFill>
                  <a:srgbClr val="272525"/>
                </a:solidFill>
                <a:latin typeface="Inter Bold" pitchFamily="34" charset="0"/>
                <a:ea typeface="Inter Bold" pitchFamily="34" charset="-122"/>
                <a:cs typeface="Inter Bold" pitchFamily="34" charset="-120"/>
              </a:rPr>
              <a:t>3</a:t>
            </a:r>
            <a:endParaRPr lang="en-US" sz="2600" dirty="0"/>
          </a:p>
        </p:txBody>
      </p:sp>
      <p:sp>
        <p:nvSpPr>
          <p:cNvPr id="18" name="Text 15"/>
          <p:cNvSpPr/>
          <p:nvPr/>
        </p:nvSpPr>
        <p:spPr>
          <a:xfrm>
            <a:off x="2314932" y="6222206"/>
            <a:ext cx="2756178" cy="344448"/>
          </a:xfrm>
          <a:prstGeom prst="rect">
            <a:avLst/>
          </a:prstGeom>
          <a:noFill/>
          <a:ln/>
        </p:spPr>
        <p:txBody>
          <a:bodyPr wrap="none" lIns="0" tIns="0" rIns="0" bIns="0" rtlCol="0" anchor="t"/>
          <a:lstStyle/>
          <a:p>
            <a:pPr algn="l" indent="0" marL="0">
              <a:lnSpc>
                <a:spcPts val="2700"/>
              </a:lnSpc>
              <a:buNone/>
            </a:pPr>
            <a:r>
              <a:rPr lang="en-US" sz="2150" b="1" spc="-65" kern="0" dirty="0">
                <a:solidFill>
                  <a:srgbClr val="272525"/>
                </a:solidFill>
                <a:latin typeface="Inter Bold" pitchFamily="34" charset="0"/>
                <a:ea typeface="Inter Bold" pitchFamily="34" charset="-122"/>
                <a:cs typeface="Inter Bold" pitchFamily="34" charset="-120"/>
              </a:rPr>
              <a:t>Етичні питання</a:t>
            </a:r>
            <a:endParaRPr lang="en-US" sz="2150" dirty="0"/>
          </a:p>
        </p:txBody>
      </p:sp>
      <p:sp>
        <p:nvSpPr>
          <p:cNvPr id="19" name="Text 16"/>
          <p:cNvSpPr/>
          <p:nvPr/>
        </p:nvSpPr>
        <p:spPr>
          <a:xfrm>
            <a:off x="2314932" y="6698933"/>
            <a:ext cx="6057424" cy="705564"/>
          </a:xfrm>
          <a:prstGeom prst="rect">
            <a:avLst/>
          </a:prstGeom>
          <a:noFill/>
          <a:ln/>
        </p:spPr>
        <p:txBody>
          <a:bodyPr wrap="squar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Регулювання та контроль ШІ. Забезпечення безпеки та прозорості.</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2025-02-07T11:21:38Z</dcterms:created>
  <dcterms:modified xsi:type="dcterms:W3CDTF">2025-02-07T11:21:38Z</dcterms:modified>
</cp:coreProperties>
</file>