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3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4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7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5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4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7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37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A672B54F-1A57-4B4E-8AB0-5D0BC03422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9688"/>
          <a:stretch/>
        </p:blipFill>
        <p:spPr>
          <a:xfrm>
            <a:off x="-1" y="-10653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5A19D-24DF-40A9-962B-C849B70F6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14400"/>
            <a:ext cx="8492965" cy="889408"/>
          </a:xfrm>
        </p:spPr>
        <p:txBody>
          <a:bodyPr anchor="t">
            <a:normAutofit fontScale="90000"/>
          </a:bodyPr>
          <a:lstStyle/>
          <a:p>
            <a:r>
              <a:rPr lang="en-US" sz="5400" b="0" i="0" u="none" strike="noStrike" baseline="0" dirty="0">
                <a:solidFill>
                  <a:schemeClr val="bg1"/>
                </a:solidFill>
                <a:latin typeface="Times-Roman"/>
              </a:rPr>
              <a:t>ICN-IP Coexistence Solutions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611B9-27AB-4AA3-8B36-C7ADB22EF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5277242"/>
            <a:ext cx="5040785" cy="5693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MHD Nazeer Kawas , Lisa Facciolo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"/>
            <a:ext cx="12192000" cy="6857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772C5B-FE99-4BA0-8B80-E17AC4F1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69" y="3866438"/>
            <a:ext cx="8040204" cy="236634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</a:rPr>
              <a:t>Replacement of the existing architecture </a:t>
            </a:r>
            <a:r>
              <a:rPr lang="en-US" sz="1800" b="1" i="0" u="none" strike="noStrike" baseline="0" dirty="0">
                <a:latin typeface="Times-Bold"/>
              </a:rPr>
              <a:t>Internet Protocol (IP):</a:t>
            </a:r>
            <a:br>
              <a:rPr lang="en-US" sz="1800" b="1" i="0" u="none" strike="noStrike" baseline="0" dirty="0">
                <a:latin typeface="Times-Bold"/>
              </a:rPr>
            </a:br>
            <a:br>
              <a:rPr lang="en-US" sz="1800" b="1" i="0" u="none" strike="noStrike" baseline="0" dirty="0">
                <a:latin typeface="Times-Bold"/>
              </a:rPr>
            </a:br>
            <a:r>
              <a:rPr lang="en-US" sz="1800" b="1" i="0" u="none" strike="noStrike" baseline="0" dirty="0">
                <a:latin typeface="Times-Bold"/>
              </a:rPr>
              <a:t>- </a:t>
            </a:r>
            <a:r>
              <a:rPr lang="en-US" sz="2000" b="0" i="0" u="none" strike="noStrike" baseline="0" dirty="0">
                <a:latin typeface="Times-Bold"/>
              </a:rPr>
              <a:t>challenging task involve multiple parties coordination such ISPs</a:t>
            </a:r>
            <a:r>
              <a:rPr lang="en-US" sz="1800" b="0" i="0" u="none" strike="noStrike" baseline="0" dirty="0">
                <a:latin typeface="Times-Bold"/>
              </a:rPr>
              <a:t>..</a:t>
            </a:r>
            <a:br>
              <a:rPr lang="en-US" sz="1800" b="0" i="0" u="none" strike="noStrike" baseline="0" dirty="0">
                <a:latin typeface="Times-Bold"/>
              </a:rPr>
            </a:br>
            <a:br>
              <a:rPr lang="en-US" sz="1800" b="0" i="0" u="none" strike="noStrike" baseline="0" dirty="0">
                <a:latin typeface="Times-Bold"/>
              </a:rPr>
            </a:br>
            <a:r>
              <a:rPr lang="en-US" sz="1800" b="0" i="0" u="none" strike="noStrike" baseline="0" dirty="0">
                <a:latin typeface="Times-Bold"/>
              </a:rPr>
              <a:t>-</a:t>
            </a:r>
            <a:r>
              <a:rPr lang="en-US" sz="2000" b="0" i="0" u="none" strike="noStrike" baseline="0" dirty="0">
                <a:latin typeface="Times-Bold"/>
              </a:rPr>
              <a:t>indefinite time to update the hardware and software, unexpected complications.</a:t>
            </a:r>
            <a:br>
              <a:rPr lang="en-US" sz="1800" b="0" i="0" u="none" strike="noStrike" baseline="0" dirty="0">
                <a:latin typeface="Times-Bold"/>
              </a:rPr>
            </a:br>
            <a:br>
              <a:rPr lang="en-US" sz="1800" b="0" i="0" u="none" strike="noStrike" baseline="0" dirty="0">
                <a:latin typeface="Times-Bold"/>
              </a:rPr>
            </a:br>
            <a:r>
              <a:rPr lang="en-US" sz="1800" b="0" i="0" u="none" strike="noStrike" baseline="0" dirty="0">
                <a:latin typeface="Times-Bold"/>
              </a:rPr>
              <a:t>-</a:t>
            </a:r>
            <a:r>
              <a:rPr lang="en-US" sz="2000" b="0" dirty="0">
                <a:latin typeface="Times-Bold"/>
              </a:rPr>
              <a:t>Coexistence between old and new architecture</a:t>
            </a:r>
            <a:br>
              <a:rPr lang="en-US" sz="1800" b="0" i="0" u="none" strike="noStrike" baseline="0" dirty="0">
                <a:latin typeface="Times-Bold"/>
              </a:rPr>
            </a:br>
            <a:br>
              <a:rPr lang="en-US" sz="1800" b="0" i="0" u="none" strike="noStrike" baseline="0" dirty="0">
                <a:latin typeface="Times-Bold"/>
              </a:rPr>
            </a:br>
            <a:br>
              <a:rPr lang="en-US" sz="1800" b="0" i="0" u="none" strike="noStrike" baseline="0" dirty="0">
                <a:latin typeface="Times-Bold"/>
              </a:rPr>
            </a:br>
            <a:br>
              <a:rPr lang="en-US" sz="1800" b="0" i="0" u="none" strike="noStrike" baseline="0" dirty="0">
                <a:latin typeface="Times-Bold"/>
              </a:rPr>
            </a:b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0F415-089B-48C3-9CD1-6ACC5B22C69F}"/>
              </a:ext>
            </a:extLst>
          </p:cNvPr>
          <p:cNvSpPr txBox="1"/>
          <p:nvPr/>
        </p:nvSpPr>
        <p:spPr>
          <a:xfrm>
            <a:off x="692457" y="727116"/>
            <a:ext cx="10333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The current Internet architecture: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r>
              <a:rPr lang="en-US" dirty="0"/>
              <a:t>  - was designed for small research community 3 decades ago.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- now more than 23 billion devices , this misalignment in usage led to explore new solutions</a:t>
            </a:r>
          </a:p>
          <a:p>
            <a:endParaRPr lang="en-US" dirty="0"/>
          </a:p>
          <a:p>
            <a:r>
              <a:rPr lang="en-US" dirty="0"/>
              <a:t>  -  first issue is the availability of unique IP, another one is the type of traffic (HTTP),now 86% only video </a:t>
            </a:r>
          </a:p>
          <a:p>
            <a:r>
              <a:rPr lang="en-US" dirty="0"/>
              <a:t>     traffic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From  security aspect this design doesn’t guarantee origin auth, data integrity , data confidentiality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0749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"/>
            <a:ext cx="12192000" cy="6857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96789-F099-45A2-AD5D-0C170556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7"/>
            <a:ext cx="10570341" cy="5231517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What is ICN?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b="0" dirty="0"/>
              <a:t>new network communication module which might replace the current one (host-centric to information-centric networking).</a:t>
            </a:r>
            <a:br>
              <a:rPr lang="en-US" sz="1800" b="0" dirty="0"/>
            </a:br>
            <a:br>
              <a:rPr lang="en-US" sz="1800" b="0" dirty="0"/>
            </a:br>
            <a:r>
              <a:rPr lang="en-US" sz="1800" b="0" dirty="0"/>
              <a:t>- instead of using IPs and DNS , they can send request only specifying only content names.</a:t>
            </a:r>
            <a:br>
              <a:rPr lang="en-US" sz="1800" b="0" dirty="0"/>
            </a:br>
            <a:br>
              <a:rPr lang="en-US" sz="1800" b="0" dirty="0"/>
            </a:br>
            <a:r>
              <a:rPr lang="en-US" sz="1800" b="0" dirty="0"/>
              <a:t>- </a:t>
            </a:r>
            <a:r>
              <a:rPr lang="en-US" sz="1800" b="0" i="0" u="none" strike="noStrike" baseline="0" dirty="0">
                <a:latin typeface="Times-Roman"/>
              </a:rPr>
              <a:t>This decoupling between request sending and content transferring introduces several benefits: </a:t>
            </a: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i="0" u="none" strike="noStrike" baseline="0" dirty="0">
                <a:latin typeface="Times-Roman"/>
              </a:rPr>
              <a:t>      reduction of latency and network load due to </a:t>
            </a:r>
            <a:r>
              <a:rPr lang="en-US" sz="1800" b="0" i="0" u="none" strike="noStrike" baseline="0" dirty="0" err="1">
                <a:latin typeface="Times-Roman"/>
              </a:rPr>
              <a:t>innetwork</a:t>
            </a:r>
            <a:r>
              <a:rPr lang="en-US" sz="1800" b="0" i="0" u="none" strike="noStrike" baseline="0" dirty="0">
                <a:latin typeface="Times-Roman"/>
              </a:rPr>
              <a:t>  caching, inherent content integrity</a:t>
            </a: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i="0" u="none" strike="noStrike" baseline="0" dirty="0">
                <a:latin typeface="Times-Roman"/>
              </a:rPr>
              <a:t>      and better support for mobility due to name-based  routing.</a:t>
            </a: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i="0" u="none" strike="noStrike" baseline="0" dirty="0">
                <a:latin typeface="Times-Roman"/>
              </a:rPr>
              <a:t>- ICN is suitable networking model for emerging technologies, such as (IoT) and 5G. (in-network caching feature)</a:t>
            </a: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975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1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 useBgFill="1">
        <p:nvSpPr>
          <p:cNvPr id="27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421EDC21-3D08-490A-844B-25347DAF1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"/>
            <a:ext cx="12192000" cy="6857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96789-F099-45A2-AD5D-0C170556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8408"/>
            <a:ext cx="10756773" cy="5140080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/>
              <a:t>Why ICN?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b="0" i="0" u="none" strike="noStrike" baseline="0" dirty="0">
                <a:latin typeface="Times-Roman"/>
              </a:rPr>
              <a:t>5G-ICN provides a single protocol able to handle mobility and security, instead of using a diverse</a:t>
            </a: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i="0" u="none" strike="noStrike" baseline="0" dirty="0">
                <a:latin typeface="Times-Roman"/>
              </a:rPr>
              <a:t>    set of IP-based Third Generation Partnership Project (3GPP)</a:t>
            </a:r>
            <a:br>
              <a:rPr lang="en-US" sz="1800" b="0" dirty="0"/>
            </a:br>
            <a:br>
              <a:rPr lang="en-US" sz="1800" b="0" dirty="0"/>
            </a:br>
            <a:r>
              <a:rPr lang="en-US" sz="1800" b="0" dirty="0"/>
              <a:t>- </a:t>
            </a:r>
            <a:r>
              <a:rPr lang="en-US" sz="1800" b="0" i="0" u="none" strike="noStrike" baseline="0" dirty="0">
                <a:latin typeface="Times-Roman"/>
              </a:rPr>
              <a:t>Additionally, the receiver-driven communication in ICN allows IoT-receivers to ask for data without reveali</a:t>
            </a:r>
            <a:r>
              <a:rPr lang="en-US" sz="1800" b="0" dirty="0">
                <a:latin typeface="Times-Roman"/>
              </a:rPr>
              <a:t>ng     </a:t>
            </a:r>
            <a:r>
              <a:rPr lang="en-US" sz="1800" b="0" i="0" u="none" strike="noStrike" baseline="0" dirty="0">
                <a:latin typeface="Times-Roman"/>
              </a:rPr>
              <a:t>their location information, thus being privacy supporting.</a:t>
            </a: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dirty="0"/>
              <a:t>- </a:t>
            </a:r>
            <a:r>
              <a:rPr lang="en-US" sz="1800" b="0" i="0" u="none" strike="noStrike" baseline="0" dirty="0">
                <a:latin typeface="Times-Roman"/>
              </a:rPr>
              <a:t>it provides a unifying platform with the same layer-3 Application Programming Interfaces (APIs) to integrate heterogeneous radios and wired interfaces in the same network</a:t>
            </a: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i="0" u="none" strike="noStrike" baseline="0" dirty="0">
                <a:latin typeface="Times-Roman"/>
              </a:rPr>
              <a:t>- it converges services like computing, storage, and networking over a single platform</a:t>
            </a: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r>
              <a:rPr lang="en-US" sz="1800" b="0" i="0" u="none" strike="noStrike" baseline="0" dirty="0">
                <a:latin typeface="Times-Roman"/>
              </a:rPr>
              <a:t>- The purpose of our presentation is to provide the first complete survey and classification of the existing coexistence solutions          of IP and ICN.</a:t>
            </a: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i="0" u="none" strike="noStrike" baseline="0" dirty="0">
                <a:latin typeface="Times-Roman"/>
              </a:rPr>
            </a:br>
            <a:br>
              <a:rPr lang="en-US" sz="1800" b="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9780393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392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Bierstadt</vt:lpstr>
      <vt:lpstr>Times-Bold</vt:lpstr>
      <vt:lpstr>Times-Roman</vt:lpstr>
      <vt:lpstr>Wingdings</vt:lpstr>
      <vt:lpstr>GestaltVTI</vt:lpstr>
      <vt:lpstr>ICN-IP Coexistence Solutions</vt:lpstr>
      <vt:lpstr>Replacement of the existing architecture Internet Protocol (IP):  - challenging task involve multiple parties coordination such ISPs..  -indefinite time to update the hardware and software, unexpected complications.  -Coexistence between old and new architecture    </vt:lpstr>
      <vt:lpstr>What is ICN?  - new network communication module which might replace the current one (host-centric to information-centric networking).  - instead of using IPs and DNS , they can send request only specifying only content names.  - This decoupling between request sending and content transferring introduces several benefits:        reduction of latency and network load due to innetwork  caching, inherent content integrity       and better support for mobility due to name-based  routing.  - ICN is suitable networking model for emerging technologies, such as (IoT) and 5G. (in-network caching feature)   </vt:lpstr>
      <vt:lpstr>Why ICN?  - 5G-ICN provides a single protocol able to handle mobility and security, instead of using a diverse     set of IP-based Third Generation Partnership Project (3GPP)  - Additionally, the receiver-driven communication in ICN allows IoT-receivers to ask for data without revealing     their location information, thus being privacy supporting.   - it provides a unifying platform with the same layer-3 Application Programming Interfaces (APIs) to integrate heterogeneous radios and wired interfaces in the same network  - it converges services like computing, storage, and networking over a single platform  - The purpose of our presentation is to provide the first complete survey and classification of the existing coexistence solutions          of IP and ICN.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ICN-IP Coexistence Solutions</dc:title>
  <dc:creator>Kawas Mhd Nazeer</dc:creator>
  <cp:lastModifiedBy>Kawas Mhd Nazeer</cp:lastModifiedBy>
  <cp:revision>9</cp:revision>
  <dcterms:created xsi:type="dcterms:W3CDTF">2021-10-27T09:37:43Z</dcterms:created>
  <dcterms:modified xsi:type="dcterms:W3CDTF">2021-10-27T18:28:54Z</dcterms:modified>
</cp:coreProperties>
</file>