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11/6/2021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83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11/6/2021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279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11/6/2021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93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11/6/2021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26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11/6/2021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637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11/6/2021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650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11/6/2021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6655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11/6/2021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3034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11/6/2021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322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11/6/2021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077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11/6/2021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37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11/6/2021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6846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
            <a:extLst>
              <a:ext uri="{FF2B5EF4-FFF2-40B4-BE49-F238E27FC236}">
                <a16:creationId xmlns:a16="http://schemas.microsoft.com/office/drawing/2014/main" id="{A672B54F-1A57-4B4E-8AB0-5D0BC03422A1}"/>
              </a:ext>
            </a:extLst>
          </p:cNvPr>
          <p:cNvPicPr>
            <a:picLocks noChangeAspect="1"/>
          </p:cNvPicPr>
          <p:nvPr/>
        </p:nvPicPr>
        <p:blipFill rotWithShape="1">
          <a:blip r:embed="rId2">
            <a:alphaModFix amt="40000"/>
          </a:blip>
          <a:srcRect t="29688"/>
          <a:stretch/>
        </p:blipFill>
        <p:spPr>
          <a:xfrm>
            <a:off x="-1" y="-106536"/>
            <a:ext cx="12192001" cy="6858001"/>
          </a:xfrm>
          <a:prstGeom prst="rect">
            <a:avLst/>
          </a:prstGeom>
        </p:spPr>
      </p:pic>
      <p:sp>
        <p:nvSpPr>
          <p:cNvPr id="2" name="Title 1">
            <a:extLst>
              <a:ext uri="{FF2B5EF4-FFF2-40B4-BE49-F238E27FC236}">
                <a16:creationId xmlns:a16="http://schemas.microsoft.com/office/drawing/2014/main" id="{AFB5A19D-24DF-40A9-962B-C849B70F6FAC}"/>
              </a:ext>
            </a:extLst>
          </p:cNvPr>
          <p:cNvSpPr>
            <a:spLocks noGrp="1"/>
          </p:cNvSpPr>
          <p:nvPr>
            <p:ph type="ctrTitle"/>
          </p:nvPr>
        </p:nvSpPr>
        <p:spPr>
          <a:xfrm>
            <a:off x="517870" y="914400"/>
            <a:ext cx="8492965" cy="889408"/>
          </a:xfrm>
        </p:spPr>
        <p:txBody>
          <a:bodyPr anchor="t">
            <a:normAutofit fontScale="90000"/>
          </a:bodyPr>
          <a:lstStyle/>
          <a:p>
            <a:r>
              <a:rPr lang="en-US" sz="5400" b="0" i="0" u="none" strike="noStrike" baseline="0" dirty="0">
                <a:solidFill>
                  <a:schemeClr val="bg1"/>
                </a:solidFill>
                <a:latin typeface="Times-Roman"/>
              </a:rPr>
              <a:t>ICN-IP Coexistence Solutions</a:t>
            </a:r>
            <a:endParaRPr lang="en-US" dirty="0">
              <a:solidFill>
                <a:schemeClr val="bg1"/>
              </a:solidFill>
            </a:endParaRPr>
          </a:p>
        </p:txBody>
      </p:sp>
      <p:sp>
        <p:nvSpPr>
          <p:cNvPr id="3" name="Subtitle 2">
            <a:extLst>
              <a:ext uri="{FF2B5EF4-FFF2-40B4-BE49-F238E27FC236}">
                <a16:creationId xmlns:a16="http://schemas.microsoft.com/office/drawing/2014/main" id="{316611B9-27AB-4AA3-8B36-C7ADB22EF44B}"/>
              </a:ext>
            </a:extLst>
          </p:cNvPr>
          <p:cNvSpPr>
            <a:spLocks noGrp="1"/>
          </p:cNvSpPr>
          <p:nvPr>
            <p:ph type="subTitle" idx="1"/>
          </p:nvPr>
        </p:nvSpPr>
        <p:spPr>
          <a:xfrm>
            <a:off x="6652366" y="5277242"/>
            <a:ext cx="5040785" cy="569375"/>
          </a:xfrm>
        </p:spPr>
        <p:txBody>
          <a:bodyPr anchor="b">
            <a:normAutofit/>
          </a:bodyPr>
          <a:lstStyle/>
          <a:p>
            <a:r>
              <a:rPr lang="en-US" dirty="0">
                <a:solidFill>
                  <a:srgbClr val="FFFFFF"/>
                </a:solidFill>
              </a:rPr>
              <a:t>MHD Nazeer Kawas , Lisa Facciolo</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0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0747893" cy="5555557"/>
          </a:xfrm>
        </p:spPr>
        <p:txBody>
          <a:bodyPr>
            <a:normAutofit/>
          </a:bodyPr>
          <a:lstStyle/>
          <a:p>
            <a:pPr algn="l"/>
            <a:r>
              <a:rPr lang="en-US" sz="2300" dirty="0"/>
              <a:t>- COEXISTENCE Requirements</a:t>
            </a:r>
            <a:br>
              <a:rPr lang="en-US" sz="2300" dirty="0"/>
            </a:br>
            <a:br>
              <a:rPr lang="en-US" sz="2300" dirty="0"/>
            </a:br>
            <a:r>
              <a:rPr lang="en-US" sz="1600" b="0" dirty="0">
                <a:latin typeface="Times-Roman"/>
              </a:rPr>
              <a:t>-  </a:t>
            </a:r>
            <a:r>
              <a:rPr lang="en-US" sz="1600" b="0" dirty="0">
                <a:solidFill>
                  <a:schemeClr val="accent3">
                    <a:lumMod val="50000"/>
                  </a:schemeClr>
                </a:solidFill>
                <a:latin typeface="Times-Roman"/>
              </a:rPr>
              <a:t>1) Addressed Coexistence Requirements: </a:t>
            </a:r>
            <a:r>
              <a:rPr lang="en-US" sz="1800" b="0" i="0" u="none" strike="noStrike" baseline="0" dirty="0">
                <a:latin typeface="Times-Roman"/>
              </a:rPr>
              <a:t>In a coexistence </a:t>
            </a:r>
            <a:r>
              <a:rPr lang="en-US" sz="1800" b="0" i="0" u="none" strike="noStrike" baseline="0" dirty="0" err="1">
                <a:latin typeface="Times-Roman"/>
              </a:rPr>
              <a:t>scenario,the</a:t>
            </a:r>
            <a:r>
              <a:rPr lang="en-US" sz="1800" b="0" i="0" u="none" strike="noStrike" baseline="0" dirty="0">
                <a:latin typeface="Times-Roman"/>
              </a:rPr>
              <a:t> different networks might generate conflicts</a:t>
            </a:r>
            <a:br>
              <a:rPr lang="en-US" sz="1800" b="0" i="0" u="none" strike="noStrike" baseline="0" dirty="0">
                <a:latin typeface="Times-Roman"/>
              </a:rPr>
            </a:br>
            <a:r>
              <a:rPr lang="en-US" sz="1800" b="0" i="0" u="none" strike="noStrike" baseline="0" dirty="0">
                <a:latin typeface="Times-Roman"/>
              </a:rPr>
              <a:t>  ex. ICN doesn’t provide transport </a:t>
            </a:r>
            <a:r>
              <a:rPr lang="en-US" sz="1800" b="0" i="0" u="none" strike="noStrike" baseline="0" dirty="0" err="1">
                <a:latin typeface="Times-Roman"/>
              </a:rPr>
              <a:t>functionalties</a:t>
            </a:r>
            <a:r>
              <a:rPr lang="en-US" sz="1800" b="0" i="0" u="none" strike="noStrike" baseline="0" dirty="0">
                <a:latin typeface="Times-Roman"/>
              </a:rPr>
              <a:t> provided by the TCP</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800" b="0" dirty="0">
                <a:latin typeface="Times-Roman"/>
              </a:rPr>
              <a:t>- </a:t>
            </a:r>
            <a:r>
              <a:rPr lang="en-US" sz="1600" b="0" dirty="0">
                <a:solidFill>
                  <a:srgbClr val="FF0000"/>
                </a:solidFill>
                <a:latin typeface="Times-Roman"/>
              </a:rPr>
              <a:t>Forwarding</a:t>
            </a:r>
            <a:r>
              <a:rPr lang="en-US" sz="1600" b="0" dirty="0">
                <a:solidFill>
                  <a:schemeClr val="accent3">
                    <a:lumMod val="50000"/>
                  </a:schemeClr>
                </a:solidFill>
                <a:latin typeface="Times-Roman"/>
              </a:rPr>
              <a:t>: </a:t>
            </a:r>
            <a:r>
              <a:rPr lang="en-US" sz="1800" b="0" dirty="0">
                <a:latin typeface="Times-Roman"/>
              </a:rPr>
              <a:t>How</a:t>
            </a:r>
            <a:r>
              <a:rPr lang="en-US" sz="1600" b="0" dirty="0">
                <a:solidFill>
                  <a:schemeClr val="accent3">
                    <a:lumMod val="50000"/>
                  </a:schemeClr>
                </a:solidFill>
                <a:latin typeface="Times-Roman"/>
              </a:rPr>
              <a:t> </a:t>
            </a:r>
            <a:r>
              <a:rPr lang="en-US" sz="1800" b="0" dirty="0">
                <a:latin typeface="Times-Roman"/>
              </a:rPr>
              <a:t>network forwarding devices should be able to handle packet with different routing identifiers.</a:t>
            </a:r>
            <a:br>
              <a:rPr lang="en-US" sz="1800" b="0" dirty="0">
                <a:latin typeface="Times-Roman"/>
              </a:rPr>
            </a:br>
            <a:br>
              <a:rPr lang="en-US" sz="1800" b="0" dirty="0">
                <a:solidFill>
                  <a:schemeClr val="accent3">
                    <a:lumMod val="50000"/>
                  </a:schemeClr>
                </a:solidFill>
                <a:latin typeface="Times-Roman"/>
              </a:rPr>
            </a:br>
            <a:r>
              <a:rPr lang="en-US" sz="1800" b="0" dirty="0">
                <a:solidFill>
                  <a:schemeClr val="accent3">
                    <a:lumMod val="50000"/>
                  </a:schemeClr>
                </a:solidFill>
                <a:latin typeface="Times-Roman"/>
              </a:rPr>
              <a:t> - </a:t>
            </a:r>
            <a:r>
              <a:rPr lang="en-US" sz="1800" b="0" dirty="0">
                <a:solidFill>
                  <a:srgbClr val="FF0000"/>
                </a:solidFill>
                <a:latin typeface="Times-Roman"/>
              </a:rPr>
              <a:t>Storage</a:t>
            </a:r>
            <a:r>
              <a:rPr lang="en-US" sz="1800" b="0" i="0" u="none" strike="noStrike" baseline="0" dirty="0">
                <a:latin typeface="Times-Roman"/>
              </a:rPr>
              <a:t>	: the network devices should support in-network caching to serve the content request and reduce bandwidth consumption.</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 </a:t>
            </a:r>
            <a:r>
              <a:rPr lang="en-US" sz="1600" b="0" dirty="0">
                <a:solidFill>
                  <a:srgbClr val="FF0000"/>
                </a:solidFill>
                <a:latin typeface="Times-Roman"/>
              </a:rPr>
              <a:t>Security</a:t>
            </a:r>
            <a:r>
              <a:rPr lang="en-US" sz="1600" b="0" dirty="0">
                <a:solidFill>
                  <a:schemeClr val="accent3">
                    <a:lumMod val="50000"/>
                  </a:schemeClr>
                </a:solidFill>
                <a:latin typeface="Times-Roman"/>
              </a:rPr>
              <a:t>: </a:t>
            </a:r>
            <a:r>
              <a:rPr lang="en-US" sz="1800" b="0" dirty="0">
                <a:latin typeface="Times-Roman"/>
              </a:rPr>
              <a:t>the network devices should preserve the security policies from the source network to the destination </a:t>
            </a:r>
            <a:br>
              <a:rPr lang="en-US" sz="1800" b="0" dirty="0">
                <a:latin typeface="Times-Roman"/>
              </a:rPr>
            </a:br>
            <a:r>
              <a:rPr lang="en-US" sz="1800" b="0" i="0" u="none" strike="noStrike" baseline="0" dirty="0">
                <a:latin typeface="Times-Roman"/>
              </a:rPr>
              <a:t>such as authenticating the digital signatures of content objects for content-based security</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 </a:t>
            </a:r>
            <a:r>
              <a:rPr lang="en-US" sz="1600" b="0" dirty="0">
                <a:solidFill>
                  <a:srgbClr val="FF0000"/>
                </a:solidFill>
                <a:latin typeface="Times-Roman"/>
              </a:rPr>
              <a:t>Management</a:t>
            </a:r>
            <a:r>
              <a:rPr lang="en-US" sz="1600" b="0" dirty="0">
                <a:solidFill>
                  <a:schemeClr val="accent3">
                    <a:lumMod val="50000"/>
                  </a:schemeClr>
                </a:solidFill>
                <a:latin typeface="Times-Roman"/>
              </a:rPr>
              <a:t> </a:t>
            </a:r>
            <a:r>
              <a:rPr lang="en-US" sz="1800" b="0" dirty="0">
                <a:latin typeface="Times-Roman"/>
              </a:rPr>
              <a:t>the network devices should support management-related operations such as </a:t>
            </a:r>
            <a:r>
              <a:rPr lang="en-US" sz="1800" b="0" dirty="0" err="1">
                <a:latin typeface="Times-Roman"/>
              </a:rPr>
              <a:t>trafficshaping</a:t>
            </a:r>
            <a:r>
              <a:rPr lang="en-US" sz="1800" b="0" dirty="0">
                <a:latin typeface="Times-Roman"/>
              </a:rPr>
              <a:t>/ engineering, load-balancing, and explicit path steering.</a:t>
            </a:r>
          </a:p>
        </p:txBody>
      </p:sp>
    </p:spTree>
    <p:extLst>
      <p:ext uri="{BB962C8B-B14F-4D97-AF65-F5344CB8AC3E}">
        <p14:creationId xmlns:p14="http://schemas.microsoft.com/office/powerpoint/2010/main" val="37512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0747893" cy="5555557"/>
          </a:xfrm>
        </p:spPr>
        <p:txBody>
          <a:bodyPr>
            <a:normAutofit/>
          </a:bodyPr>
          <a:lstStyle/>
          <a:p>
            <a:pPr algn="l"/>
            <a:r>
              <a:rPr lang="en-US" sz="2300" dirty="0"/>
              <a:t>- deployment of a coexistence architecture - real scenarios challenges:</a:t>
            </a:r>
            <a:br>
              <a:rPr lang="en-US" sz="2300" dirty="0"/>
            </a:br>
            <a:r>
              <a:rPr lang="en-US" sz="1800" b="0" i="0" u="none" strike="noStrike" baseline="0" dirty="0">
                <a:latin typeface="Times-Roman"/>
              </a:rPr>
              <a:t>As evaluation parameters, the following challenges arises.</a:t>
            </a:r>
            <a:br>
              <a:rPr lang="en-US" sz="2300" dirty="0"/>
            </a:br>
            <a:br>
              <a:rPr lang="en-US" sz="2300" dirty="0"/>
            </a:br>
            <a:r>
              <a:rPr lang="en-US" sz="1600" b="0" dirty="0">
                <a:latin typeface="Times-Roman"/>
              </a:rPr>
              <a:t>-  </a:t>
            </a:r>
            <a:r>
              <a:rPr lang="en-US" sz="1600" b="0" dirty="0">
                <a:solidFill>
                  <a:schemeClr val="accent3">
                    <a:lumMod val="50000"/>
                  </a:schemeClr>
                </a:solidFill>
                <a:latin typeface="Times-Roman"/>
              </a:rPr>
              <a:t> Access control      - Scalability            - Dynamic network management      -  Latency              -  Traffic management</a:t>
            </a:r>
            <a:br>
              <a:rPr lang="en-US" sz="1800" b="0" i="0" u="none" strike="noStrike" baseline="0" dirty="0">
                <a:latin typeface="Times-Roman"/>
              </a:rPr>
            </a:br>
            <a:br>
              <a:rPr lang="en-US" sz="1800" b="0" i="0" u="none" strike="noStrike" baseline="0" dirty="0">
                <a:latin typeface="Times-Roman"/>
              </a:rPr>
            </a:br>
            <a:endParaRPr lang="en-US" sz="1800" b="0" dirty="0">
              <a:latin typeface="Times-Roman"/>
            </a:endParaRPr>
          </a:p>
        </p:txBody>
      </p:sp>
    </p:spTree>
    <p:extLst>
      <p:ext uri="{BB962C8B-B14F-4D97-AF65-F5344CB8AC3E}">
        <p14:creationId xmlns:p14="http://schemas.microsoft.com/office/powerpoint/2010/main" val="113361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0747893" cy="5555557"/>
          </a:xfrm>
        </p:spPr>
        <p:txBody>
          <a:bodyPr>
            <a:normAutofit/>
          </a:bodyPr>
          <a:lstStyle/>
          <a:p>
            <a:pPr algn="l"/>
            <a:r>
              <a:rPr lang="en-US" sz="2300" dirty="0"/>
              <a:t>- CLASSIFICATION OF THE COEXISTENCE ARCHITECTURES:</a:t>
            </a:r>
            <a:br>
              <a:rPr lang="en-US" sz="2300"/>
            </a:br>
            <a:br>
              <a:rPr lang="en-US" sz="2300"/>
            </a:br>
            <a:br>
              <a:rPr lang="en-US" sz="1800" b="0" i="0" u="none" strike="noStrike" baseline="0" dirty="0">
                <a:latin typeface="Times-Roman"/>
              </a:rPr>
            </a:br>
            <a:endParaRPr lang="en-US" sz="1800" b="0" dirty="0">
              <a:latin typeface="Times-Roman"/>
            </a:endParaRPr>
          </a:p>
        </p:txBody>
      </p:sp>
    </p:spTree>
    <p:extLst>
      <p:ext uri="{BB962C8B-B14F-4D97-AF65-F5344CB8AC3E}">
        <p14:creationId xmlns:p14="http://schemas.microsoft.com/office/powerpoint/2010/main" val="25178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9">
            <a:extLst>
              <a:ext uri="{FF2B5EF4-FFF2-40B4-BE49-F238E27FC236}">
                <a16:creationId xmlns:a16="http://schemas.microsoft.com/office/drawing/2014/main" id="{421EDC21-3D08-490A-844B-25347DAF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2000"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CE772C5B-FE99-4BA0-8B80-E17AC4F1E2CE}"/>
              </a:ext>
            </a:extLst>
          </p:cNvPr>
          <p:cNvSpPr>
            <a:spLocks noGrp="1"/>
          </p:cNvSpPr>
          <p:nvPr>
            <p:ph type="title"/>
          </p:nvPr>
        </p:nvSpPr>
        <p:spPr>
          <a:xfrm>
            <a:off x="597769" y="3866438"/>
            <a:ext cx="9070014" cy="2027004"/>
          </a:xfrm>
        </p:spPr>
        <p:txBody>
          <a:bodyPr vert="horz" lIns="91440" tIns="45720" rIns="91440" bIns="45720" rtlCol="0" anchor="t">
            <a:normAutofit fontScale="90000"/>
          </a:bodyPr>
          <a:lstStyle/>
          <a:p>
            <a:pPr marL="285750" indent="-285750">
              <a:buFont typeface="Wingdings" panose="05000000000000000000" pitchFamily="2" charset="2"/>
              <a:buChar char="§"/>
            </a:pPr>
            <a:r>
              <a:rPr lang="en-US" sz="1800" dirty="0">
                <a:solidFill>
                  <a:srgbClr val="000000"/>
                </a:solidFill>
              </a:rPr>
              <a:t>Replacement of the existing architecture </a:t>
            </a:r>
            <a:r>
              <a:rPr lang="en-US" sz="1800" b="1" i="0" u="none" strike="noStrike" baseline="0" dirty="0">
                <a:latin typeface="Times-Bold"/>
              </a:rPr>
              <a:t>Internet Protocol (IP):</a:t>
            </a:r>
            <a:br>
              <a:rPr lang="en-US" sz="1800" b="1" i="0" u="none" strike="noStrike" baseline="0" dirty="0">
                <a:latin typeface="Times-Bold"/>
              </a:rPr>
            </a:br>
            <a:br>
              <a:rPr lang="en-US" sz="1800" b="1" i="0" u="none" strike="noStrike" baseline="0" dirty="0">
                <a:latin typeface="Times-Bold"/>
              </a:rPr>
            </a:br>
            <a:r>
              <a:rPr lang="en-US" sz="1800" b="1" i="0" u="none" strike="noStrike" baseline="0" dirty="0">
                <a:latin typeface="Times-Bold"/>
              </a:rPr>
              <a:t>- </a:t>
            </a:r>
            <a:r>
              <a:rPr lang="en-US" sz="2000" b="0" i="0" u="none" strike="noStrike" baseline="0" dirty="0">
                <a:latin typeface="Times-Bold"/>
              </a:rPr>
              <a:t>challenging task involve multiple parties coordination such ISPs</a:t>
            </a:r>
            <a:r>
              <a:rPr lang="en-US" sz="1800" b="0" i="0" u="none" strike="noStrike" baseline="0" dirty="0">
                <a:latin typeface="Times-Bold"/>
              </a:rPr>
              <a:t>..</a:t>
            </a:r>
            <a:br>
              <a:rPr lang="en-US" sz="1800" b="0" i="0" u="none" strike="noStrike" baseline="0" dirty="0">
                <a:latin typeface="Times-Bold"/>
              </a:rPr>
            </a:br>
            <a:br>
              <a:rPr lang="en-US" sz="1800" b="0" i="0" u="none" strike="noStrike" baseline="0" dirty="0">
                <a:latin typeface="Times-Bold"/>
              </a:rPr>
            </a:br>
            <a:r>
              <a:rPr lang="en-US" sz="1800" b="0" i="0" u="none" strike="noStrike" baseline="0" dirty="0">
                <a:latin typeface="Times-Bold"/>
              </a:rPr>
              <a:t>-</a:t>
            </a:r>
            <a:r>
              <a:rPr lang="en-US" sz="2000" b="0" i="0" u="none" strike="noStrike" baseline="0" dirty="0">
                <a:latin typeface="Times-Bold"/>
              </a:rPr>
              <a:t>indefinite time to update the hardware and software, unexpected complications.</a:t>
            </a:r>
            <a:br>
              <a:rPr lang="en-US" sz="1800" b="0" i="0" u="none" strike="noStrike" baseline="0" dirty="0">
                <a:latin typeface="Times-Bold"/>
              </a:rPr>
            </a:br>
            <a:br>
              <a:rPr lang="en-US" sz="1800" b="0" i="0" u="none" strike="noStrike" baseline="0" dirty="0">
                <a:latin typeface="Times-Bold"/>
              </a:rPr>
            </a:br>
            <a:r>
              <a:rPr lang="en-US" sz="1800" b="0" i="0" u="none" strike="noStrike" baseline="0" dirty="0">
                <a:latin typeface="Times-Bold"/>
              </a:rPr>
              <a:t>-</a:t>
            </a:r>
            <a:r>
              <a:rPr lang="en-US" sz="2000" b="0" dirty="0">
                <a:latin typeface="Times-Bold"/>
              </a:rPr>
              <a:t>Coexistence between old and new architecture which is the purpose of our presentation.</a:t>
            </a:r>
            <a:br>
              <a:rPr lang="en-US" sz="1800" b="0" i="0" u="none" strike="noStrike" baseline="0" dirty="0">
                <a:latin typeface="Times-Bold"/>
              </a:rPr>
            </a:br>
            <a:br>
              <a:rPr lang="en-US" sz="1800" b="0" i="0" u="none" strike="noStrike" baseline="0" dirty="0">
                <a:latin typeface="Times-Bold"/>
              </a:rPr>
            </a:br>
            <a:br>
              <a:rPr lang="en-US" sz="1800" b="0" i="0" u="none" strike="noStrike" baseline="0" dirty="0">
                <a:latin typeface="Times-Bold"/>
              </a:rPr>
            </a:br>
            <a:br>
              <a:rPr lang="en-US" sz="1800" b="0" i="0" u="none" strike="noStrike" baseline="0" dirty="0">
                <a:latin typeface="Times-Bold"/>
              </a:rPr>
            </a:br>
            <a:endParaRPr lang="en-US" sz="1800" dirty="0">
              <a:solidFill>
                <a:srgbClr val="000000"/>
              </a:solidFill>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C0F415-089B-48C3-9CD1-6ACC5B22C69F}"/>
              </a:ext>
            </a:extLst>
          </p:cNvPr>
          <p:cNvSpPr txBox="1"/>
          <p:nvPr/>
        </p:nvSpPr>
        <p:spPr>
          <a:xfrm>
            <a:off x="692457" y="727117"/>
            <a:ext cx="10315854" cy="3139321"/>
          </a:xfrm>
          <a:prstGeom prst="rect">
            <a:avLst/>
          </a:prstGeom>
          <a:noFill/>
        </p:spPr>
        <p:txBody>
          <a:bodyPr wrap="square" rtlCol="0">
            <a:spAutoFit/>
          </a:bodyPr>
          <a:lstStyle/>
          <a:p>
            <a:pPr marL="285750" indent="-285750">
              <a:buFont typeface="Wingdings" panose="05000000000000000000" pitchFamily="2" charset="2"/>
              <a:buChar char="§"/>
            </a:pPr>
            <a:r>
              <a:rPr lang="en-US" b="1" dirty="0"/>
              <a:t>The current Internet architecture:</a:t>
            </a:r>
          </a:p>
          <a:p>
            <a:pPr marL="285750" indent="-285750">
              <a:buFont typeface="Wingdings" panose="05000000000000000000" pitchFamily="2" charset="2"/>
              <a:buChar char="§"/>
            </a:pPr>
            <a:endParaRPr lang="en-US" b="1" dirty="0"/>
          </a:p>
          <a:p>
            <a:r>
              <a:rPr lang="en-US" dirty="0"/>
              <a:t>  - was designed for small research community 3 decades ago.</a:t>
            </a:r>
          </a:p>
          <a:p>
            <a:r>
              <a:rPr lang="en-US" dirty="0"/>
              <a:t>  </a:t>
            </a:r>
          </a:p>
          <a:p>
            <a:r>
              <a:rPr lang="en-US" dirty="0"/>
              <a:t>  - now more than 23 billion devices , this misalignment in usage led to explore new solutions</a:t>
            </a:r>
          </a:p>
          <a:p>
            <a:endParaRPr lang="en-US" dirty="0"/>
          </a:p>
          <a:p>
            <a:r>
              <a:rPr lang="en-US" dirty="0"/>
              <a:t>  -  first issue is the availability of unique IP, another one is the type of traffic (HTTP),now 86% only video </a:t>
            </a:r>
          </a:p>
          <a:p>
            <a:r>
              <a:rPr lang="en-US" dirty="0"/>
              <a:t>     traffic </a:t>
            </a:r>
          </a:p>
          <a:p>
            <a:endParaRPr lang="en-US" dirty="0"/>
          </a:p>
          <a:p>
            <a:pPr marL="285750" indent="-285750">
              <a:buFontTx/>
              <a:buChar char="-"/>
            </a:pPr>
            <a:r>
              <a:rPr lang="en-US" dirty="0"/>
              <a:t>From  security aspect this design doesn’t guarantee origin auth, data integrity , data confidentiality </a:t>
            </a:r>
          </a:p>
          <a:p>
            <a:r>
              <a:rPr lang="en-US" dirty="0"/>
              <a:t>	</a:t>
            </a:r>
          </a:p>
        </p:txBody>
      </p:sp>
    </p:spTree>
    <p:extLst>
      <p:ext uri="{BB962C8B-B14F-4D97-AF65-F5344CB8AC3E}">
        <p14:creationId xmlns:p14="http://schemas.microsoft.com/office/powerpoint/2010/main" val="420749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5" name="Rectangle 1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useBgFill="1">
        <p:nvSpPr>
          <p:cNvPr id="27"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8" name="Rectangle 19">
            <a:extLst>
              <a:ext uri="{FF2B5EF4-FFF2-40B4-BE49-F238E27FC236}">
                <a16:creationId xmlns:a16="http://schemas.microsoft.com/office/drawing/2014/main" id="{421EDC21-3D08-490A-844B-25347DAF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2000"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3" name="Title 2">
            <a:extLst>
              <a:ext uri="{FF2B5EF4-FFF2-40B4-BE49-F238E27FC236}">
                <a16:creationId xmlns:a16="http://schemas.microsoft.com/office/drawing/2014/main" id="{54796789-F099-45A2-AD5D-0C17055644D8}"/>
              </a:ext>
            </a:extLst>
          </p:cNvPr>
          <p:cNvSpPr>
            <a:spLocks noGrp="1"/>
          </p:cNvSpPr>
          <p:nvPr>
            <p:ph type="title"/>
          </p:nvPr>
        </p:nvSpPr>
        <p:spPr>
          <a:xfrm>
            <a:off x="517868" y="978408"/>
            <a:ext cx="10525953" cy="5094362"/>
          </a:xfrm>
        </p:spPr>
        <p:txBody>
          <a:bodyPr>
            <a:normAutofit/>
          </a:bodyPr>
          <a:lstStyle/>
          <a:p>
            <a:pPr algn="l"/>
            <a:r>
              <a:rPr lang="en-US" sz="1800" dirty="0"/>
              <a:t>What is ICN?</a:t>
            </a:r>
            <a:br>
              <a:rPr lang="en-US" sz="1800" dirty="0"/>
            </a:br>
            <a:br>
              <a:rPr lang="en-US" sz="1800" dirty="0"/>
            </a:br>
            <a:r>
              <a:rPr lang="en-US" sz="1800" dirty="0"/>
              <a:t>- </a:t>
            </a:r>
            <a:r>
              <a:rPr lang="en-US" sz="1800" b="0" dirty="0"/>
              <a:t>new network communication module which might replace the current one (host-centric to information-centric networking). </a:t>
            </a:r>
            <a:r>
              <a:rPr lang="en-US" sz="1800" b="0" i="0" u="none" strike="noStrike" baseline="0" dirty="0">
                <a:latin typeface="Times-Roman"/>
              </a:rPr>
              <a:t>the ICN paradigm was first introduced in the TRIAD project in 2001.</a:t>
            </a:r>
            <a:br>
              <a:rPr lang="en-US" sz="1800" b="0" dirty="0"/>
            </a:br>
            <a:br>
              <a:rPr lang="en-US" sz="1800" b="0" dirty="0"/>
            </a:br>
            <a:r>
              <a:rPr lang="en-US" sz="1800" b="0" dirty="0"/>
              <a:t>- instead of using IPs and DNS , they can send request only specifying only content names.</a:t>
            </a:r>
            <a:br>
              <a:rPr lang="en-US" sz="1800" b="0" dirty="0"/>
            </a:br>
            <a:br>
              <a:rPr lang="en-US" sz="1800" b="0" dirty="0"/>
            </a:br>
            <a:r>
              <a:rPr lang="en-US" sz="1800" b="0" dirty="0"/>
              <a:t>- </a:t>
            </a:r>
            <a:r>
              <a:rPr lang="en-US" sz="1800" b="0" i="0" u="none" strike="noStrike" baseline="0" dirty="0">
                <a:latin typeface="Times-Roman"/>
              </a:rPr>
              <a:t>This decoupling between request sending and content transferring introduces several benefits: </a:t>
            </a:r>
            <a:br>
              <a:rPr lang="en-US" sz="1800" b="0" i="0" u="none" strike="noStrike" baseline="0" dirty="0">
                <a:latin typeface="Times-Roman"/>
              </a:rPr>
            </a:br>
            <a:r>
              <a:rPr lang="en-US" sz="1800" b="0" i="0" u="none" strike="noStrike" baseline="0" dirty="0">
                <a:latin typeface="Times-Roman"/>
              </a:rPr>
              <a:t>      reduction of latency and network load due to in-network  caching, inherent content integrity</a:t>
            </a:r>
            <a:br>
              <a:rPr lang="en-US" sz="1800" b="0" i="0" u="none" strike="noStrike" baseline="0" dirty="0">
                <a:latin typeface="Times-Roman"/>
              </a:rPr>
            </a:br>
            <a:r>
              <a:rPr lang="en-US" sz="1800" b="0" i="0" u="none" strike="noStrike" baseline="0" dirty="0">
                <a:latin typeface="Times-Roman"/>
              </a:rPr>
              <a:t>      and better support for mobility due to name-based  routing.</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ICN is suitable networking model for emerging technologies, such as (IoT) and 5G. (in-network caching feature)</a:t>
            </a:r>
            <a:br>
              <a:rPr lang="en-US" sz="1800" b="0" i="0" u="none" strike="noStrike" baseline="0" dirty="0">
                <a:latin typeface="Times-Roman"/>
              </a:rPr>
            </a:br>
            <a:br>
              <a:rPr lang="en-US" sz="1800" b="0" i="0" u="none" strike="noStrike" baseline="0" dirty="0">
                <a:latin typeface="Times-Roman"/>
              </a:rPr>
            </a:br>
            <a:br>
              <a:rPr lang="en-US" sz="1800" b="0" dirty="0"/>
            </a:br>
            <a:endParaRPr lang="en-US" sz="1800" dirty="0"/>
          </a:p>
        </p:txBody>
      </p:sp>
    </p:spTree>
    <p:extLst>
      <p:ext uri="{BB962C8B-B14F-4D97-AF65-F5344CB8AC3E}">
        <p14:creationId xmlns:p14="http://schemas.microsoft.com/office/powerpoint/2010/main" val="315975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5" name="Rectangle 1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useBgFill="1">
        <p:nvSpPr>
          <p:cNvPr id="27"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8" name="Rectangle 19">
            <a:extLst>
              <a:ext uri="{FF2B5EF4-FFF2-40B4-BE49-F238E27FC236}">
                <a16:creationId xmlns:a16="http://schemas.microsoft.com/office/drawing/2014/main" id="{421EDC21-3D08-490A-844B-25347DAF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2000"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3" name="Title 2">
            <a:extLst>
              <a:ext uri="{FF2B5EF4-FFF2-40B4-BE49-F238E27FC236}">
                <a16:creationId xmlns:a16="http://schemas.microsoft.com/office/drawing/2014/main" id="{54796789-F099-45A2-AD5D-0C17055644D8}"/>
              </a:ext>
            </a:extLst>
          </p:cNvPr>
          <p:cNvSpPr>
            <a:spLocks noGrp="1"/>
          </p:cNvSpPr>
          <p:nvPr>
            <p:ph type="title"/>
          </p:nvPr>
        </p:nvSpPr>
        <p:spPr>
          <a:xfrm>
            <a:off x="517868" y="978407"/>
            <a:ext cx="11298311" cy="5493413"/>
          </a:xfrm>
        </p:spPr>
        <p:txBody>
          <a:bodyPr>
            <a:normAutofit/>
          </a:bodyPr>
          <a:lstStyle/>
          <a:p>
            <a:pPr algn="l"/>
            <a:r>
              <a:rPr lang="en-US" sz="1800" dirty="0"/>
              <a:t>Why ICN?</a:t>
            </a:r>
            <a:br>
              <a:rPr lang="en-US" sz="1800" dirty="0"/>
            </a:br>
            <a:br>
              <a:rPr lang="en-US" sz="1800" dirty="0"/>
            </a:br>
            <a:r>
              <a:rPr lang="en-US" sz="1800" dirty="0"/>
              <a:t>-   </a:t>
            </a:r>
            <a:r>
              <a:rPr lang="en-US" sz="1800" b="0" i="0" u="none" strike="noStrike" baseline="0" dirty="0">
                <a:latin typeface="Times-Roman"/>
              </a:rPr>
              <a:t>5G-ICN provides a single protocol able to handle mobility and security, instead of using a diverse</a:t>
            </a:r>
            <a:br>
              <a:rPr lang="en-US" sz="1800" b="0" i="0" u="none" strike="noStrike" baseline="0" dirty="0">
                <a:latin typeface="Times-Roman"/>
              </a:rPr>
            </a:br>
            <a:r>
              <a:rPr lang="en-US" sz="1800" b="0" i="0" u="none" strike="noStrike" baseline="0" dirty="0">
                <a:latin typeface="Times-Roman"/>
              </a:rPr>
              <a:t>    set of IP-based Third Generation Partnership Project (3GPP)</a:t>
            </a:r>
            <a:br>
              <a:rPr lang="en-US" sz="1800" b="0" dirty="0"/>
            </a:br>
            <a:br>
              <a:rPr lang="en-US" sz="1800" b="0" dirty="0"/>
            </a:br>
            <a:br>
              <a:rPr lang="en-US" sz="1800" b="0" dirty="0"/>
            </a:br>
            <a:r>
              <a:rPr lang="en-US" sz="1800" b="0" dirty="0"/>
              <a:t>- </a:t>
            </a:r>
            <a:r>
              <a:rPr lang="en-US" sz="1800" b="0" i="0" u="none" strike="noStrike" baseline="0" dirty="0">
                <a:latin typeface="Times-Roman"/>
              </a:rPr>
              <a:t>Additionally, the receiver-driven communication in ICN allows IoT-receivers to ask for data without reveali</a:t>
            </a:r>
            <a:r>
              <a:rPr lang="en-US" sz="1800" b="0" dirty="0">
                <a:latin typeface="Times-Roman"/>
              </a:rPr>
              <a:t>ng </a:t>
            </a:r>
            <a:r>
              <a:rPr lang="en-US" sz="1800" b="0" i="0" u="none" strike="noStrike" baseline="0" dirty="0">
                <a:latin typeface="Times-Roman"/>
              </a:rPr>
              <a:t>their location information, thus being privacy supporting.</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r>
              <a:rPr lang="en-US" sz="1800" b="0" dirty="0"/>
              <a:t>- </a:t>
            </a:r>
            <a:r>
              <a:rPr lang="en-US" sz="1800" b="0" i="0" u="none" strike="noStrike" baseline="0" dirty="0">
                <a:latin typeface="Times-Roman"/>
              </a:rPr>
              <a:t>it provides a unifying platform with the same layer-3 Application Programming Interfaces (APIs) to integrate  heterogeneous radios and wired interfaces in the same network</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it converges services like computing, storage, and networking over a single platform</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br>
              <a:rPr lang="en-US" sz="1800" b="0" dirty="0"/>
            </a:br>
            <a:endParaRPr lang="en-US" sz="1800" dirty="0"/>
          </a:p>
        </p:txBody>
      </p:sp>
    </p:spTree>
    <p:extLst>
      <p:ext uri="{BB962C8B-B14F-4D97-AF65-F5344CB8AC3E}">
        <p14:creationId xmlns:p14="http://schemas.microsoft.com/office/powerpoint/2010/main" val="269780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Rectangle 4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49">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54796789-F099-45A2-AD5D-0C17055644D8}"/>
              </a:ext>
            </a:extLst>
          </p:cNvPr>
          <p:cNvSpPr>
            <a:spLocks noGrp="1"/>
          </p:cNvSpPr>
          <p:nvPr>
            <p:ph type="title"/>
          </p:nvPr>
        </p:nvSpPr>
        <p:spPr>
          <a:xfrm>
            <a:off x="517870" y="978408"/>
            <a:ext cx="6321851" cy="5554104"/>
          </a:xfrm>
        </p:spPr>
        <p:txBody>
          <a:bodyPr vert="horz" lIns="91440" tIns="45720" rIns="91440" bIns="45720" rtlCol="0" anchor="t">
            <a:normAutofit fontScale="90000"/>
          </a:bodyPr>
          <a:lstStyle/>
          <a:p>
            <a:pPr algn="l"/>
            <a:r>
              <a:rPr lang="en-US" sz="2600" dirty="0"/>
              <a:t>Comparison Between IP-Based and ICN-Based Internet  Architectures</a:t>
            </a:r>
            <a:br>
              <a:rPr lang="en-US" sz="2600" dirty="0"/>
            </a:br>
            <a:br>
              <a:rPr lang="en-US" sz="2600" dirty="0"/>
            </a:br>
            <a:br>
              <a:rPr lang="en-US" sz="2600" i="0" u="none" strike="noStrike" baseline="0" dirty="0"/>
            </a:br>
            <a:r>
              <a:rPr lang="en-US" sz="2600" i="0" u="none" strike="noStrike" baseline="0" dirty="0"/>
              <a:t>-  </a:t>
            </a:r>
            <a:r>
              <a:rPr lang="en-US" sz="1800" b="0" dirty="0">
                <a:solidFill>
                  <a:srgbClr val="FF0000"/>
                </a:solidFill>
                <a:latin typeface="Times-Roman"/>
              </a:rPr>
              <a:t>ICN Application: </a:t>
            </a:r>
            <a:r>
              <a:rPr lang="en-US" sz="1800" b="0" dirty="0">
                <a:latin typeface="Times-Roman"/>
              </a:rPr>
              <a:t>the protocols of this layer address</a:t>
            </a:r>
            <a:br>
              <a:rPr lang="en-US" sz="1800" b="0" dirty="0">
                <a:latin typeface="Times-Roman"/>
              </a:rPr>
            </a:br>
            <a:r>
              <a:rPr lang="en-US" sz="1800" b="0" dirty="0">
                <a:latin typeface="Times-Roman"/>
              </a:rPr>
              <a:t>content names instead of hosts locations.</a:t>
            </a:r>
            <a:br>
              <a:rPr lang="en-US" sz="1800" b="0" dirty="0">
                <a:latin typeface="Times-Roman"/>
              </a:rPr>
            </a:br>
            <a:br>
              <a:rPr lang="en-US" sz="1800" b="0" dirty="0">
                <a:latin typeface="Times-Roman"/>
              </a:rPr>
            </a:br>
            <a:br>
              <a:rPr lang="en-US" sz="1800" b="0" dirty="0">
                <a:latin typeface="Times-Roman"/>
              </a:rPr>
            </a:br>
            <a:br>
              <a:rPr lang="en-US" sz="1800" b="0" dirty="0">
                <a:latin typeface="Times-Roman"/>
              </a:rPr>
            </a:br>
            <a:r>
              <a:rPr lang="en-US" sz="1800" b="0" dirty="0">
                <a:latin typeface="Times-Roman"/>
              </a:rPr>
              <a:t>- </a:t>
            </a:r>
            <a:r>
              <a:rPr lang="en-US" sz="1800" b="0" dirty="0">
                <a:solidFill>
                  <a:srgbClr val="FF0000"/>
                </a:solidFill>
                <a:latin typeface="Times-Roman"/>
              </a:rPr>
              <a:t>ICN Forwarding: </a:t>
            </a:r>
            <a:r>
              <a:rPr lang="en-US" sz="1800" b="0" dirty="0">
                <a:latin typeface="Times-Roman"/>
              </a:rPr>
              <a:t>equivalent to the TCP/IP Network layer but source and destination IP addresses are removed from the network packets and only the addressed content name is declared.</a:t>
            </a:r>
            <a:br>
              <a:rPr lang="en-US" sz="1800" b="0" dirty="0">
                <a:latin typeface="Times-Roman"/>
              </a:rPr>
            </a:br>
            <a:br>
              <a:rPr lang="en-US" sz="1800" b="0" dirty="0">
                <a:latin typeface="Times-Roman"/>
              </a:rPr>
            </a:br>
            <a:br>
              <a:rPr lang="en-US" sz="1800" b="0" dirty="0">
                <a:latin typeface="Times-Roman"/>
              </a:rPr>
            </a:br>
            <a:br>
              <a:rPr lang="en-US" sz="1800" b="0" dirty="0">
                <a:latin typeface="Times-Roman"/>
              </a:rPr>
            </a:br>
            <a:r>
              <a:rPr lang="en-US" sz="1800" b="0" dirty="0">
                <a:latin typeface="Times-Roman"/>
              </a:rPr>
              <a:t>- </a:t>
            </a:r>
            <a:r>
              <a:rPr lang="en-US" sz="1800" b="0" dirty="0">
                <a:solidFill>
                  <a:srgbClr val="FF0000"/>
                </a:solidFill>
                <a:latin typeface="Times-Roman"/>
              </a:rPr>
              <a:t>Link: </a:t>
            </a:r>
            <a:r>
              <a:rPr lang="en-US" sz="1800" b="0" i="0" u="none" strike="noStrike" baseline="0" dirty="0">
                <a:latin typeface="Times-Roman"/>
              </a:rPr>
              <a:t>this layer introduces a mapping between MAC addresses and content names.</a:t>
            </a:r>
            <a:br>
              <a:rPr lang="en-US" sz="1800" b="0" dirty="0">
                <a:latin typeface="Times-Roman"/>
              </a:rPr>
            </a:br>
            <a:br>
              <a:rPr lang="en-US" sz="2600" i="0" u="none" strike="noStrike" baseline="0" dirty="0"/>
            </a:br>
            <a:br>
              <a:rPr lang="en-US" sz="2600" dirty="0"/>
            </a:br>
            <a:endParaRPr lang="en-US" sz="2600" dirty="0"/>
          </a:p>
        </p:txBody>
      </p:sp>
      <p:sp>
        <p:nvSpPr>
          <p:cNvPr id="59" name="Rectangle 51">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4554CC-BCBD-435C-91F8-6A5187F698A2}"/>
              </a:ext>
            </a:extLst>
          </p:cNvPr>
          <p:cNvPicPr>
            <a:picLocks noChangeAspect="1"/>
          </p:cNvPicPr>
          <p:nvPr/>
        </p:nvPicPr>
        <p:blipFill>
          <a:blip r:embed="rId2"/>
          <a:stretch>
            <a:fillRect/>
          </a:stretch>
        </p:blipFill>
        <p:spPr>
          <a:xfrm>
            <a:off x="6839721" y="613218"/>
            <a:ext cx="5028284" cy="3356379"/>
          </a:xfrm>
          <a:prstGeom prst="rect">
            <a:avLst/>
          </a:prstGeom>
        </p:spPr>
      </p:pic>
      <p:sp>
        <p:nvSpPr>
          <p:cNvPr id="60" name="Rectangle 53">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78E7C8-1A22-4B27-A6F3-9935B9AAB1CD}"/>
              </a:ext>
            </a:extLst>
          </p:cNvPr>
          <p:cNvSpPr txBox="1"/>
          <p:nvPr/>
        </p:nvSpPr>
        <p:spPr>
          <a:xfrm>
            <a:off x="6785142" y="4295080"/>
            <a:ext cx="5278635" cy="1754326"/>
          </a:xfrm>
          <a:prstGeom prst="rect">
            <a:avLst/>
          </a:prstGeom>
          <a:noFill/>
        </p:spPr>
        <p:txBody>
          <a:bodyPr wrap="square" rtlCol="0">
            <a:spAutoFit/>
          </a:bodyPr>
          <a:lstStyle/>
          <a:p>
            <a:pPr marL="285750" indent="-285750">
              <a:buFontTx/>
              <a:buChar char="-"/>
            </a:pPr>
            <a:r>
              <a:rPr lang="en-US" sz="1800" b="0" dirty="0">
                <a:solidFill>
                  <a:schemeClr val="accent3">
                    <a:lumMod val="50000"/>
                  </a:schemeClr>
                </a:solidFill>
                <a:latin typeface="Times-Roman"/>
              </a:rPr>
              <a:t>Routing</a:t>
            </a:r>
            <a:r>
              <a:rPr lang="en-US" sz="1800" b="0" i="1" dirty="0">
                <a:solidFill>
                  <a:schemeClr val="accent3">
                    <a:lumMod val="50000"/>
                  </a:schemeClr>
                </a:solidFill>
                <a:latin typeface="Times-Italic"/>
              </a:rPr>
              <a:t>: </a:t>
            </a:r>
            <a:r>
              <a:rPr lang="en-US" sz="1800" b="0" i="0" u="none" strike="noStrike" baseline="0" dirty="0">
                <a:latin typeface="Times-Roman"/>
              </a:rPr>
              <a:t>the packets sent by a requester contain</a:t>
            </a:r>
            <a:r>
              <a:rPr lang="en-US" sz="1800" b="0" dirty="0">
                <a:latin typeface="Times-Roman"/>
              </a:rPr>
              <a:t> </a:t>
            </a:r>
            <a:r>
              <a:rPr lang="en-US" sz="1800" b="0" i="0" u="none" strike="noStrike" baseline="0" dirty="0">
                <a:latin typeface="Times-Roman"/>
              </a:rPr>
              <a:t>only the full name of the content and no IP addresses</a:t>
            </a:r>
          </a:p>
          <a:p>
            <a:pPr marL="285750" indent="-285750">
              <a:buFontTx/>
              <a:buChar char="-"/>
            </a:pPr>
            <a:r>
              <a:rPr lang="en-US" sz="1800" b="0" i="0" u="none" strike="noStrike" baseline="0" dirty="0">
                <a:latin typeface="Times-Roman"/>
              </a:rPr>
              <a:t>NDN and CCN architectures</a:t>
            </a:r>
            <a:r>
              <a:rPr lang="en-US" dirty="0">
                <a:latin typeface="Times-Roman"/>
              </a:rPr>
              <a:t> : </a:t>
            </a:r>
            <a:r>
              <a:rPr lang="en-US" sz="1800" b="0" i="0" u="none" strike="noStrike" baseline="0" dirty="0">
                <a:latin typeface="Times-Roman"/>
              </a:rPr>
              <a:t>longest-prefix match</a:t>
            </a:r>
          </a:p>
          <a:p>
            <a:pPr algn="l"/>
            <a:r>
              <a:rPr lang="en-US" sz="1800" b="0" i="0" u="none" strike="noStrike" baseline="0" dirty="0">
                <a:latin typeface="Times-Roman"/>
              </a:rPr>
              <a:t>-   DONA</a:t>
            </a:r>
            <a:r>
              <a:rPr lang="en-US" dirty="0">
                <a:latin typeface="Times-Roman"/>
              </a:rPr>
              <a:t>: </a:t>
            </a:r>
            <a:r>
              <a:rPr lang="en-US" sz="1800" b="0" i="0" u="none" strike="noStrike" baseline="0" dirty="0">
                <a:latin typeface="Times-Roman"/>
              </a:rPr>
              <a:t>name-based routing</a:t>
            </a:r>
          </a:p>
          <a:p>
            <a:pPr algn="l"/>
            <a:r>
              <a:rPr lang="en-US" dirty="0">
                <a:latin typeface="Times-Roman"/>
              </a:rPr>
              <a:t>-   </a:t>
            </a:r>
            <a:r>
              <a:rPr lang="en-US" sz="1800" b="0" i="0" u="none" strike="noStrike" baseline="0" dirty="0">
                <a:latin typeface="Times-Roman"/>
              </a:rPr>
              <a:t>PURSUIT: flat name scheme</a:t>
            </a:r>
            <a:endParaRPr lang="en-US" dirty="0"/>
          </a:p>
        </p:txBody>
      </p:sp>
    </p:spTree>
    <p:extLst>
      <p:ext uri="{BB962C8B-B14F-4D97-AF65-F5344CB8AC3E}">
        <p14:creationId xmlns:p14="http://schemas.microsoft.com/office/powerpoint/2010/main" val="273946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0747893" cy="5555557"/>
          </a:xfrm>
        </p:spPr>
        <p:txBody>
          <a:bodyPr>
            <a:normAutofit/>
          </a:bodyPr>
          <a:lstStyle/>
          <a:p>
            <a:pPr algn="l"/>
            <a:r>
              <a:rPr lang="en-US" sz="2300" dirty="0"/>
              <a:t>- Comparison Between IP-Based and ICN-Based Internet  Architectures</a:t>
            </a:r>
            <a:br>
              <a:rPr lang="en-US" sz="2300" dirty="0"/>
            </a:br>
            <a:br>
              <a:rPr lang="en-US" sz="2300" dirty="0"/>
            </a:br>
            <a:r>
              <a:rPr lang="en-US" sz="1600" b="0" dirty="0">
                <a:latin typeface="Times-Roman"/>
              </a:rPr>
              <a:t>-  </a:t>
            </a:r>
            <a:r>
              <a:rPr lang="en-US" sz="1600" dirty="0">
                <a:solidFill>
                  <a:schemeClr val="accent3">
                    <a:lumMod val="50000"/>
                  </a:schemeClr>
                </a:solidFill>
                <a:latin typeface="Times-Roman"/>
              </a:rPr>
              <a:t>Name Resolution: </a:t>
            </a:r>
            <a:r>
              <a:rPr lang="en-US" sz="1800" b="0" i="0" u="none" strike="noStrike" baseline="0" dirty="0">
                <a:latin typeface="Times-Roman"/>
              </a:rPr>
              <a:t>differs according to the forwarding approach in case of name-based routing, the requester specifies a content by providing its full name // which is the same name</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PURSUIT or </a:t>
            </a:r>
            <a:r>
              <a:rPr lang="en-US" sz="1800" b="0" i="0" u="none" strike="noStrike" baseline="0" dirty="0" err="1">
                <a:latin typeface="Times-Roman"/>
              </a:rPr>
              <a:t>NetInf</a:t>
            </a:r>
            <a:r>
              <a:rPr lang="en-US" sz="1800" b="0" i="0" u="none" strike="noStrike" baseline="0" dirty="0">
                <a:latin typeface="Times-Roman"/>
              </a:rPr>
              <a:t>, there is always a dedicated node in the network, which is responsible for the mapping             between publishers and subscribers</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i="0" u="none" strike="noStrike" baseline="0" dirty="0">
                <a:solidFill>
                  <a:schemeClr val="accent3">
                    <a:lumMod val="50000"/>
                  </a:schemeClr>
                </a:solidFill>
                <a:latin typeface="Times-Roman"/>
              </a:rPr>
              <a:t>Storing</a:t>
            </a:r>
            <a:r>
              <a:rPr lang="en-US" sz="1600" dirty="0">
                <a:solidFill>
                  <a:schemeClr val="accent3">
                    <a:lumMod val="50000"/>
                  </a:schemeClr>
                </a:solidFill>
                <a:latin typeface="Times-Roman"/>
              </a:rPr>
              <a:t>: </a:t>
            </a:r>
            <a:r>
              <a:rPr lang="en-US" sz="1800" b="0" i="0" u="none" strike="noStrike" baseline="0" dirty="0">
                <a:latin typeface="Times-Roman"/>
              </a:rPr>
              <a:t>in ICN, caching is fundamental and almost any node is able to cache contents and to serve the corresponding requests.</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dirty="0">
                <a:solidFill>
                  <a:schemeClr val="accent3">
                    <a:lumMod val="50000"/>
                  </a:schemeClr>
                </a:solidFill>
                <a:latin typeface="Times-Roman"/>
              </a:rPr>
              <a:t>Traffic Management</a:t>
            </a:r>
            <a:r>
              <a:rPr lang="en-US" sz="1600" b="0" dirty="0">
                <a:solidFill>
                  <a:schemeClr val="accent3">
                    <a:lumMod val="50000"/>
                  </a:schemeClr>
                </a:solidFill>
                <a:latin typeface="Times-Roman"/>
              </a:rPr>
              <a:t>: </a:t>
            </a:r>
            <a:r>
              <a:rPr lang="en-US" sz="1800" b="0" i="0" u="none" strike="noStrike" baseline="0" dirty="0">
                <a:latin typeface="Times-Roman"/>
              </a:rPr>
              <a:t>the congestion control refers to the prevention of the routers from becoming overflowed and it’s provided by ACK messages in TCP/IP. </a:t>
            </a:r>
            <a:r>
              <a:rPr lang="en-US" sz="1800" b="0" dirty="0">
                <a:latin typeface="Times-Roman"/>
              </a:rPr>
              <a:t>In ICN some </a:t>
            </a:r>
            <a:r>
              <a:rPr lang="en-US" sz="1800" b="0" i="0" u="none" strike="noStrike" baseline="0" dirty="0">
                <a:latin typeface="Times-Roman"/>
              </a:rPr>
              <a:t>architectures, such as DONA, still rely on the existing transport protocols. other ICN solutions NDN, do not provide the </a:t>
            </a:r>
            <a:r>
              <a:rPr lang="en-US" sz="1800" b="0" i="1" u="none" strike="noStrike" baseline="0" dirty="0">
                <a:latin typeface="Times-Italic"/>
              </a:rPr>
              <a:t>Transport </a:t>
            </a:r>
            <a:r>
              <a:rPr lang="en-US" sz="1800" b="0" i="0" u="none" strike="noStrike" baseline="0" dirty="0">
                <a:latin typeface="Times-Roman"/>
              </a:rPr>
              <a:t>layer functionalities and, instead, delegate them to the application itself.</a:t>
            </a:r>
            <a:br>
              <a:rPr lang="en-US" sz="1800" b="0" i="0" u="none" strike="noStrike" baseline="0" dirty="0">
                <a:latin typeface="Times-Roman"/>
              </a:rPr>
            </a:br>
            <a:br>
              <a:rPr lang="en-US" sz="1800" b="0" i="0" u="none" strike="noStrike" baseline="0" dirty="0">
                <a:latin typeface="Times-Roman"/>
              </a:rPr>
            </a:br>
            <a:endParaRPr lang="en-US" sz="1600" b="0" dirty="0">
              <a:solidFill>
                <a:schemeClr val="accent3">
                  <a:lumMod val="50000"/>
                </a:schemeClr>
              </a:solidFill>
              <a:latin typeface="Times-Roman"/>
            </a:endParaRPr>
          </a:p>
        </p:txBody>
      </p:sp>
    </p:spTree>
    <p:extLst>
      <p:ext uri="{BB962C8B-B14F-4D97-AF65-F5344CB8AC3E}">
        <p14:creationId xmlns:p14="http://schemas.microsoft.com/office/powerpoint/2010/main" val="202561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0747893" cy="5555557"/>
          </a:xfrm>
        </p:spPr>
        <p:txBody>
          <a:bodyPr>
            <a:normAutofit/>
          </a:bodyPr>
          <a:lstStyle/>
          <a:p>
            <a:pPr algn="l"/>
            <a:r>
              <a:rPr lang="en-US" sz="2300" dirty="0"/>
              <a:t>- Benefits of ICN-Based Architectures</a:t>
            </a:r>
            <a:br>
              <a:rPr lang="en-US" sz="2300" dirty="0"/>
            </a:br>
            <a:br>
              <a:rPr lang="en-US" sz="2300" dirty="0"/>
            </a:br>
            <a:r>
              <a:rPr lang="en-US" sz="1600" b="0" dirty="0">
                <a:latin typeface="Times-Roman"/>
              </a:rPr>
              <a:t>-  </a:t>
            </a:r>
            <a:r>
              <a:rPr lang="en-US" sz="1600" dirty="0">
                <a:solidFill>
                  <a:schemeClr val="accent3">
                    <a:lumMod val="50000"/>
                  </a:schemeClr>
                </a:solidFill>
                <a:latin typeface="Times-Roman"/>
              </a:rPr>
              <a:t>Scalable and Cost-Efficient Content Distribution: </a:t>
            </a:r>
            <a:r>
              <a:rPr lang="en-US" sz="1800" b="0" i="0" u="none" strike="noStrike" baseline="0" dirty="0">
                <a:latin typeface="Times-Roman"/>
              </a:rPr>
              <a:t>the inherent ICN support for caching at the network layer, together with the receiver-driven mechanism, the support for mobility and the </a:t>
            </a:r>
            <a:r>
              <a:rPr lang="en-US" sz="1800" b="0" i="0" u="sng" strike="noStrike" baseline="0" dirty="0">
                <a:latin typeface="Times-Roman"/>
              </a:rPr>
              <a:t>multicast routing</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i="0" u="none" strike="noStrike" baseline="0" dirty="0">
                <a:solidFill>
                  <a:schemeClr val="accent3">
                    <a:lumMod val="50000"/>
                  </a:schemeClr>
                </a:solidFill>
                <a:latin typeface="Times-Roman"/>
              </a:rPr>
              <a:t>Mobility and Multihoming</a:t>
            </a:r>
            <a:r>
              <a:rPr lang="en-US" sz="1600" dirty="0">
                <a:solidFill>
                  <a:schemeClr val="accent3">
                    <a:lumMod val="50000"/>
                  </a:schemeClr>
                </a:solidFill>
                <a:latin typeface="Times-Roman"/>
              </a:rPr>
              <a:t>: </a:t>
            </a:r>
            <a:r>
              <a:rPr lang="en-US" sz="1800" b="0" i="0" u="none" strike="noStrike" baseline="0" dirty="0">
                <a:latin typeface="Times-Roman"/>
              </a:rPr>
              <a:t>ICN supports the mobility at the network layer by decoupling time and space between</a:t>
            </a:r>
            <a:br>
              <a:rPr lang="en-US" sz="1800" b="0" i="0" u="none" strike="noStrike" baseline="0" dirty="0">
                <a:latin typeface="Times-Roman"/>
              </a:rPr>
            </a:br>
            <a:r>
              <a:rPr lang="en-US" sz="1800" b="0" i="0" u="none" strike="noStrike" baseline="0" dirty="0">
                <a:latin typeface="Times-Roman"/>
              </a:rPr>
              <a:t>request resolution and content transfer it has tow features for mobility 1- receiver-driven communication</a:t>
            </a:r>
            <a:br>
              <a:rPr lang="en-US" sz="1800" b="0" i="0" u="none" strike="noStrike" baseline="0" dirty="0">
                <a:latin typeface="Times-Roman"/>
              </a:rPr>
            </a:br>
            <a:r>
              <a:rPr lang="en-US" sz="1800" b="0" i="0" u="none" strike="noStrike" baseline="0" dirty="0">
                <a:latin typeface="Times-Roman"/>
              </a:rPr>
              <a:t>model 2- connectionless request/response communication model and  perfect approach to DTN //transport session</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dirty="0">
                <a:solidFill>
                  <a:schemeClr val="accent3">
                    <a:lumMod val="50000"/>
                  </a:schemeClr>
                </a:solidFill>
                <a:latin typeface="Times-Roman"/>
              </a:rPr>
              <a:t>Security</a:t>
            </a:r>
            <a:r>
              <a:rPr lang="en-US" sz="1600" b="0" dirty="0">
                <a:solidFill>
                  <a:schemeClr val="accent3">
                    <a:lumMod val="50000"/>
                  </a:schemeClr>
                </a:solidFill>
                <a:latin typeface="Times-Roman"/>
              </a:rPr>
              <a:t>: </a:t>
            </a:r>
            <a:r>
              <a:rPr lang="en-US" sz="1800" b="0" i="0" u="none" strike="noStrike" baseline="0" dirty="0">
                <a:latin typeface="Times-Roman"/>
              </a:rPr>
              <a:t>content integrity and source authentication, For a content-centric architecture, where contents</a:t>
            </a:r>
            <a:br>
              <a:rPr lang="en-US" sz="1800" b="0" i="0" u="none" strike="noStrike" baseline="0" dirty="0">
                <a:latin typeface="Times-Roman"/>
              </a:rPr>
            </a:br>
            <a:r>
              <a:rPr lang="en-US" sz="1800" b="0" i="0" u="none" strike="noStrike" baseline="0" dirty="0">
                <a:latin typeface="Times-Roman"/>
              </a:rPr>
              <a:t>can be located and provided in any point of the network, and not only by the original content producer, the security is particularly significant.</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dirty="0">
                <a:solidFill>
                  <a:schemeClr val="accent3">
                    <a:lumMod val="50000"/>
                  </a:schemeClr>
                </a:solidFill>
                <a:latin typeface="Times-Roman"/>
              </a:rPr>
              <a:t>Emerging Technologies: </a:t>
            </a:r>
            <a:r>
              <a:rPr lang="en-US" sz="1800" b="0" dirty="0">
                <a:latin typeface="Times-Roman"/>
              </a:rPr>
              <a:t>(SDN), Network Functions Virtualization (NFV), Content Delivery Network (CDN)</a:t>
            </a:r>
            <a:br>
              <a:rPr lang="en-US" sz="1800" b="0" i="0" u="none" strike="noStrike" baseline="0" dirty="0">
                <a:latin typeface="Times-Roman"/>
              </a:rPr>
            </a:br>
            <a:endParaRPr lang="en-US" sz="1600" b="0" dirty="0">
              <a:solidFill>
                <a:schemeClr val="accent3">
                  <a:lumMod val="50000"/>
                </a:schemeClr>
              </a:solidFill>
              <a:latin typeface="Times-Roman"/>
            </a:endParaRPr>
          </a:p>
        </p:txBody>
      </p:sp>
    </p:spTree>
    <p:extLst>
      <p:ext uri="{BB962C8B-B14F-4D97-AF65-F5344CB8AC3E}">
        <p14:creationId xmlns:p14="http://schemas.microsoft.com/office/powerpoint/2010/main" val="217194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D89BFB-7C8A-48FA-A1F3-4294C5C76C05}"/>
              </a:ext>
            </a:extLst>
          </p:cNvPr>
          <p:cNvPicPr>
            <a:picLocks noChangeAspect="1"/>
          </p:cNvPicPr>
          <p:nvPr/>
        </p:nvPicPr>
        <p:blipFill rotWithShape="1">
          <a:blip r:embed="rId2"/>
          <a:srcRect r="3191"/>
          <a:stretch/>
        </p:blipFill>
        <p:spPr>
          <a:xfrm>
            <a:off x="523788" y="1545312"/>
            <a:ext cx="10170845" cy="5042910"/>
          </a:xfrm>
          <a:prstGeom prst="rect">
            <a:avLst/>
          </a:prstGeom>
        </p:spPr>
      </p:pic>
      <p:sp>
        <p:nvSpPr>
          <p:cNvPr id="5" name="TextBox 4">
            <a:extLst>
              <a:ext uri="{FF2B5EF4-FFF2-40B4-BE49-F238E27FC236}">
                <a16:creationId xmlns:a16="http://schemas.microsoft.com/office/drawing/2014/main" id="{DEF6845F-B417-4947-8968-1886B83EBAEA}"/>
              </a:ext>
            </a:extLst>
          </p:cNvPr>
          <p:cNvSpPr txBox="1"/>
          <p:nvPr/>
        </p:nvSpPr>
        <p:spPr>
          <a:xfrm>
            <a:off x="648069" y="657369"/>
            <a:ext cx="7332956" cy="738664"/>
          </a:xfrm>
          <a:prstGeom prst="rect">
            <a:avLst/>
          </a:prstGeom>
          <a:noFill/>
        </p:spPr>
        <p:txBody>
          <a:bodyPr wrap="square" rtlCol="0">
            <a:spAutoFit/>
          </a:bodyPr>
          <a:lstStyle/>
          <a:p>
            <a:r>
              <a:rPr kumimoji="0" lang="en-US" sz="2100" b="1" i="0" u="none" strike="noStrike" kern="1200" cap="none" spc="0" normalizeH="0" baseline="0" noProof="0" dirty="0">
                <a:ln>
                  <a:noFill/>
                </a:ln>
                <a:solidFill>
                  <a:srgbClr val="000000"/>
                </a:solidFill>
                <a:effectLst/>
                <a:uLnTx/>
                <a:uFillTx/>
                <a:latin typeface="Bierstadt"/>
                <a:ea typeface="+mj-ea"/>
                <a:cs typeface="+mj-cs"/>
              </a:rPr>
              <a:t>- COEXISTENCE ARCHITECTURES: FEATURES AND</a:t>
            </a:r>
            <a:br>
              <a:rPr kumimoji="0" lang="en-US" sz="2100" b="1" i="0" u="none" strike="noStrike" kern="1200" cap="none" spc="0" normalizeH="0" baseline="0" noProof="0" dirty="0">
                <a:ln>
                  <a:noFill/>
                </a:ln>
                <a:solidFill>
                  <a:srgbClr val="000000"/>
                </a:solidFill>
                <a:effectLst/>
                <a:uLnTx/>
                <a:uFillTx/>
                <a:latin typeface="Bierstadt"/>
                <a:ea typeface="+mj-ea"/>
                <a:cs typeface="+mj-cs"/>
              </a:rPr>
            </a:br>
            <a:r>
              <a:rPr kumimoji="0" lang="en-US" sz="2100" b="1" i="0" u="none" strike="noStrike" kern="1200" cap="none" spc="0" normalizeH="0" baseline="0" noProof="0" dirty="0">
                <a:ln>
                  <a:noFill/>
                </a:ln>
                <a:solidFill>
                  <a:srgbClr val="000000"/>
                </a:solidFill>
                <a:effectLst/>
                <a:uLnTx/>
                <a:uFillTx/>
                <a:latin typeface="Bierstadt"/>
                <a:ea typeface="+mj-ea"/>
                <a:cs typeface="+mj-cs"/>
              </a:rPr>
              <a:t>EVALUATION PARAMETERS</a:t>
            </a:r>
            <a:endParaRPr lang="en-US" dirty="0"/>
          </a:p>
        </p:txBody>
      </p:sp>
    </p:spTree>
    <p:extLst>
      <p:ext uri="{BB962C8B-B14F-4D97-AF65-F5344CB8AC3E}">
        <p14:creationId xmlns:p14="http://schemas.microsoft.com/office/powerpoint/2010/main" val="25112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1174022" cy="5741988"/>
          </a:xfrm>
        </p:spPr>
        <p:txBody>
          <a:bodyPr>
            <a:normAutofit fontScale="90000"/>
          </a:bodyPr>
          <a:lstStyle/>
          <a:p>
            <a:pPr algn="l"/>
            <a:r>
              <a:rPr lang="en-US" sz="2300" dirty="0"/>
              <a:t>- COEXISTENCE ARCHITECTURES: FEATURES AND</a:t>
            </a:r>
            <a:br>
              <a:rPr lang="en-US" sz="2300" dirty="0"/>
            </a:br>
            <a:r>
              <a:rPr lang="en-US" sz="2300" dirty="0"/>
              <a:t>EVALUATION PARAMETERS</a:t>
            </a:r>
            <a:br>
              <a:rPr lang="en-US" sz="2300" dirty="0"/>
            </a:br>
            <a:br>
              <a:rPr lang="en-US" sz="2300" dirty="0"/>
            </a:br>
            <a:r>
              <a:rPr lang="en-US" sz="1600" b="0" dirty="0">
                <a:latin typeface="Times-Roman"/>
              </a:rPr>
              <a:t>-  </a:t>
            </a:r>
            <a:r>
              <a:rPr lang="en-US" sz="1600" b="0" dirty="0">
                <a:solidFill>
                  <a:schemeClr val="accent3">
                    <a:lumMod val="50000"/>
                  </a:schemeClr>
                </a:solidFill>
                <a:latin typeface="Times-Roman"/>
              </a:rPr>
              <a:t>1) Deployment Approaches: </a:t>
            </a:r>
            <a:r>
              <a:rPr lang="en-US" sz="1800" b="0" i="0" u="none" strike="noStrike" baseline="0" dirty="0">
                <a:latin typeface="Times-Roman"/>
              </a:rPr>
              <a:t>overlay in case of ICN running on top of the IP protocol IP “ocean”, underlay in case of ICN  running under the IP protocol IP “islands”, and hybrid in case of a coexistence of both IP and ICN protocols</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the hybrid approach claims the coexistence of both ICN and IP, by adopting dual stack nodes able to handle the</a:t>
            </a:r>
            <a:br>
              <a:rPr lang="en-US" sz="1800" b="0" i="0" u="none" strike="noStrike" baseline="0" dirty="0">
                <a:latin typeface="Times-Roman"/>
              </a:rPr>
            </a:br>
            <a:r>
              <a:rPr lang="en-US" sz="1800" b="0" i="0" u="none" strike="noStrike" baseline="0" dirty="0">
                <a:latin typeface="Times-Roman"/>
              </a:rPr>
              <a:t>  semantics of both IP and ICN packets</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a </a:t>
            </a:r>
            <a:r>
              <a:rPr lang="en-US" sz="1800" b="0" i="0" u="none" strike="noStrike" baseline="0" dirty="0">
                <a:solidFill>
                  <a:srgbClr val="FF0000"/>
                </a:solidFill>
                <a:latin typeface="Times-Roman"/>
              </a:rPr>
              <a:t>dual stack </a:t>
            </a:r>
            <a:r>
              <a:rPr lang="en-US" sz="1800" b="0" i="0" u="none" strike="noStrike" baseline="0" dirty="0">
                <a:latin typeface="Times-Roman"/>
              </a:rPr>
              <a:t>node can use various options to infer content names from an IP packet, such as performing deep packet inspection</a:t>
            </a:r>
            <a:br>
              <a:rPr lang="en-US" sz="1800" b="0" i="0" u="none" strike="noStrike" baseline="0" dirty="0">
                <a:latin typeface="Times-Roman"/>
              </a:rPr>
            </a:br>
            <a:r>
              <a:rPr lang="en-US" sz="1800" b="0" i="0" u="none" strike="noStrike" baseline="0" dirty="0">
                <a:latin typeface="Times-Roman"/>
              </a:rPr>
              <a:t>in the payload or looking into the content name in the IP option header.</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b="0" i="0" u="none" strike="noStrike" baseline="0" dirty="0">
                <a:solidFill>
                  <a:schemeClr val="accent3">
                    <a:lumMod val="50000"/>
                  </a:schemeClr>
                </a:solidFill>
                <a:latin typeface="Times-Roman"/>
              </a:rPr>
              <a:t>2) Deployment Scenarios: </a:t>
            </a:r>
            <a:r>
              <a:rPr lang="en-US" sz="1600" b="0" i="0" u="none" strike="noStrike" baseline="0" dirty="0">
                <a:latin typeface="Times-Roman"/>
              </a:rPr>
              <a:t>Each</a:t>
            </a:r>
            <a:r>
              <a:rPr lang="en-US" sz="1800" b="0" i="0" u="none" strike="noStrike" baseline="0" dirty="0">
                <a:latin typeface="Times-Roman"/>
              </a:rPr>
              <a:t> deployment scenario involves two “islands”, which run either the same networking architecture or two separate ones, surrounded by an ICN or an IP “ocean”.</a:t>
            </a:r>
            <a:br>
              <a:rPr lang="en-US" sz="1800" b="0" i="0" u="none" strike="noStrike" baseline="0" dirty="0">
                <a:latin typeface="Times-Roman"/>
              </a:rPr>
            </a:br>
            <a:br>
              <a:rPr lang="en-US" sz="1800" b="0" i="0" u="none" strike="noStrike" baseline="0" dirty="0">
                <a:latin typeface="Times-Roman"/>
              </a:rPr>
            </a:br>
            <a:r>
              <a:rPr lang="en-US" sz="1800" b="0" i="1" u="none" strike="noStrike" baseline="0" dirty="0">
                <a:latin typeface="CMSY8"/>
              </a:rPr>
              <a:t>• </a:t>
            </a:r>
            <a:r>
              <a:rPr lang="en-US" sz="1800" b="0" i="1" u="none" strike="noStrike" baseline="0" dirty="0">
                <a:latin typeface="Times-Italic"/>
              </a:rPr>
              <a:t>ICN-ICN communication in IP “ocean”</a:t>
            </a:r>
            <a:r>
              <a:rPr lang="en-US" sz="1800" b="0" i="0" u="none" strike="noStrike" baseline="0" dirty="0">
                <a:latin typeface="Times-Roman"/>
              </a:rPr>
              <a:t>.</a:t>
            </a:r>
            <a:br>
              <a:rPr lang="en-US" sz="1800" b="0" i="0" u="none" strike="noStrike" baseline="0" dirty="0">
                <a:latin typeface="Times-Roman"/>
              </a:rPr>
            </a:br>
            <a:r>
              <a:rPr lang="en-US" sz="1800" b="0" i="1" u="none" strike="noStrike" baseline="0" dirty="0">
                <a:latin typeface="CMSY8"/>
              </a:rPr>
              <a:t>• </a:t>
            </a:r>
            <a:r>
              <a:rPr lang="en-US" sz="1800" b="0" i="1" u="none" strike="noStrike" baseline="0" dirty="0">
                <a:latin typeface="Times-Italic"/>
              </a:rPr>
              <a:t>ICN-IP communication in IP “ocean”</a:t>
            </a:r>
            <a:r>
              <a:rPr lang="en-US" sz="1800" b="0" i="0" u="none" strike="noStrike" baseline="0" dirty="0">
                <a:latin typeface="Times-Roman"/>
              </a:rPr>
              <a:t>.</a:t>
            </a:r>
            <a:br>
              <a:rPr lang="en-US" sz="1800" b="0" i="0" u="none" strike="noStrike" baseline="0" dirty="0">
                <a:latin typeface="Times-Roman"/>
              </a:rPr>
            </a:br>
            <a:r>
              <a:rPr lang="en-US" sz="1800" b="0" i="1" u="none" strike="noStrike" baseline="0" dirty="0">
                <a:latin typeface="CMSY8"/>
              </a:rPr>
              <a:t>• </a:t>
            </a:r>
            <a:r>
              <a:rPr lang="en-US" sz="1800" b="0" i="1" u="none" strike="noStrike" baseline="0" dirty="0">
                <a:latin typeface="Times-Italic"/>
              </a:rPr>
              <a:t>ICN-IP communication in ICN “ocean”</a:t>
            </a:r>
            <a:r>
              <a:rPr lang="en-US" sz="1800" b="0" i="0" u="none" strike="noStrike" baseline="0" dirty="0">
                <a:latin typeface="Times-Roman"/>
              </a:rPr>
              <a:t>.</a:t>
            </a:r>
            <a:br>
              <a:rPr lang="en-US" sz="1800" b="0" i="0" u="none" strike="noStrike" baseline="0" dirty="0">
                <a:latin typeface="Times-Roman"/>
              </a:rPr>
            </a:br>
            <a:r>
              <a:rPr lang="en-US" sz="1800" b="0" i="1" u="none" strike="noStrike" baseline="0" dirty="0">
                <a:latin typeface="CMSY8"/>
              </a:rPr>
              <a:t>• </a:t>
            </a:r>
            <a:r>
              <a:rPr lang="en-US" sz="1800" b="0" i="1" u="none" strike="noStrike" baseline="0" dirty="0">
                <a:latin typeface="Times-Italic"/>
              </a:rPr>
              <a:t>IP-IP communication in ICN “ocean”</a:t>
            </a:r>
            <a:r>
              <a:rPr lang="en-US" sz="1800" b="0" i="0" u="none" strike="noStrike" baseline="0" dirty="0">
                <a:latin typeface="Times-Roman"/>
              </a:rPr>
              <a:t>.</a:t>
            </a:r>
            <a:br>
              <a:rPr lang="en-US" sz="1800" b="0" i="0" u="none" strike="noStrike" baseline="0" dirty="0">
                <a:latin typeface="Times-Roman"/>
              </a:rPr>
            </a:br>
            <a:r>
              <a:rPr lang="en-US" sz="1800" b="0" i="1" u="none" strike="noStrike" baseline="0" dirty="0">
                <a:latin typeface="CMSY8"/>
              </a:rPr>
              <a:t>• </a:t>
            </a:r>
            <a:r>
              <a:rPr lang="en-US" sz="1800" b="0" i="1" u="none" strike="noStrike" baseline="0" dirty="0">
                <a:latin typeface="Times-Italic"/>
              </a:rPr>
              <a:t>Border Island </a:t>
            </a:r>
            <a:r>
              <a:rPr lang="en-US" sz="1800" b="0" i="0" u="none" strike="noStrike" baseline="0" dirty="0">
                <a:latin typeface="Times-Roman"/>
              </a:rPr>
              <a:t>- communication between different</a:t>
            </a:r>
            <a:br>
              <a:rPr lang="en-US" sz="1800" b="0" i="0" u="none" strike="noStrike" baseline="0" dirty="0">
                <a:latin typeface="Times-Roman"/>
              </a:rPr>
            </a:br>
            <a:r>
              <a:rPr lang="en-US" sz="1800" b="0" i="0" u="none" strike="noStrike" baseline="0" dirty="0">
                <a:latin typeface="Times-Roman"/>
              </a:rPr>
              <a:t>“islands” in separate “oceans”.</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endParaRPr lang="en-US" sz="1600" b="0" dirty="0">
              <a:solidFill>
                <a:schemeClr val="accent3">
                  <a:lumMod val="50000"/>
                </a:schemeClr>
              </a:solidFill>
              <a:latin typeface="Times-Roman"/>
            </a:endParaRPr>
          </a:p>
        </p:txBody>
      </p:sp>
      <p:pic>
        <p:nvPicPr>
          <p:cNvPr id="4" name="Picture 3">
            <a:extLst>
              <a:ext uri="{FF2B5EF4-FFF2-40B4-BE49-F238E27FC236}">
                <a16:creationId xmlns:a16="http://schemas.microsoft.com/office/drawing/2014/main" id="{FDD1A2F3-5617-4609-95F7-4782CB75D55B}"/>
              </a:ext>
            </a:extLst>
          </p:cNvPr>
          <p:cNvPicPr>
            <a:picLocks noChangeAspect="1"/>
          </p:cNvPicPr>
          <p:nvPr/>
        </p:nvPicPr>
        <p:blipFill>
          <a:blip r:embed="rId2"/>
          <a:stretch>
            <a:fillRect/>
          </a:stretch>
        </p:blipFill>
        <p:spPr>
          <a:xfrm>
            <a:off x="6096000" y="4429343"/>
            <a:ext cx="5488713" cy="2206160"/>
          </a:xfrm>
          <a:prstGeom prst="rect">
            <a:avLst/>
          </a:prstGeom>
        </p:spPr>
      </p:pic>
    </p:spTree>
    <p:extLst>
      <p:ext uri="{BB962C8B-B14F-4D97-AF65-F5344CB8AC3E}">
        <p14:creationId xmlns:p14="http://schemas.microsoft.com/office/powerpoint/2010/main" val="2758647152"/>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
  <TotalTime>6192</TotalTime>
  <Words>1274</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Bierstadt</vt:lpstr>
      <vt:lpstr>CMSY8</vt:lpstr>
      <vt:lpstr>Times-Bold</vt:lpstr>
      <vt:lpstr>Times-Italic</vt:lpstr>
      <vt:lpstr>Times-Roman</vt:lpstr>
      <vt:lpstr>Wingdings</vt:lpstr>
      <vt:lpstr>GestaltVTI</vt:lpstr>
      <vt:lpstr>ICN-IP Coexistence Solutions</vt:lpstr>
      <vt:lpstr>Replacement of the existing architecture Internet Protocol (IP):  - challenging task involve multiple parties coordination such ISPs..  -indefinite time to update the hardware and software, unexpected complications.  -Coexistence between old and new architecture which is the purpose of our presentation.    </vt:lpstr>
      <vt:lpstr>What is ICN?  - new network communication module which might replace the current one (host-centric to information-centric networking). the ICN paradigm was first introduced in the TRIAD project in 2001.  - instead of using IPs and DNS , they can send request only specifying only content names.  - This decoupling between request sending and content transferring introduces several benefits:        reduction of latency and network load due to in-network  caching, inherent content integrity       and better support for mobility due to name-based  routing.  - ICN is suitable networking model for emerging technologies, such as (IoT) and 5G. (in-network caching feature)   </vt:lpstr>
      <vt:lpstr>Why ICN?  -   5G-ICN provides a single protocol able to handle mobility and security, instead of using a diverse     set of IP-based Third Generation Partnership Project (3GPP)   - Additionally, the receiver-driven communication in ICN allows IoT-receivers to ask for data without revealing their location information, thus being privacy supporting.   - it provides a unifying platform with the same layer-3 Application Programming Interfaces (APIs) to integrate  heterogeneous radios and wired interfaces in the same network  - it converges services like computing, storage, and networking over a single platform     </vt:lpstr>
      <vt:lpstr>Comparison Between IP-Based and ICN-Based Internet  Architectures   -  ICN Application: the protocols of this layer address content names instead of hosts locations.    - ICN Forwarding: equivalent to the TCP/IP Network layer but source and destination IP addresses are removed from the network packets and only the addressed content name is declared.    - Link: this layer introduces a mapping between MAC addresses and content names.   </vt:lpstr>
      <vt:lpstr>- Comparison Between IP-Based and ICN-Based Internet  Architectures  -  Name Resolution: differs according to the forwarding approach in case of name-based routing, the requester specifies a content by providing its full name // which is the same name    PURSUIT or NetInf, there is always a dedicated node in the network, which is responsible for the mapping             between publishers and subscribers  -  Storing: in ICN, caching is fundamental and almost any node is able to cache contents and to serve the corresponding requests.  - Traffic Management: the congestion control refers to the prevention of the routers from becoming overflowed and it’s provided by ACK messages in TCP/IP. In ICN some architectures, such as DONA, still rely on the existing transport protocols. other ICN solutions NDN, do not provide the Transport layer functionalities and, instead, delegate them to the application itself.  </vt:lpstr>
      <vt:lpstr>- Benefits of ICN-Based Architectures  -  Scalable and Cost-Efficient Content Distribution: the inherent ICN support for caching at the network layer, together with the receiver-driven mechanism, the support for mobility and the multicast routing   -  Mobility and Multihoming: ICN supports the mobility at the network layer by decoupling time and space between request resolution and content transfer it has tow features for mobility 1- receiver-driven communication model 2- connectionless request/response communication model and  perfect approach to DTN //transport session  - Security: content integrity and source authentication, For a content-centric architecture, where contents can be located and provided in any point of the network, and not only by the original content producer, the security is particularly significant.  - Emerging Technologies: (SDN), Network Functions Virtualization (NFV), Content Delivery Network (CDN) </vt:lpstr>
      <vt:lpstr>PowerPoint Presentation</vt:lpstr>
      <vt:lpstr>- COEXISTENCE ARCHITECTURES: FEATURES AND EVALUATION PARAMETERS  -  1) Deployment Approaches: overlay in case of ICN running on top of the IP protocol IP “ocean”, underlay in case of ICN  running under the IP protocol IP “islands”, and hybrid in case of a coexistence of both IP and ICN protocols   the hybrid approach claims the coexistence of both ICN and IP, by adopting dual stack nodes able to handle the   semantics of both IP and ICN packets  a dual stack node can use various options to infer content names from an IP packet, such as performing deep packet inspection in the payload or looking into the content name in the IP option header.  -  2) Deployment Scenarios: Each deployment scenario involves two “islands”, which run either the same networking architecture or two separate ones, surrounded by an ICN or an IP “ocean”.  • ICN-ICN communication in IP “ocean”. • ICN-IP communication in IP “ocean”. • ICN-IP communication in ICN “ocean”. • IP-IP communication in ICN “ocean”. • Border Island - communication between different “islands” in separate “oceans”.     </vt:lpstr>
      <vt:lpstr>- COEXISTENCE Requirements  -  1) Addressed Coexistence Requirements: In a coexistence scenario,the different networks might generate conflicts   ex. ICN doesn’t provide transport functionalties provided by the TCP    - Forwarding: How network forwarding devices should be able to handle packet with different routing identifiers.   - Storage : the network devices should support in-network caching to serve the content request and reduce bandwidth consumption.   - Security: the network devices should preserve the security policies from the source network to the destination  such as authenticating the digital signatures of content objects for content-based security    - Management the network devices should support management-related operations such as trafficshaping/ engineering, load-balancing, and explicit path steering.</vt:lpstr>
      <vt:lpstr>- deployment of a coexistence architecture - real scenarios challenges: As evaluation parameters, the following challenges arises.  -   Access control      - Scalability            - Dynamic network management      -  Latency              -  Traffic management  </vt:lpstr>
      <vt:lpstr>- CLASSIFICATION OF THE COEXISTENCE ARCHITECTURES: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ICN-IP Coexistence Solutions</dc:title>
  <dc:creator>Kawas Mhd Nazeer</dc:creator>
  <cp:lastModifiedBy>Kawas Mhd Nazeer</cp:lastModifiedBy>
  <cp:revision>27</cp:revision>
  <dcterms:created xsi:type="dcterms:W3CDTF">2021-10-27T09:37:43Z</dcterms:created>
  <dcterms:modified xsi:type="dcterms:W3CDTF">2021-11-06T12:35:34Z</dcterms:modified>
</cp:coreProperties>
</file>