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3"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2.xml.rels><?xml version="1.0" encoding="UTF-8" standalone="yes"?>
<Relationships xmlns="http://schemas.openxmlformats.org/package/2006/relationships"><Relationship Id="rId1" Type="http://schemas.openxmlformats.org/officeDocument/2006/relationships/oleObject" Target="Copy%20of%20nazi(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cked"/>
        <c:varyColors val="0"/>
        <c:ser>
          <c:idx val="0"/>
          <c:order val="0"/>
          <c:tx>
            <c:strRef>
              <c:f>'[Copy of nazi(1).xlsx]Excel'!$G$1</c:f>
              <c:strCache>
                <c:ptCount val="1"/>
                <c:pt idx="0">
                  <c:v>Rating</c:v>
                </c:pt>
              </c:strCache>
            </c:strRef>
          </c:tx>
          <c:val>
            <c:numRef>
              <c:f>'[Copy of nazi(1).xlsx]Excel'!$G$2:$G$21</c:f>
              <c:numCache>
                <c:formatCode>General</c:formatCode>
                <c:ptCount val="20"/>
                <c:pt idx="0">
                  <c:v>3.8</c:v>
                </c:pt>
                <c:pt idx="1">
                  <c:v>4</c:v>
                </c:pt>
                <c:pt idx="2">
                  <c:v>3.9</c:v>
                </c:pt>
                <c:pt idx="3">
                  <c:v>3.8</c:v>
                </c:pt>
                <c:pt idx="4">
                  <c:v>3.8</c:v>
                </c:pt>
                <c:pt idx="5">
                  <c:v>4</c:v>
                </c:pt>
                <c:pt idx="6">
                  <c:v>4</c:v>
                </c:pt>
                <c:pt idx="7">
                  <c:v>3.8</c:v>
                </c:pt>
                <c:pt idx="8">
                  <c:v>3.7</c:v>
                </c:pt>
                <c:pt idx="9">
                  <c:v>3.7</c:v>
                </c:pt>
                <c:pt idx="10">
                  <c:v>3.9</c:v>
                </c:pt>
                <c:pt idx="11">
                  <c:v>3.9</c:v>
                </c:pt>
                <c:pt idx="12">
                  <c:v>3.8</c:v>
                </c:pt>
                <c:pt idx="13">
                  <c:v>3.9</c:v>
                </c:pt>
                <c:pt idx="14">
                  <c:v>4</c:v>
                </c:pt>
                <c:pt idx="15">
                  <c:v>4.0999999999999996</c:v>
                </c:pt>
                <c:pt idx="16">
                  <c:v>4.0999999999999996</c:v>
                </c:pt>
                <c:pt idx="17">
                  <c:v>4</c:v>
                </c:pt>
                <c:pt idx="18">
                  <c:v>4</c:v>
                </c:pt>
                <c:pt idx="19">
                  <c:v>4.0999999999999996</c:v>
                </c:pt>
              </c:numCache>
            </c:numRef>
          </c:val>
          <c:smooth val="0"/>
          <c:extLst>
            <c:ext xmlns:c16="http://schemas.microsoft.com/office/drawing/2014/chart" uri="{C3380CC4-5D6E-409C-BE32-E72D297353CC}">
              <c16:uniqueId val="{00000000-5D01-DF4F-A7C0-F5875CE23345}"/>
            </c:ext>
          </c:extLst>
        </c:ser>
        <c:dLbls>
          <c:showLegendKey val="0"/>
          <c:showVal val="0"/>
          <c:showCatName val="0"/>
          <c:showSerName val="0"/>
          <c:showPercent val="0"/>
          <c:showBubbleSize val="0"/>
        </c:dLbls>
        <c:marker val="1"/>
        <c:smooth val="0"/>
        <c:axId val="206428800"/>
        <c:axId val="206614912"/>
      </c:lineChart>
      <c:catAx>
        <c:axId val="206428800"/>
        <c:scaling>
          <c:orientation val="minMax"/>
        </c:scaling>
        <c:delete val="0"/>
        <c:axPos val="b"/>
        <c:majorTickMark val="out"/>
        <c:minorTickMark val="none"/>
        <c:tickLblPos val="nextTo"/>
        <c:crossAx val="206614912"/>
        <c:crosses val="autoZero"/>
        <c:auto val="1"/>
        <c:lblAlgn val="ctr"/>
        <c:lblOffset val="100"/>
        <c:noMultiLvlLbl val="0"/>
      </c:catAx>
      <c:valAx>
        <c:axId val="206614912"/>
        <c:scaling>
          <c:orientation val="minMax"/>
        </c:scaling>
        <c:delete val="0"/>
        <c:axPos val="l"/>
        <c:majorGridlines/>
        <c:numFmt formatCode="General" sourceLinked="1"/>
        <c:majorTickMark val="out"/>
        <c:minorTickMark val="none"/>
        <c:tickLblPos val="nextTo"/>
        <c:crossAx val="206428800"/>
        <c:crosses val="autoZero"/>
        <c:crossBetween val="between"/>
      </c:valAx>
    </c:plotArea>
    <c:legend>
      <c:legendPos val="r"/>
      <c:overlay val="0"/>
    </c:legend>
    <c:plotVisOnly val="1"/>
    <c:dispBlanksAs val="zero"/>
    <c:showDLblsOverMax val="0"/>
  </c:char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[Copy of nazi(1).xlsx]pivot chart!PivotTable2</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'pivot chart'!$A$1</c:f>
              <c:strCache>
                <c:ptCount val="1"/>
                <c:pt idx="0">
                  <c:v>Total</c:v>
                </c:pt>
              </c:strCache>
            </c:strRef>
          </c:tx>
          <c:invertIfNegative val="0"/>
          <c:cat>
            <c:strRef>
              <c:f>'pivot chart'!$A$2</c:f>
              <c:strCache>
                <c:ptCount val="1"/>
                <c:pt idx="0">
                  <c:v>Total</c:v>
                </c:pt>
              </c:strCache>
            </c:strRef>
          </c:cat>
          <c:val>
            <c:numRef>
              <c:f>'pivot chart'!$A$2</c:f>
              <c:numCache>
                <c:formatCode>General</c:formatCode>
                <c:ptCount val="1"/>
                <c:pt idx="0">
                  <c:v>78.3</c:v>
                </c:pt>
              </c:numCache>
            </c:numRef>
          </c:val>
          <c:extLst>
            <c:ext xmlns:c16="http://schemas.microsoft.com/office/drawing/2014/chart" uri="{C3380CC4-5D6E-409C-BE32-E72D297353CC}">
              <c16:uniqueId val="{00000000-0B78-B941-9951-E2F5CA4563C1}"/>
            </c:ext>
          </c:extLst>
        </c:ser>
        <c:dLbls>
          <c:showLegendKey val="0"/>
          <c:showVal val="0"/>
          <c:showCatName val="0"/>
          <c:showSerName val="0"/>
          <c:showPercent val="0"/>
          <c:showBubbleSize val="0"/>
        </c:dLbls>
        <c:gapWidth val="75"/>
        <c:overlap val="-25"/>
        <c:axId val="184462336"/>
        <c:axId val="184832768"/>
      </c:barChart>
      <c:catAx>
        <c:axId val="184462336"/>
        <c:scaling>
          <c:orientation val="minMax"/>
        </c:scaling>
        <c:delete val="0"/>
        <c:axPos val="b"/>
        <c:numFmt formatCode="General" sourceLinked="0"/>
        <c:majorTickMark val="none"/>
        <c:minorTickMark val="none"/>
        <c:tickLblPos val="nextTo"/>
        <c:crossAx val="184832768"/>
        <c:crosses val="autoZero"/>
        <c:auto val="1"/>
        <c:lblAlgn val="ctr"/>
        <c:lblOffset val="100"/>
        <c:noMultiLvlLbl val="0"/>
      </c:catAx>
      <c:valAx>
        <c:axId val="184832768"/>
        <c:scaling>
          <c:orientation val="minMax"/>
        </c:scaling>
        <c:delete val="0"/>
        <c:axPos val="l"/>
        <c:majorGridlines/>
        <c:numFmt formatCode="General" sourceLinked="1"/>
        <c:majorTickMark val="none"/>
        <c:minorTickMark val="none"/>
        <c:tickLblPos val="nextTo"/>
        <c:spPr>
          <a:ln w="6350">
            <a:noFill/>
          </a:ln>
        </c:spPr>
        <c:crossAx val="184462336"/>
        <c:crosses val="autoZero"/>
        <c:crossBetween val="between"/>
      </c:valAx>
    </c:plotArea>
    <c:legend>
      <c:legendPos val="b"/>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803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610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09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4110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163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97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651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88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950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095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064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686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91076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hyperlink" Target="http://b.com/" TargetMode="Externa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a:t>
            </a:r>
            <a:r>
              <a:rPr lang="en-IN" sz="2400" b="1" dirty="0"/>
              <a:t>NAME   </a:t>
            </a:r>
            <a:r>
              <a:rPr lang="en-US" sz="2400" b="1" dirty="0"/>
              <a:t>:</a:t>
            </a:r>
            <a:r>
              <a:rPr lang="en-IN" sz="2400" i="1" dirty="0"/>
              <a:t> A. NAZEEYA BEGAM</a:t>
            </a:r>
            <a:endParaRPr lang="en-US" sz="2400" i="1" dirty="0"/>
          </a:p>
          <a:p>
            <a:r>
              <a:rPr lang="en-US" sz="2400" b="1" dirty="0"/>
              <a:t>REGISTER NO</a:t>
            </a:r>
            <a:r>
              <a:rPr lang="en-IN" sz="2400" b="1" dirty="0"/>
              <a:t>      </a:t>
            </a:r>
            <a:r>
              <a:rPr lang="en-US" sz="2400" b="1" dirty="0"/>
              <a:t>:</a:t>
            </a:r>
            <a:r>
              <a:rPr lang="en-IN" sz="2400" i="1" dirty="0"/>
              <a:t>  312206329 </a:t>
            </a:r>
          </a:p>
          <a:p>
            <a:r>
              <a:rPr lang="en-IN" sz="2400" b="1" i="1" dirty="0"/>
              <a:t>DEPARTMENT</a:t>
            </a:r>
            <a:r>
              <a:rPr lang="en-IN" sz="2400" i="1" dirty="0"/>
              <a:t>      </a:t>
            </a:r>
            <a:r>
              <a:rPr lang="en-US" sz="2400" b="1" dirty="0"/>
              <a:t>:</a:t>
            </a:r>
            <a:r>
              <a:rPr lang="en-IN" sz="2400" b="1" dirty="0"/>
              <a:t> </a:t>
            </a:r>
            <a:r>
              <a:rPr lang="en-IN" sz="2400" i="1" dirty="0"/>
              <a:t>B. COM (GENERAL) </a:t>
            </a:r>
            <a:endParaRPr lang="en-IN" sz="2400" b="1" dirty="0"/>
          </a:p>
          <a:p>
            <a:r>
              <a:rPr lang="en-IN" sz="2400" b="1" dirty="0"/>
              <a:t>COLLEGE             :  </a:t>
            </a:r>
            <a:r>
              <a:rPr lang="en-IN" sz="2400" i="1" dirty="0"/>
              <a:t>S.S.K.V.COLLEGE OF ARTS AND SCIENCE FOR WOMEN</a:t>
            </a:r>
            <a:endParaRPr lang="en-US" sz="2400" b="1" dirty="0"/>
          </a:p>
          <a:p>
            <a:r>
              <a:rPr lang="en-US" sz="2400" b="1" dirty="0"/>
              <a:t>           </a:t>
            </a:r>
            <a:endParaRPr lang="en-IN" sz="2400" b="1" dirty="0"/>
          </a:p>
        </p:txBody>
      </p:sp>
      <p:graphicFrame>
        <p:nvGraphicFramePr>
          <p:cNvPr id="10" name="Table 9">
            <a:extLst>
              <a:ext uri="{FF2B5EF4-FFF2-40B4-BE49-F238E27FC236}">
                <a16:creationId xmlns:a16="http://schemas.microsoft.com/office/drawing/2014/main" id="{50586E84-E76A-C832-9C7B-34FC2BBA3E52}"/>
              </a:ext>
            </a:extLst>
          </p:cNvPr>
          <p:cNvGraphicFramePr/>
          <p:nvPr>
            <p:extLst>
              <p:ext uri="{D42A27DB-BD31-4B8C-83A1-F6EECF244321}">
                <p14:modId xmlns:p14="http://schemas.microsoft.com/office/powerpoint/2010/main" val="1860924705"/>
              </p:ext>
            </p:extLst>
          </p:nvPr>
        </p:nvGraphicFramePr>
        <p:xfrm>
          <a:off x="7140659" y="3734553"/>
          <a:ext cx="2806700" cy="240843"/>
        </p:xfrm>
        <a:graphic>
          <a:graphicData uri="http://schemas.openxmlformats.org/drawingml/2006/table">
            <a:tbl>
              <a:tblPr>
                <a:tableStyleId>{5C22544A-7EE6-4342-B048-85BDC9FD1C3A}</a:tableStyleId>
              </a:tblPr>
              <a:tblGrid>
                <a:gridCol w="2806700">
                  <a:extLst>
                    <a:ext uri="{9D8B030D-6E8A-4147-A177-3AD203B41FA5}">
                      <a16:colId xmlns:a16="http://schemas.microsoft.com/office/drawing/2014/main" val="3262494030"/>
                    </a:ext>
                  </a:extLst>
                </a:gridCol>
              </a:tblGrid>
              <a:tr h="240843">
                <a:tc>
                  <a:txBody>
                    <a:bodyPr/>
                    <a:lstStyle/>
                    <a:p>
                      <a:pPr algn="l" fontAlgn="b"/>
                      <a:r>
                        <a:rPr lang="en-IN" sz="800" u="sng" strike="noStrike" dirty="0">
                          <a:solidFill>
                            <a:srgbClr val="FF0000"/>
                          </a:solidFill>
                          <a:effectLst/>
                          <a:hlinkClick r:id="rId4">
                            <a:extLst>
                              <a:ext uri="{A12FA001-AC4F-418D-AE19-62706E023703}">
                                <ahyp:hlinkClr xmlns:ahyp="http://schemas.microsoft.com/office/drawing/2018/hyperlinkcolor" val="tx"/>
                              </a:ext>
                            </a:extLst>
                          </a:hlinkClick>
                        </a:rPr>
                        <a:t>B2961BD3D563350AD734B213FF62BFA6</a:t>
                      </a:r>
                      <a:endParaRPr lang="en-IN" sz="800" b="0" i="0" u="sng" strike="noStrike" dirty="0">
                        <a:solidFill>
                          <a:srgbClr val="FF0000"/>
                        </a:solidFill>
                        <a:effectLst/>
                        <a:latin typeface="Barlow" panose="02000000000000000000" pitchFamily="2" charset="0"/>
                      </a:endParaRPr>
                    </a:p>
                  </a:txBody>
                  <a:tcPr marL="3779" marR="3779" marT="3779" anchor="b"/>
                </a:tc>
                <a:extLst>
                  <a:ext uri="{0D108BD9-81ED-4DB2-BD59-A6C34878D82A}">
                    <a16:rowId xmlns:a16="http://schemas.microsoft.com/office/drawing/2014/main" val="346481504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Box 2">
            <a:extLst>
              <a:ext uri="{FF2B5EF4-FFF2-40B4-BE49-F238E27FC236}">
                <a16:creationId xmlns:a16="http://schemas.microsoft.com/office/drawing/2014/main" id="{70F80E3D-0417-6DBB-172D-B331671ABEFD}"/>
              </a:ext>
            </a:extLst>
          </p:cNvPr>
          <p:cNvSpPr txBox="1"/>
          <p:nvPr/>
        </p:nvSpPr>
        <p:spPr>
          <a:xfrm>
            <a:off x="598448" y="1251040"/>
            <a:ext cx="6530975" cy="4523105"/>
          </a:xfrm>
          <a:prstGeom prst="rect">
            <a:avLst/>
          </a:prstGeom>
          <a:noFill/>
        </p:spPr>
        <p:txBody>
          <a:bodyPr wrap="square" rtlCol="0">
            <a:spAutoFit/>
          </a:bodyPr>
          <a:lstStyle/>
          <a:p>
            <a:r>
              <a:rPr lang="en-IN" altLang="en-US" sz="2400" dirty="0">
                <a:solidFill>
                  <a:srgbClr val="FF0000"/>
                </a:solidFill>
                <a:latin typeface="+mj-ea"/>
                <a:cs typeface="+mj-ea"/>
                <a:sym typeface="+mn-ea"/>
              </a:rPr>
              <a:t>Data collection</a:t>
            </a:r>
          </a:p>
          <a:p>
            <a:r>
              <a:rPr lang="en-IN" altLang="en-US" sz="2400" dirty="0" err="1">
                <a:solidFill>
                  <a:srgbClr val="FF0000"/>
                </a:solidFill>
                <a:latin typeface="+mj-ea"/>
                <a:cs typeface="+mj-ea"/>
                <a:sym typeface="+mn-ea"/>
              </a:rPr>
              <a:t>kaggale</a:t>
            </a:r>
            <a:endParaRPr lang="en-IN" altLang="en-US" sz="2400" dirty="0">
              <a:latin typeface="+mj-ea"/>
              <a:cs typeface="+mj-ea"/>
            </a:endParaRPr>
          </a:p>
          <a:p>
            <a:pPr marL="342900" indent="-342900">
              <a:buFont typeface="Wingdings" panose="05000000000000000000" charset="0"/>
              <a:buChar char="Ø"/>
            </a:pPr>
            <a:r>
              <a:rPr lang="en-IN" altLang="en-US" sz="2400" dirty="0">
                <a:latin typeface="+mj-ea"/>
                <a:cs typeface="+mj-ea"/>
                <a:sym typeface="+mn-ea"/>
              </a:rPr>
              <a:t>Search employment performance dataset</a:t>
            </a:r>
            <a:endParaRPr lang="en-IN" altLang="en-US" sz="2400" dirty="0">
              <a:latin typeface="+mj-ea"/>
              <a:cs typeface="+mj-ea"/>
            </a:endParaRPr>
          </a:p>
          <a:p>
            <a:pPr marL="342900" indent="-342900">
              <a:buFont typeface="Wingdings" panose="05000000000000000000" charset="0"/>
              <a:buChar char="Ø"/>
            </a:pPr>
            <a:r>
              <a:rPr lang="en-IN" altLang="en-US" sz="2400" dirty="0">
                <a:latin typeface="+mj-ea"/>
                <a:cs typeface="+mj-ea"/>
                <a:sym typeface="+mn-ea"/>
              </a:rPr>
              <a:t>Then download Employment data</a:t>
            </a:r>
            <a:endParaRPr lang="en-IN" altLang="en-US" sz="2400" dirty="0">
              <a:latin typeface="+mj-ea"/>
              <a:cs typeface="+mj-ea"/>
            </a:endParaRPr>
          </a:p>
          <a:p>
            <a:endParaRPr lang="en-IN" altLang="en-US" sz="2400" dirty="0">
              <a:latin typeface="+mj-ea"/>
              <a:cs typeface="+mj-ea"/>
            </a:endParaRPr>
          </a:p>
          <a:p>
            <a:r>
              <a:rPr lang="en-IN" altLang="en-US" sz="2400" dirty="0">
                <a:solidFill>
                  <a:srgbClr val="FF0000"/>
                </a:solidFill>
                <a:latin typeface="+mj-ea"/>
                <a:cs typeface="+mj-ea"/>
                <a:sym typeface="+mn-ea"/>
              </a:rPr>
              <a:t>Feature collection</a:t>
            </a:r>
            <a:endParaRPr lang="en-IN" altLang="en-US" sz="2400" dirty="0">
              <a:solidFill>
                <a:srgbClr val="FF0000"/>
              </a:solidFill>
              <a:latin typeface="+mj-ea"/>
              <a:cs typeface="+mj-ea"/>
            </a:endParaRPr>
          </a:p>
          <a:p>
            <a:pPr marL="342900" indent="-342900">
              <a:buFont typeface="Wingdings" panose="05000000000000000000" charset="0"/>
              <a:buChar char="Ø"/>
            </a:pPr>
            <a:r>
              <a:rPr lang="en-IN" altLang="en-US" sz="2400" dirty="0">
                <a:latin typeface="+mj-ea"/>
                <a:cs typeface="+mj-ea"/>
                <a:sym typeface="+mn-ea"/>
              </a:rPr>
              <a:t>Feature identify</a:t>
            </a:r>
            <a:endParaRPr lang="en-IN" altLang="en-US" sz="2400" dirty="0">
              <a:latin typeface="+mj-ea"/>
              <a:cs typeface="+mj-ea"/>
            </a:endParaRPr>
          </a:p>
          <a:p>
            <a:pPr marL="342900" indent="-342900">
              <a:buFont typeface="Wingdings" panose="05000000000000000000" charset="0"/>
              <a:buChar char="Ø"/>
            </a:pPr>
            <a:r>
              <a:rPr lang="en-US" altLang="en-IN" sz="2400" dirty="0">
                <a:latin typeface="+mj-ea"/>
                <a:cs typeface="+mj-ea"/>
                <a:sym typeface="+mn-ea"/>
              </a:rPr>
              <a:t>C</a:t>
            </a:r>
            <a:r>
              <a:rPr lang="en-IN" altLang="en-US" sz="2400" dirty="0" err="1">
                <a:latin typeface="+mj-ea"/>
                <a:cs typeface="+mj-ea"/>
                <a:sym typeface="+mn-ea"/>
              </a:rPr>
              <a:t>olour</a:t>
            </a:r>
            <a:r>
              <a:rPr lang="en-IN" altLang="en-US" sz="2400" dirty="0">
                <a:latin typeface="+mj-ea"/>
                <a:cs typeface="+mj-ea"/>
                <a:sym typeface="+mn-ea"/>
              </a:rPr>
              <a:t> filled blank values</a:t>
            </a:r>
            <a:endParaRPr lang="en-IN" altLang="en-US" sz="2400" dirty="0">
              <a:latin typeface="+mj-ea"/>
              <a:cs typeface="+mj-ea"/>
            </a:endParaRPr>
          </a:p>
          <a:p>
            <a:endParaRPr lang="en-IN" altLang="en-US" sz="2400" dirty="0">
              <a:latin typeface="+mj-ea"/>
              <a:cs typeface="+mj-ea"/>
            </a:endParaRPr>
          </a:p>
          <a:p>
            <a:r>
              <a:rPr lang="en-IN" altLang="en-US" sz="2400" dirty="0">
                <a:solidFill>
                  <a:srgbClr val="FF0000"/>
                </a:solidFill>
                <a:latin typeface="+mj-ea"/>
                <a:cs typeface="+mj-ea"/>
                <a:sym typeface="+mn-ea"/>
              </a:rPr>
              <a:t>Data cleaning</a:t>
            </a:r>
            <a:endParaRPr lang="en-IN" altLang="en-US" sz="2400" dirty="0">
              <a:solidFill>
                <a:srgbClr val="FF0000"/>
              </a:solidFill>
              <a:latin typeface="+mj-ea"/>
              <a:cs typeface="+mj-ea"/>
            </a:endParaRPr>
          </a:p>
          <a:p>
            <a:pPr marL="342900" indent="-342900">
              <a:buFont typeface="Wingdings" panose="05000000000000000000" charset="0"/>
              <a:buChar char="Ø"/>
            </a:pPr>
            <a:r>
              <a:rPr lang="en-IN" altLang="en-US" sz="2400" dirty="0">
                <a:latin typeface="+mj-ea"/>
                <a:cs typeface="+mj-ea"/>
                <a:sym typeface="+mn-ea"/>
              </a:rPr>
              <a:t>Missing values identify</a:t>
            </a:r>
            <a:endParaRPr lang="en-IN" altLang="en-US" sz="2400" dirty="0">
              <a:latin typeface="+mj-ea"/>
              <a:cs typeface="+mj-ea"/>
            </a:endParaRPr>
          </a:p>
          <a:p>
            <a:pPr marL="342900" indent="-342900">
              <a:buFont typeface="Wingdings" panose="05000000000000000000" charset="0"/>
              <a:buChar char="Ø"/>
            </a:pPr>
            <a:r>
              <a:rPr lang="en-IN" altLang="en-US" sz="2400" dirty="0">
                <a:latin typeface="+mj-ea"/>
                <a:cs typeface="+mj-ea"/>
                <a:sym typeface="+mn-ea"/>
              </a:rPr>
              <a:t>Missing values </a:t>
            </a:r>
            <a:r>
              <a:rPr lang="en-IN" altLang="en-US" sz="2400" dirty="0" err="1">
                <a:latin typeface="+mj-ea"/>
                <a:cs typeface="+mj-ea"/>
                <a:sym typeface="+mn-ea"/>
              </a:rPr>
              <a:t>filterout</a:t>
            </a:r>
            <a:endParaRPr lang="en-IN" altLang="en-US" sz="2400" dirty="0">
              <a:latin typeface="+mj-ea"/>
              <a:cs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DE63-ED25-64D2-19FF-0B74CF63921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BAB864E-1F96-87D8-9FEE-458722701836}"/>
              </a:ext>
            </a:extLst>
          </p:cNvPr>
          <p:cNvSpPr>
            <a:spLocks noGrp="1"/>
          </p:cNvSpPr>
          <p:nvPr>
            <p:ph type="subTitle" idx="4"/>
          </p:nvPr>
        </p:nvSpPr>
        <p:spPr>
          <a:xfrm>
            <a:off x="1828800" y="4559230"/>
            <a:ext cx="8534400" cy="276999"/>
          </a:xfrm>
        </p:spPr>
        <p:txBody>
          <a:bodyPr/>
          <a:lstStyle/>
          <a:p>
            <a:endParaRPr lang="en-IN" altLang="en-US" sz="1800" dirty="0">
              <a:solidFill>
                <a:srgbClr val="FF0000"/>
              </a:solidFill>
              <a:latin typeface="+mj-ea"/>
              <a:cs typeface="+mj-ea"/>
            </a:endParaRPr>
          </a:p>
        </p:txBody>
      </p:sp>
      <p:sp>
        <p:nvSpPr>
          <p:cNvPr id="5" name="TextBox 4">
            <a:extLst>
              <a:ext uri="{FF2B5EF4-FFF2-40B4-BE49-F238E27FC236}">
                <a16:creationId xmlns:a16="http://schemas.microsoft.com/office/drawing/2014/main" id="{220264D6-FF28-DD91-7D75-0CD6E9561007}"/>
              </a:ext>
            </a:extLst>
          </p:cNvPr>
          <p:cNvSpPr txBox="1"/>
          <p:nvPr/>
        </p:nvSpPr>
        <p:spPr>
          <a:xfrm>
            <a:off x="3046610" y="3246121"/>
            <a:ext cx="6093220" cy="369332"/>
          </a:xfrm>
          <a:prstGeom prst="rect">
            <a:avLst/>
          </a:prstGeom>
          <a:noFill/>
        </p:spPr>
        <p:txBody>
          <a:bodyPr wrap="square">
            <a:spAutoFit/>
          </a:bodyPr>
          <a:lstStyle/>
          <a:p>
            <a:endParaRPr lang="en-IN" altLang="en-US" sz="1800" dirty="0">
              <a:solidFill>
                <a:srgbClr val="FF0000"/>
              </a:solidFill>
              <a:latin typeface="+mj-ea"/>
              <a:cs typeface="+mj-ea"/>
            </a:endParaRPr>
          </a:p>
        </p:txBody>
      </p:sp>
      <p:sp>
        <p:nvSpPr>
          <p:cNvPr id="10" name="Text Box 4">
            <a:extLst>
              <a:ext uri="{FF2B5EF4-FFF2-40B4-BE49-F238E27FC236}">
                <a16:creationId xmlns:a16="http://schemas.microsoft.com/office/drawing/2014/main" id="{6546B115-04E7-F2C8-829C-F785EAB1625B}"/>
              </a:ext>
            </a:extLst>
          </p:cNvPr>
          <p:cNvSpPr txBox="1"/>
          <p:nvPr/>
        </p:nvSpPr>
        <p:spPr>
          <a:xfrm>
            <a:off x="598170" y="1065530"/>
            <a:ext cx="8478520" cy="4830445"/>
          </a:xfrm>
          <a:prstGeom prst="rect">
            <a:avLst/>
          </a:prstGeom>
          <a:noFill/>
        </p:spPr>
        <p:txBody>
          <a:bodyPr wrap="square" rtlCol="0">
            <a:noAutofit/>
          </a:bodyPr>
          <a:lstStyle/>
          <a:p>
            <a:r>
              <a:rPr lang="en-IN" altLang="en-US" sz="2200" dirty="0">
                <a:solidFill>
                  <a:srgbClr val="FF0000"/>
                </a:solidFill>
                <a:latin typeface="+mj-ea"/>
                <a:cs typeface="+mj-ea"/>
                <a:sym typeface="+mn-ea"/>
              </a:rPr>
              <a:t>Performance level</a:t>
            </a:r>
            <a:endParaRPr lang="en-IN" altLang="en-US" sz="2200" dirty="0">
              <a:solidFill>
                <a:srgbClr val="FF0000"/>
              </a:solidFill>
              <a:latin typeface="+mj-ea"/>
              <a:cs typeface="+mj-ea"/>
            </a:endParaRPr>
          </a:p>
          <a:p>
            <a:pPr marL="342900" indent="-342900">
              <a:buFont typeface="Wingdings" panose="05000000000000000000" charset="0"/>
              <a:buChar char="Ø"/>
            </a:pPr>
            <a:r>
              <a:rPr lang="en-IN" altLang="en-US" sz="2200" dirty="0">
                <a:latin typeface="+mj-ea"/>
                <a:cs typeface="+mj-ea"/>
                <a:sym typeface="+mn-ea"/>
              </a:rPr>
              <a:t>Calculate performance level</a:t>
            </a:r>
            <a:endParaRPr lang="en-IN" altLang="en-US" sz="2200" dirty="0">
              <a:latin typeface="+mj-ea"/>
              <a:cs typeface="+mj-ea"/>
            </a:endParaRPr>
          </a:p>
          <a:p>
            <a:pPr marL="342900" indent="-342900">
              <a:buFont typeface="Wingdings" panose="05000000000000000000" charset="0"/>
              <a:buChar char="Ø"/>
            </a:pPr>
            <a:r>
              <a:rPr lang="en-IN" altLang="en-US" sz="2200" dirty="0">
                <a:latin typeface="+mj-ea"/>
                <a:cs typeface="+mj-ea"/>
                <a:sym typeface="+mn-ea"/>
              </a:rPr>
              <a:t>Using formula</a:t>
            </a:r>
          </a:p>
          <a:p>
            <a:endParaRPr lang="en-US" altLang="en-IN" sz="2200" dirty="0">
              <a:solidFill>
                <a:srgbClr val="FF0000"/>
              </a:solidFill>
              <a:latin typeface="+mj-ea"/>
              <a:cs typeface="+mj-ea"/>
              <a:sym typeface="+mn-ea"/>
            </a:endParaRPr>
          </a:p>
          <a:p>
            <a:r>
              <a:rPr lang="en-US" altLang="en-IN" sz="2200" dirty="0">
                <a:solidFill>
                  <a:srgbClr val="FF0000"/>
                </a:solidFill>
                <a:latin typeface="+mj-ea"/>
                <a:cs typeface="+mj-ea"/>
                <a:sym typeface="+mn-ea"/>
              </a:rPr>
              <a:t>S</a:t>
            </a:r>
            <a:r>
              <a:rPr lang="en-IN" altLang="en-US" sz="2200" dirty="0" err="1">
                <a:solidFill>
                  <a:srgbClr val="FF0000"/>
                </a:solidFill>
                <a:latin typeface="+mj-ea"/>
                <a:cs typeface="+mj-ea"/>
                <a:sym typeface="+mn-ea"/>
              </a:rPr>
              <a:t>ummary</a:t>
            </a:r>
            <a:endParaRPr lang="en-IN" altLang="en-US" sz="2200" dirty="0">
              <a:solidFill>
                <a:srgbClr val="FF0000"/>
              </a:solidFill>
              <a:latin typeface="+mj-ea"/>
              <a:cs typeface="+mj-ea"/>
            </a:endParaRPr>
          </a:p>
          <a:p>
            <a:pPr marL="342900" indent="-342900">
              <a:buFont typeface="Wingdings" panose="05000000000000000000" charset="0"/>
              <a:buChar char="Ø"/>
            </a:pPr>
            <a:r>
              <a:rPr lang="en-US" altLang="en-IN" sz="2200" dirty="0">
                <a:latin typeface="+mj-ea"/>
                <a:cs typeface="+mj-ea"/>
                <a:sym typeface="+mn-ea"/>
              </a:rPr>
              <a:t>O</a:t>
            </a:r>
            <a:r>
              <a:rPr lang="en-IN" altLang="en-US" sz="2200" dirty="0">
                <a:latin typeface="+mj-ea"/>
                <a:cs typeface="+mj-ea"/>
                <a:sym typeface="+mn-ea"/>
              </a:rPr>
              <a:t>pen pivot table.</a:t>
            </a:r>
          </a:p>
          <a:p>
            <a:pPr marL="342900" indent="-342900">
              <a:buFont typeface="Wingdings" panose="05000000000000000000" charset="0"/>
              <a:buChar char="Ø"/>
            </a:pPr>
            <a:r>
              <a:rPr lang="en-US" altLang="en-IN" sz="2200" dirty="0">
                <a:latin typeface="+mj-ea"/>
                <a:cs typeface="+mj-ea"/>
                <a:sym typeface="+mn-ea"/>
              </a:rPr>
              <a:t>D</a:t>
            </a:r>
            <a:r>
              <a:rPr lang="en-IN" altLang="en-US" sz="2200" dirty="0">
                <a:latin typeface="+mj-ea"/>
                <a:cs typeface="+mj-ea"/>
                <a:sym typeface="+mn-ea"/>
              </a:rPr>
              <a:t>rag rows , columns  filters, values respectively business units,</a:t>
            </a:r>
            <a:r>
              <a:rPr lang="en-US" altLang="en-IN" sz="2200" dirty="0">
                <a:latin typeface="+mj-ea"/>
                <a:cs typeface="+mj-ea"/>
                <a:sym typeface="+mn-ea"/>
              </a:rPr>
              <a:t> </a:t>
            </a:r>
            <a:r>
              <a:rPr lang="en-IN" altLang="en-US" sz="2200" dirty="0">
                <a:latin typeface="+mj-ea"/>
                <a:cs typeface="+mj-ea"/>
                <a:sym typeface="+mn-ea"/>
              </a:rPr>
              <a:t>performance level, gender code, count of first name.</a:t>
            </a:r>
          </a:p>
          <a:p>
            <a:pPr marL="342900" indent="-342900">
              <a:buFont typeface="Wingdings" panose="05000000000000000000" charset="0"/>
              <a:buChar char="Ø"/>
            </a:pPr>
            <a:r>
              <a:rPr lang="en-IN" altLang="en-US" sz="2200" dirty="0">
                <a:latin typeface="+mj-ea"/>
                <a:cs typeface="+mj-ea"/>
                <a:sym typeface="+mn-ea"/>
              </a:rPr>
              <a:t>Remove the blank option.</a:t>
            </a:r>
            <a:endParaRPr lang="en-IN" altLang="en-US" sz="2200" dirty="0">
              <a:latin typeface="+mj-ea"/>
              <a:cs typeface="+mj-ea"/>
            </a:endParaRPr>
          </a:p>
          <a:p>
            <a:pPr marL="342900" indent="-342900">
              <a:buFont typeface="Wingdings" panose="05000000000000000000" charset="0"/>
              <a:buChar char="Ø"/>
            </a:pPr>
            <a:endParaRPr lang="en-IN" altLang="en-US" sz="2200" dirty="0">
              <a:latin typeface="+mj-ea"/>
              <a:cs typeface="+mj-ea"/>
            </a:endParaRPr>
          </a:p>
          <a:p>
            <a:r>
              <a:rPr lang="en-IN" altLang="en-US" sz="2200" dirty="0">
                <a:solidFill>
                  <a:schemeClr val="accent2">
                    <a:lumMod val="75000"/>
                  </a:schemeClr>
                </a:solidFill>
                <a:latin typeface="+mj-ea"/>
                <a:cs typeface="+mj-ea"/>
              </a:rPr>
              <a:t>Visualization</a:t>
            </a:r>
          </a:p>
          <a:p>
            <a:pPr marL="342900" indent="-342900">
              <a:buFont typeface="Wingdings" panose="05000000000000000000" charset="0"/>
              <a:buChar char="Ø"/>
            </a:pPr>
            <a:r>
              <a:rPr lang="en-IN" altLang="en-US" sz="2200" dirty="0">
                <a:latin typeface="+mj-ea"/>
                <a:cs typeface="+mj-ea"/>
                <a:sym typeface="+mn-ea"/>
              </a:rPr>
              <a:t>put recommended graph</a:t>
            </a:r>
          </a:p>
          <a:p>
            <a:pPr marL="342900" indent="-342900">
              <a:buFont typeface="Wingdings" panose="05000000000000000000" charset="0"/>
              <a:buChar char="Ø"/>
            </a:pPr>
            <a:r>
              <a:rPr lang="en-IN" altLang="en-US" sz="2200" dirty="0">
                <a:latin typeface="+mj-ea"/>
                <a:cs typeface="+mj-ea"/>
                <a:sym typeface="+mn-ea"/>
              </a:rPr>
              <a:t>Filter out  the linear and exponential features</a:t>
            </a:r>
            <a:endParaRPr lang="en-IN" altLang="en-US" sz="2200" dirty="0">
              <a:latin typeface="+mj-ea"/>
              <a:cs typeface="+mj-ea"/>
            </a:endParaRPr>
          </a:p>
          <a:p>
            <a:pPr marL="342900" indent="-342900">
              <a:buFont typeface="Wingdings" panose="05000000000000000000" charset="0"/>
              <a:buChar char="Ø"/>
            </a:pPr>
            <a:r>
              <a:rPr lang="en-IN" altLang="en-US" sz="2200" dirty="0">
                <a:latin typeface="+mj-ea"/>
                <a:cs typeface="+mj-ea"/>
                <a:sym typeface="+mn-ea"/>
              </a:rPr>
              <a:t>To get pie chart for our reference.</a:t>
            </a:r>
          </a:p>
          <a:p>
            <a:endParaRPr lang="en-IN" altLang="en-US" sz="2400" dirty="0">
              <a:latin typeface="+mj-ea"/>
              <a:cs typeface="+mj-ea"/>
              <a:sym typeface="+mn-ea"/>
            </a:endParaRPr>
          </a:p>
          <a:p>
            <a:endParaRPr lang="en-US" sz="2400" dirty="0">
              <a:latin typeface="+mj-ea"/>
              <a:cs typeface="+mj-ea"/>
            </a:endParaRPr>
          </a:p>
        </p:txBody>
      </p:sp>
    </p:spTree>
    <p:extLst>
      <p:ext uri="{BB962C8B-B14F-4D97-AF65-F5344CB8AC3E}">
        <p14:creationId xmlns:p14="http://schemas.microsoft.com/office/powerpoint/2010/main" val="354369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99282"/>
            <a:ext cx="2437130" cy="444352"/>
          </a:xfrm>
          <a:prstGeom prst="rect">
            <a:avLst/>
          </a:prstGeom>
        </p:spPr>
        <p:txBody>
          <a:bodyPr vert="horz" wrap="square" lIns="0" tIns="13335" rIns="0" bIns="0" rtlCol="0">
            <a:spAutoFit/>
          </a:bodyPr>
          <a:lstStyle/>
          <a:p>
            <a:pPr marL="12700">
              <a:lnSpc>
                <a:spcPct val="100000"/>
              </a:lnSpc>
              <a:spcBef>
                <a:spcPts val="105"/>
              </a:spcBef>
            </a:pPr>
            <a:r>
              <a:rPr lang="en-IN" dirty="0"/>
              <a:t>RESULTS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2C7B55C-446C-DDE5-120C-007B276F4C4A}"/>
              </a:ext>
            </a:extLst>
          </p:cNvPr>
          <p:cNvGraphicFramePr>
            <a:graphicFrameLocks/>
          </p:cNvGraphicFramePr>
          <p:nvPr>
            <p:extLst>
              <p:ext uri="{D42A27DB-BD31-4B8C-83A1-F6EECF244321}">
                <p14:modId xmlns:p14="http://schemas.microsoft.com/office/powerpoint/2010/main" val="2949071941"/>
              </p:ext>
            </p:extLst>
          </p:nvPr>
        </p:nvGraphicFramePr>
        <p:xfrm>
          <a:off x="3670086" y="2429890"/>
          <a:ext cx="4846267" cy="273266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6839624-F890-0084-3328-11FF80445412}"/>
              </a:ext>
            </a:extLst>
          </p:cNvPr>
          <p:cNvSpPr txBox="1"/>
          <p:nvPr/>
        </p:nvSpPr>
        <p:spPr>
          <a:xfrm>
            <a:off x="5178820" y="2516387"/>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EB27B091-D502-3690-CFB0-42A5983A8FDF}"/>
              </a:ext>
            </a:extLst>
          </p:cNvPr>
          <p:cNvSpPr txBox="1"/>
          <p:nvPr/>
        </p:nvSpPr>
        <p:spPr>
          <a:xfrm>
            <a:off x="5178820" y="2516387"/>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3199CC59-F155-ED8E-E2CE-5FEEE01E86F9}"/>
              </a:ext>
            </a:extLst>
          </p:cNvPr>
          <p:cNvSpPr txBox="1"/>
          <p:nvPr/>
        </p:nvSpPr>
        <p:spPr>
          <a:xfrm>
            <a:off x="5178820" y="2516387"/>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447AD67B-C5B1-5395-CB91-56BA0FBAB0DD}"/>
              </a:ext>
            </a:extLst>
          </p:cNvPr>
          <p:cNvSpPr txBox="1"/>
          <p:nvPr/>
        </p:nvSpPr>
        <p:spPr>
          <a:xfrm>
            <a:off x="5178820" y="2516387"/>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9D85-CFCB-B645-3C99-053ED504D11D}"/>
              </a:ext>
            </a:extLst>
          </p:cNvPr>
          <p:cNvSpPr>
            <a:spLocks noGrp="1"/>
          </p:cNvSpPr>
          <p:nvPr>
            <p:ph type="title"/>
          </p:nvPr>
        </p:nvSpPr>
        <p:spPr>
          <a:xfrm>
            <a:off x="581192" y="729658"/>
            <a:ext cx="11029616" cy="988332"/>
          </a:xfrm>
        </p:spPr>
        <p:txBody>
          <a:bodyPr/>
          <a:lstStyle/>
          <a:p>
            <a:r>
              <a:rPr lang="en-IN" b="1" dirty="0"/>
              <a:t>RESULT  :  PIVOT CHART</a:t>
            </a:r>
            <a:endParaRPr lang="en-US" b="1" dirty="0"/>
          </a:p>
        </p:txBody>
      </p:sp>
      <p:graphicFrame>
        <p:nvGraphicFramePr>
          <p:cNvPr id="5" name="Chart 4">
            <a:extLst>
              <a:ext uri="{FF2B5EF4-FFF2-40B4-BE49-F238E27FC236}">
                <a16:creationId xmlns:a16="http://schemas.microsoft.com/office/drawing/2014/main" id="{31E8F396-83FC-8278-7797-463C9CCE9432}"/>
              </a:ext>
            </a:extLst>
          </p:cNvPr>
          <p:cNvGraphicFramePr>
            <a:graphicFrameLocks/>
          </p:cNvGraphicFramePr>
          <p:nvPr>
            <p:extLst>
              <p:ext uri="{D42A27DB-BD31-4B8C-83A1-F6EECF244321}">
                <p14:modId xmlns:p14="http://schemas.microsoft.com/office/powerpoint/2010/main" val="992702493"/>
              </p:ext>
            </p:extLst>
          </p:nvPr>
        </p:nvGraphicFramePr>
        <p:xfrm>
          <a:off x="3689821" y="2646381"/>
          <a:ext cx="4574108" cy="273265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5EBD335-F033-A468-2A8D-88E2F6153064}"/>
              </a:ext>
            </a:extLst>
          </p:cNvPr>
          <p:cNvSpPr txBox="1"/>
          <p:nvPr/>
        </p:nvSpPr>
        <p:spPr>
          <a:xfrm>
            <a:off x="5178820" y="251638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6122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FD5B94-3571-2F8D-1C63-32A3FD5274CA}"/>
              </a:ext>
            </a:extLst>
          </p:cNvPr>
          <p:cNvSpPr txBox="1"/>
          <p:nvPr/>
        </p:nvSpPr>
        <p:spPr>
          <a:xfrm>
            <a:off x="3189559" y="2246775"/>
            <a:ext cx="6093220" cy="3970318"/>
          </a:xfrm>
          <a:prstGeom prst="rect">
            <a:avLst/>
          </a:prstGeom>
          <a:noFill/>
        </p:spPr>
        <p:txBody>
          <a:bodyPr wrap="square">
            <a:spAutoFit/>
          </a:bodyPr>
          <a:lstStyle/>
          <a:p>
            <a:r>
              <a:rPr lang="en-US" b="1" dirty="0">
                <a:solidFill>
                  <a:srgbClr val="C00000"/>
                </a:solidFill>
                <a:cs typeface="Dreaming Outloud Script Pro" panose="03050502040304050704" pitchFamily="66" charset="0"/>
              </a:rPr>
              <a:t>The employee rating analysis in Excel revealed key insights into performance across the team. We observed that certain departments consistently performed well, while others showed areas needing improvement. Common strengths included teamwork and punctuality, whereas communication and technical skills were identified as areas for growth. Some employees exceeded expectations, and they should be recognized or given leadership opportunities. Conversely, those who underperformed might benefit from additional training or mentorship. Overall, the analysis suggests the need for targeted interventions and continuous monitoring to ensure sustained improvement across the board.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tx1"/>
                </a:solidFill>
                <a:cs typeface="Dreaming Outloud Script Pro" panose="03050502040304050704" pitchFamily="66" charset="0"/>
              </a:rPr>
              <a:t>PROJECT</a:t>
            </a:r>
            <a:r>
              <a:rPr sz="4250" spc="-85" dirty="0">
                <a:solidFill>
                  <a:schemeClr val="tx1"/>
                </a:solidFill>
                <a:cs typeface="Dreaming Outloud Script Pro" panose="03050502040304050704" pitchFamily="66" charset="0"/>
              </a:rPr>
              <a:t> </a:t>
            </a:r>
            <a:r>
              <a:rPr sz="4250" spc="25" dirty="0">
                <a:solidFill>
                  <a:schemeClr val="tx1"/>
                </a:solidFill>
                <a:cs typeface="Dreaming Outloud Script Pro" panose="03050502040304050704" pitchFamily="66" charset="0"/>
              </a:rPr>
              <a:t>TITLE</a:t>
            </a:r>
            <a:endParaRPr sz="4250" dirty="0">
              <a:solidFill>
                <a:schemeClr val="tx1"/>
              </a:solidFill>
              <a:cs typeface="Dreaming Outloud Script Pro" panose="03050502040304050704" pitchFamily="66"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7030A0"/>
                </a:solidFill>
                <a:ea typeface="Dreaming Outloud Script Pro" panose="02000000000000000000" pitchFamily="2" charset="0"/>
                <a:cs typeface="Times New Roman" panose="02020603050405020304" pitchFamily="18" charset="0"/>
              </a:rPr>
              <a:t>Employee</a:t>
            </a:r>
            <a:r>
              <a:rPr lang="en-IN" sz="4400" dirty="0">
                <a:solidFill>
                  <a:srgbClr val="7030A0"/>
                </a:solidFill>
                <a:ea typeface="Dreaming Outloud Script Pro" panose="02000000000000000000" pitchFamily="2" charset="0"/>
                <a:cs typeface="Times New Roman" panose="02020603050405020304" pitchFamily="18" charset="0"/>
              </a:rPr>
              <a:t> </a:t>
            </a:r>
            <a:r>
              <a:rPr lang="en-IN" sz="4400" b="1" dirty="0">
                <a:solidFill>
                  <a:srgbClr val="7030A0"/>
                </a:solidFill>
                <a:ea typeface="Dreaming Outloud Script Pro" panose="02000000000000000000" pitchFamily="2" charset="0"/>
                <a:cs typeface="Times New Roman" panose="02020603050405020304" pitchFamily="18" charset="0"/>
              </a:rPr>
              <a:t>Rating</a:t>
            </a:r>
            <a:r>
              <a:rPr lang="en-US" sz="4400" b="1" dirty="0">
                <a:solidFill>
                  <a:srgbClr val="7030A0"/>
                </a:solidFill>
                <a:ea typeface="Dreaming Outloud Script Pro" panose="02000000000000000000" pitchFamily="2" charset="0"/>
                <a:cs typeface="Times New Roman" panose="02020603050405020304" pitchFamily="18" charset="0"/>
              </a:rPr>
              <a:t> Analysis using Excel</a:t>
            </a:r>
            <a:endParaRPr lang="en-IN" sz="2800" dirty="0">
              <a:solidFill>
                <a:srgbClr val="7030A0"/>
              </a:solidFill>
              <a:ea typeface="Dreaming Outloud Script Pro" panose="02000000000000000000"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6"/>
            <a:ext cx="2357120" cy="690574"/>
          </a:xfrm>
          <a:prstGeom prst="rect">
            <a:avLst/>
          </a:prstGeom>
        </p:spPr>
        <p:txBody>
          <a:bodyPr vert="horz" wrap="square" lIns="0" tIns="13335" rIns="0" bIns="0" rtlCol="0">
            <a:spAutoFit/>
          </a:bodyPr>
          <a:lstStyle/>
          <a:p>
            <a:pPr marL="12700">
              <a:lnSpc>
                <a:spcPct val="100000"/>
              </a:lnSpc>
              <a:spcBef>
                <a:spcPts val="105"/>
              </a:spcBef>
            </a:pPr>
            <a:r>
              <a:rPr lang="en-IN" sz="4400" b="1" i="1" dirty="0">
                <a:solidFill>
                  <a:schemeClr val="tx1"/>
                </a:solidFill>
                <a:cs typeface="Dreaming Outloud Script Pro" panose="03050502040304050704" pitchFamily="66" charset="0"/>
              </a:rPr>
              <a:t>AGENDA</a:t>
            </a:r>
            <a:endParaRPr sz="4400" b="1" i="1" dirty="0">
              <a:solidFill>
                <a:schemeClr val="tx1"/>
              </a:solidFill>
              <a:cs typeface="Dreaming Outloud Script Pro" panose="03050502040304050704" pitchFamily="66"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marL="514350" indent="-514350" algn="l">
              <a:buFont typeface="+mj-lt"/>
              <a:buAutoNum type="arabicPeriod"/>
            </a:pPr>
            <a:endParaRPr lang="en-US" sz="2800" b="1" i="0" dirty="0">
              <a:solidFill>
                <a:srgbClr val="0070C0"/>
              </a:solidFill>
              <a:effectLst/>
              <a:cs typeface="Times New Roman" panose="02020603050405020304" pitchFamily="18" charset="0"/>
            </a:endParaRPr>
          </a:p>
          <a:p>
            <a:pPr marL="514350" indent="-514350" algn="l">
              <a:buFont typeface="+mj-lt"/>
              <a:buAutoNum type="arabicPeriod"/>
            </a:pPr>
            <a:r>
              <a:rPr lang="en-US" sz="2800" b="1" i="0" dirty="0">
                <a:solidFill>
                  <a:srgbClr val="0070C0"/>
                </a:solidFill>
                <a:effectLst/>
                <a:cs typeface="Times New Roman" panose="02020603050405020304" pitchFamily="18" charset="0"/>
              </a:rPr>
              <a:t>Problem Statement</a:t>
            </a:r>
          </a:p>
          <a:p>
            <a:pPr marL="514350" indent="-514350" algn="l">
              <a:buFont typeface="+mj-lt"/>
              <a:buAutoNum type="arabicPeriod"/>
            </a:pPr>
            <a:r>
              <a:rPr lang="en-US" sz="2800" b="1" i="0" dirty="0">
                <a:solidFill>
                  <a:srgbClr val="0070C0"/>
                </a:solidFill>
                <a:effectLst/>
                <a:cs typeface="Times New Roman" panose="02020603050405020304" pitchFamily="18" charset="0"/>
              </a:rPr>
              <a:t>Project Overview</a:t>
            </a:r>
          </a:p>
          <a:p>
            <a:pPr marL="514350" indent="-514350" algn="l">
              <a:buFont typeface="+mj-lt"/>
              <a:buAutoNum type="arabicPeriod"/>
            </a:pPr>
            <a:r>
              <a:rPr lang="en-US" sz="2800" b="1" i="0" dirty="0">
                <a:solidFill>
                  <a:srgbClr val="0070C0"/>
                </a:solidFill>
                <a:effectLst/>
                <a:cs typeface="Times New Roman" panose="02020603050405020304" pitchFamily="18" charset="0"/>
              </a:rPr>
              <a:t>End Users</a:t>
            </a:r>
          </a:p>
          <a:p>
            <a:pPr marL="514350" indent="-514350" algn="l">
              <a:buFont typeface="+mj-lt"/>
              <a:buAutoNum type="arabicPeriod"/>
            </a:pPr>
            <a:r>
              <a:rPr lang="en-US" sz="2800" b="1" i="0" dirty="0">
                <a:solidFill>
                  <a:srgbClr val="0070C0"/>
                </a:solidFill>
                <a:effectLst/>
                <a:cs typeface="Times New Roman" panose="02020603050405020304" pitchFamily="18" charset="0"/>
              </a:rPr>
              <a:t>Our Solution and Proposition</a:t>
            </a:r>
          </a:p>
          <a:p>
            <a:pPr marL="514350" indent="-514350" algn="l">
              <a:buFont typeface="+mj-lt"/>
              <a:buAutoNum type="arabicPeriod"/>
            </a:pPr>
            <a:r>
              <a:rPr lang="en-US" sz="2800" b="1" dirty="0">
                <a:solidFill>
                  <a:srgbClr val="0070C0"/>
                </a:solidFill>
                <a:cs typeface="Times New Roman" panose="02020603050405020304" pitchFamily="18" charset="0"/>
              </a:rPr>
              <a:t>Dataset Description</a:t>
            </a:r>
            <a:endParaRPr lang="en-US" sz="2800" b="1" i="0" dirty="0">
              <a:solidFill>
                <a:srgbClr val="0070C0"/>
              </a:solidFill>
              <a:effectLst/>
              <a:cs typeface="Times New Roman" panose="02020603050405020304" pitchFamily="18" charset="0"/>
            </a:endParaRPr>
          </a:p>
          <a:p>
            <a:pPr marL="514350" indent="-514350" algn="l">
              <a:buFont typeface="+mj-lt"/>
              <a:buAutoNum type="arabicPeriod"/>
            </a:pPr>
            <a:r>
              <a:rPr lang="en-US" sz="2800" b="1" i="0" dirty="0">
                <a:solidFill>
                  <a:srgbClr val="0070C0"/>
                </a:solidFill>
                <a:effectLst/>
                <a:cs typeface="Times New Roman" panose="02020603050405020304" pitchFamily="18" charset="0"/>
              </a:rPr>
              <a:t>Modelling Approach</a:t>
            </a:r>
          </a:p>
          <a:p>
            <a:pPr marL="514350" indent="-514350" algn="l">
              <a:buFont typeface="+mj-lt"/>
              <a:buAutoNum type="arabicPeriod"/>
            </a:pPr>
            <a:r>
              <a:rPr lang="en-US" sz="2800" b="1" i="0" dirty="0">
                <a:solidFill>
                  <a:srgbClr val="0070C0"/>
                </a:solidFill>
                <a:effectLst/>
                <a:cs typeface="Times New Roman" panose="02020603050405020304" pitchFamily="18" charset="0"/>
              </a:rPr>
              <a:t>Results and </a:t>
            </a:r>
            <a:r>
              <a:rPr lang="en-US" sz="2800" b="1" dirty="0">
                <a:solidFill>
                  <a:srgbClr val="0070C0"/>
                </a:solidFill>
                <a:cs typeface="Times New Roman" panose="02020603050405020304" pitchFamily="18" charset="0"/>
              </a:rPr>
              <a:t>Discussion</a:t>
            </a:r>
            <a:endParaRPr lang="en-US" sz="2800" b="1" i="0" dirty="0">
              <a:solidFill>
                <a:srgbClr val="0070C0"/>
              </a:solidFill>
              <a:effectLst/>
              <a:cs typeface="Times New Roman" panose="02020603050405020304" pitchFamily="18" charset="0"/>
            </a:endParaRPr>
          </a:p>
          <a:p>
            <a:pPr marL="514350" indent="-514350" algn="l">
              <a:buFont typeface="+mj-lt"/>
              <a:buAutoNum type="arabicPeriod"/>
            </a:pPr>
            <a:r>
              <a:rPr lang="en-US" sz="2800" b="1" i="0" dirty="0">
                <a:solidFill>
                  <a:srgbClr val="0070C0"/>
                </a:solidFill>
                <a:effectLst/>
                <a:cs typeface="Times New Roman" panose="02020603050405020304" pitchFamily="18" charset="0"/>
              </a:rPr>
              <a:t>Conclusion</a:t>
            </a:r>
          </a:p>
          <a:p>
            <a:pPr marL="514350" indent="-514350">
              <a:buFont typeface="+mj-lt"/>
              <a:buAutoNum type="arabicPeriod"/>
            </a:pPr>
            <a:endParaRPr lang="en-IN" sz="2800" b="1" dirty="0">
              <a:solidFill>
                <a:srgbClr val="0070C0"/>
              </a:solidFill>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725E87E5-ECBB-7646-7B33-C37FD0603F7F}"/>
              </a:ext>
            </a:extLst>
          </p:cNvPr>
          <p:cNvSpPr txBox="1"/>
          <p:nvPr/>
        </p:nvSpPr>
        <p:spPr>
          <a:xfrm>
            <a:off x="1079076" y="2649676"/>
            <a:ext cx="6825836" cy="3170099"/>
          </a:xfrm>
          <a:prstGeom prst="rect">
            <a:avLst/>
          </a:prstGeom>
          <a:noFill/>
        </p:spPr>
        <p:txBody>
          <a:bodyPr wrap="square">
            <a:spAutoFit/>
          </a:bodyPr>
          <a:lstStyle/>
          <a:p>
            <a:pPr algn="just"/>
            <a:r>
              <a:rPr lang="en-US" sz="2000" dirty="0">
                <a:solidFill>
                  <a:schemeClr val="accent2"/>
                </a:solidFill>
                <a:latin typeface="Dreaming Outloud Script Pro" panose="03050502040304050704" pitchFamily="66" charset="0"/>
                <a:cs typeface="Dreaming Outloud Script Pro" panose="03050502040304050704" pitchFamily="66" charset="0"/>
              </a:rPr>
              <a:t>Employee rating analysis is essential because it helps organizations evaluate performance, identify strengths and weaknesses, and make informed decisions about promotions, training, and resource allocation. By analyzing ratings, companies can ensure fairness, improve productivity, and align individual goals with organizational objectives. This process simplifies talent management, enhances employee development, and contributes to overall business success.</a:t>
            </a:r>
          </a:p>
        </p:txBody>
      </p:sp>
      <p:sp>
        <p:nvSpPr>
          <p:cNvPr id="13" name="Thought Bubble: Cloud 12">
            <a:extLst>
              <a:ext uri="{FF2B5EF4-FFF2-40B4-BE49-F238E27FC236}">
                <a16:creationId xmlns:a16="http://schemas.microsoft.com/office/drawing/2014/main" id="{8E8F46C3-753D-5A23-1607-1AF66F2C8665}"/>
              </a:ext>
            </a:extLst>
          </p:cNvPr>
          <p:cNvSpPr/>
          <p:nvPr/>
        </p:nvSpPr>
        <p:spPr>
          <a:xfrm>
            <a:off x="8837646" y="3883460"/>
            <a:ext cx="1621489" cy="2103001"/>
          </a:xfrm>
          <a:prstGeom prst="cloudCallou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D63CEF0-4A2F-4432-BD9D-A2C9743EACE5}"/>
              </a:ext>
            </a:extLst>
          </p:cNvPr>
          <p:cNvSpPr txBox="1"/>
          <p:nvPr/>
        </p:nvSpPr>
        <p:spPr>
          <a:xfrm>
            <a:off x="785864" y="2242721"/>
            <a:ext cx="8387355" cy="4154984"/>
          </a:xfrm>
          <a:prstGeom prst="rect">
            <a:avLst/>
          </a:prstGeom>
          <a:noFill/>
        </p:spPr>
        <p:txBody>
          <a:bodyPr wrap="square">
            <a:spAutoFit/>
          </a:bodyPr>
          <a:lstStyle/>
          <a:p>
            <a:r>
              <a:rPr lang="en-US" sz="2400" dirty="0">
                <a:solidFill>
                  <a:schemeClr val="accent1"/>
                </a:solidFill>
                <a:latin typeface="Dreaming Outloud Script Pro" panose="03050502040304050704" pitchFamily="66" charset="0"/>
                <a:cs typeface="Dreaming Outloud Script Pro" panose="03050502040304050704" pitchFamily="66" charset="0"/>
              </a:rPr>
              <a:t>The Employee Rating Analysis project aims to evaluate and understand employee performance by analyzing ratings across various metrics. The project involves collecting data from performance reviews, feedback, and other relevant sources to identify trends and patterns. The analysis will help in recognizing high-performing employees, identifying areas for improvement, and making informed decisions about promotions, training, and resource allocation. Ultimately, the goal is to enhance employee satisfaction and productivity by providing actionable insights to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TextBox 10">
            <a:extLst>
              <a:ext uri="{FF2B5EF4-FFF2-40B4-BE49-F238E27FC236}">
                <a16:creationId xmlns:a16="http://schemas.microsoft.com/office/drawing/2014/main" id="{ABABCABD-0EFD-7A7A-60C5-241905ED1A4A}"/>
              </a:ext>
            </a:extLst>
          </p:cNvPr>
          <p:cNvSpPr txBox="1"/>
          <p:nvPr/>
        </p:nvSpPr>
        <p:spPr>
          <a:xfrm>
            <a:off x="3370846" y="2544187"/>
            <a:ext cx="4872791" cy="3046988"/>
          </a:xfrm>
          <a:prstGeom prst="rect">
            <a:avLst/>
          </a:prstGeom>
          <a:noFill/>
        </p:spPr>
        <p:txBody>
          <a:bodyPr wrap="square">
            <a:spAutoFit/>
          </a:bodyPr>
          <a:lstStyle/>
          <a:p>
            <a:pPr marL="342900" indent="-342900">
              <a:buFont typeface="+mj-lt"/>
              <a:buAutoNum type="arabicPeriod"/>
            </a:pPr>
            <a:r>
              <a:rPr lang="en-US" sz="3200" dirty="0">
                <a:solidFill>
                  <a:schemeClr val="accent1"/>
                </a:solidFill>
              </a:rPr>
              <a:t>HR Professionals   </a:t>
            </a:r>
            <a:endParaRPr lang="en-IN" sz="3200" dirty="0">
              <a:solidFill>
                <a:schemeClr val="accent1"/>
              </a:solidFill>
            </a:endParaRPr>
          </a:p>
          <a:p>
            <a:pPr marL="342900" indent="-342900">
              <a:buFont typeface="+mj-lt"/>
              <a:buAutoNum type="arabicPeriod"/>
            </a:pPr>
            <a:r>
              <a:rPr lang="en-IN" sz="3200" dirty="0">
                <a:solidFill>
                  <a:schemeClr val="accent1"/>
                </a:solidFill>
              </a:rPr>
              <a:t>Managers</a:t>
            </a:r>
          </a:p>
          <a:p>
            <a:pPr marL="342900" indent="-342900">
              <a:buFont typeface="+mj-lt"/>
              <a:buAutoNum type="arabicPeriod"/>
            </a:pPr>
            <a:r>
              <a:rPr lang="en-US" sz="3200" dirty="0">
                <a:solidFill>
                  <a:schemeClr val="accent1"/>
                </a:solidFill>
              </a:rPr>
              <a:t>Company Executives   </a:t>
            </a:r>
            <a:endParaRPr lang="en-IN" sz="3200" dirty="0">
              <a:solidFill>
                <a:schemeClr val="accent1"/>
              </a:solidFill>
            </a:endParaRPr>
          </a:p>
          <a:p>
            <a:pPr marL="342900" indent="-342900">
              <a:buFont typeface="+mj-lt"/>
              <a:buAutoNum type="arabicPeriod"/>
            </a:pPr>
            <a:r>
              <a:rPr lang="en-US" sz="3200" dirty="0">
                <a:solidFill>
                  <a:schemeClr val="accent1"/>
                </a:solidFill>
              </a:rPr>
              <a:t>Employees</a:t>
            </a:r>
            <a:r>
              <a:rPr lang="en-IN" sz="3200" dirty="0">
                <a:solidFill>
                  <a:schemeClr val="accent1"/>
                </a:solidFill>
              </a:rPr>
              <a:t> </a:t>
            </a:r>
          </a:p>
          <a:p>
            <a:pPr marL="342900" indent="-342900">
              <a:buFont typeface="+mj-lt"/>
              <a:buAutoNum type="arabicPeriod"/>
            </a:pPr>
            <a:r>
              <a:rPr lang="en-US" sz="3200" dirty="0">
                <a:solidFill>
                  <a:schemeClr val="accent1"/>
                </a:solidFill>
              </a:rPr>
              <a:t>Learning and Development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3D54FB73-F27A-1E55-15AB-94A5A8CCC5C2}"/>
              </a:ext>
            </a:extLst>
          </p:cNvPr>
          <p:cNvSpPr txBox="1"/>
          <p:nvPr/>
        </p:nvSpPr>
        <p:spPr>
          <a:xfrm>
            <a:off x="5178820" y="2516387"/>
            <a:ext cx="5142470" cy="5693866"/>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solidFill>
                  <a:schemeClr val="accent1"/>
                </a:solidFill>
                <a:cs typeface="Dreaming Outloud Script Pro" panose="03050502040304050704" pitchFamily="66" charset="0"/>
              </a:rPr>
              <a:t>PIVOT – Summary</a:t>
            </a:r>
          </a:p>
          <a:p>
            <a:pPr marL="457200" indent="-457200" algn="l">
              <a:buFont typeface="Arial" panose="020B0604020202020204" pitchFamily="34" charset="0"/>
              <a:buChar char="•"/>
            </a:pPr>
            <a:r>
              <a:rPr lang="en-IN" sz="2800" dirty="0">
                <a:solidFill>
                  <a:schemeClr val="accent1"/>
                </a:solidFill>
                <a:cs typeface="Dreaming Outloud Script Pro" panose="03050502040304050704" pitchFamily="66" charset="0"/>
              </a:rPr>
              <a:t>GRAPH – Data Visualization</a:t>
            </a:r>
          </a:p>
          <a:p>
            <a:pPr marL="457200" indent="-457200" algn="l">
              <a:buFont typeface="Arial" panose="020B0604020202020204" pitchFamily="34" charset="0"/>
              <a:buChar char="•"/>
            </a:pPr>
            <a:r>
              <a:rPr lang="en-IN" sz="2800" dirty="0">
                <a:solidFill>
                  <a:schemeClr val="accent1"/>
                </a:solidFill>
                <a:cs typeface="Dreaming Outloud Script Pro" panose="03050502040304050704" pitchFamily="66" charset="0"/>
              </a:rPr>
              <a:t>FILTER – Remove</a:t>
            </a:r>
          </a:p>
          <a:p>
            <a:pPr marL="457200" indent="-457200" algn="l">
              <a:buFont typeface="Arial" panose="020B0604020202020204" pitchFamily="34" charset="0"/>
              <a:buChar char="•"/>
            </a:pPr>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IN" sz="2800" dirty="0">
              <a:solidFill>
                <a:schemeClr val="accent1"/>
              </a:solidFill>
              <a:cs typeface="Dreaming Outloud Script Pro" panose="03050502040304050704" pitchFamily="66" charset="0"/>
            </a:endParaRPr>
          </a:p>
          <a:p>
            <a:pPr algn="l"/>
            <a:endParaRPr lang="en-US" sz="2800" dirty="0">
              <a:solidFill>
                <a:schemeClr val="accent1"/>
              </a:solidFill>
              <a:cs typeface="Dreaming Outloud Script Pro" panose="030505020403040507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2A6FF988-A5FE-3A7D-1CA2-07CE8F35C696}"/>
              </a:ext>
            </a:extLst>
          </p:cNvPr>
          <p:cNvSpPr txBox="1"/>
          <p:nvPr/>
        </p:nvSpPr>
        <p:spPr>
          <a:xfrm>
            <a:off x="4393347" y="2063854"/>
            <a:ext cx="3394709" cy="6463308"/>
          </a:xfrm>
          <a:prstGeom prst="rect">
            <a:avLst/>
          </a:prstGeom>
          <a:noFill/>
        </p:spPr>
        <p:txBody>
          <a:bodyPr wrap="square" rtlCol="0">
            <a:spAutoFit/>
          </a:bodyPr>
          <a:lstStyle/>
          <a:p>
            <a:pPr algn="l"/>
            <a:r>
              <a:rPr lang="en-IN" b="1" dirty="0">
                <a:solidFill>
                  <a:schemeClr val="accent1"/>
                </a:solidFill>
              </a:rPr>
              <a:t>COMANY NAME – text</a:t>
            </a:r>
          </a:p>
          <a:p>
            <a:pPr algn="l"/>
            <a:r>
              <a:rPr lang="en-IN" b="1" dirty="0">
                <a:solidFill>
                  <a:schemeClr val="accent1"/>
                </a:solidFill>
              </a:rPr>
              <a:t>INDUSTRY- Text</a:t>
            </a:r>
          </a:p>
          <a:p>
            <a:pPr algn="l"/>
            <a:r>
              <a:rPr lang="en-IN" b="1" dirty="0">
                <a:solidFill>
                  <a:schemeClr val="accent1"/>
                </a:solidFill>
              </a:rPr>
              <a:t>EMPLOYEE COUNT – Numerical</a:t>
            </a:r>
          </a:p>
          <a:p>
            <a:pPr algn="l"/>
            <a:r>
              <a:rPr lang="en-IN" b="1" dirty="0">
                <a:solidFill>
                  <a:schemeClr val="accent1"/>
                </a:solidFill>
              </a:rPr>
              <a:t>COMPANY TYPE – Text</a:t>
            </a:r>
          </a:p>
          <a:p>
            <a:pPr algn="l"/>
            <a:r>
              <a:rPr lang="en-IN" b="1" dirty="0">
                <a:solidFill>
                  <a:schemeClr val="accent1"/>
                </a:solidFill>
              </a:rPr>
              <a:t>YERAS IN OPERATION – Numerical</a:t>
            </a:r>
          </a:p>
          <a:p>
            <a:pPr algn="l"/>
            <a:r>
              <a:rPr lang="en-IN" b="1" dirty="0">
                <a:solidFill>
                  <a:schemeClr val="accent1"/>
                </a:solidFill>
              </a:rPr>
              <a:t> HEADQUARTER – Text</a:t>
            </a:r>
          </a:p>
          <a:p>
            <a:pPr algn="l"/>
            <a:r>
              <a:rPr lang="en-IN" b="1" dirty="0">
                <a:solidFill>
                  <a:schemeClr val="accent1"/>
                </a:solidFill>
              </a:rPr>
              <a:t>RATING – Numerical</a:t>
            </a:r>
          </a:p>
          <a:p>
            <a:pPr algn="l"/>
            <a:r>
              <a:rPr lang="en-IN" b="1" dirty="0">
                <a:solidFill>
                  <a:schemeClr val="accent1"/>
                </a:solidFill>
              </a:rPr>
              <a:t>REVIEW COUNT – Numerical</a:t>
            </a:r>
          </a:p>
          <a:p>
            <a:pPr algn="l"/>
            <a:r>
              <a:rPr lang="en-IN" b="1" dirty="0">
                <a:solidFill>
                  <a:schemeClr val="accent1"/>
                </a:solidFill>
              </a:rPr>
              <a:t>SALARY DATA – Numerical</a:t>
            </a:r>
          </a:p>
          <a:p>
            <a:pPr algn="l"/>
            <a:r>
              <a:rPr lang="en-IN" b="1" dirty="0">
                <a:solidFill>
                  <a:schemeClr val="accent1"/>
                </a:solidFill>
              </a:rPr>
              <a:t>INTERVIEW DATA – Numerical</a:t>
            </a:r>
          </a:p>
          <a:p>
            <a:pPr algn="l"/>
            <a:r>
              <a:rPr lang="en-IN" b="1" dirty="0">
                <a:solidFill>
                  <a:schemeClr val="accent1"/>
                </a:solidFill>
              </a:rPr>
              <a:t>BENEFITS - Numerical</a:t>
            </a:r>
          </a:p>
          <a:p>
            <a:pPr algn="l"/>
            <a:r>
              <a:rPr lang="en-IN" b="1" dirty="0">
                <a:solidFill>
                  <a:schemeClr val="accent1"/>
                </a:solidFill>
              </a:rPr>
              <a:t>JOB OPENING – Numerical</a:t>
            </a:r>
          </a:p>
          <a:p>
            <a:pPr algn="l"/>
            <a:endParaRPr lang="en-IN" b="1" dirty="0">
              <a:solidFill>
                <a:schemeClr val="accent1"/>
              </a:solidFill>
            </a:endParaRPr>
          </a:p>
          <a:p>
            <a:pPr algn="l"/>
            <a:endParaRPr lang="en-IN" b="1" dirty="0">
              <a:solidFill>
                <a:schemeClr val="accent1"/>
              </a:solidFill>
            </a:endParaRPr>
          </a:p>
          <a:p>
            <a:pPr algn="l"/>
            <a:endParaRPr lang="en-IN" b="1" dirty="0">
              <a:solidFill>
                <a:schemeClr val="accent1"/>
              </a:solidFill>
            </a:endParaRPr>
          </a:p>
          <a:p>
            <a:pPr algn="l"/>
            <a:endParaRPr lang="en-IN" b="1" dirty="0">
              <a:solidFill>
                <a:schemeClr val="accent1"/>
              </a:solidFill>
            </a:endParaRPr>
          </a:p>
          <a:p>
            <a:pPr algn="l"/>
            <a:endParaRPr lang="en-IN" b="1" dirty="0">
              <a:solidFill>
                <a:schemeClr val="accent1"/>
              </a:solidFill>
            </a:endParaRPr>
          </a:p>
          <a:p>
            <a:pPr algn="l"/>
            <a:endParaRPr lang="en-IN" b="1" dirty="0">
              <a:solidFill>
                <a:schemeClr val="accent1"/>
              </a:solidFill>
            </a:endParaRPr>
          </a:p>
          <a:p>
            <a:pPr algn="l"/>
            <a:endParaRPr lang="en-US" b="1" dirty="0">
              <a:solidFill>
                <a:schemeClr val="accent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8D123AD-758A-B083-3CEB-9C9135DA485D}"/>
              </a:ext>
            </a:extLst>
          </p:cNvPr>
          <p:cNvSpPr txBox="1"/>
          <p:nvPr/>
        </p:nvSpPr>
        <p:spPr>
          <a:xfrm>
            <a:off x="3219450" y="2044907"/>
            <a:ext cx="6093220" cy="4278094"/>
          </a:xfrm>
          <a:prstGeom prst="rect">
            <a:avLst/>
          </a:prstGeom>
          <a:noFill/>
        </p:spPr>
        <p:txBody>
          <a:bodyPr wrap="square">
            <a:spAutoFit/>
          </a:bodyPr>
          <a:lstStyle/>
          <a:p>
            <a:r>
              <a:rPr lang="en-US" sz="1600" dirty="0">
                <a:solidFill>
                  <a:schemeClr val="accent1"/>
                </a:solidFill>
                <a:latin typeface="Dreaming Outloud Script Pro" panose="03050502040304050704" pitchFamily="66" charset="0"/>
                <a:cs typeface="Dreaming Outloud Script Pro" panose="03050502040304050704" pitchFamily="66" charset="0"/>
              </a:rPr>
              <a:t>◦ I use the pivot table technic in this excel project</a:t>
            </a:r>
          </a:p>
          <a:p>
            <a:r>
              <a:rPr lang="en-US" sz="1600" dirty="0">
                <a:solidFill>
                  <a:schemeClr val="accent1"/>
                </a:solidFill>
                <a:latin typeface="Dreaming Outloud Script Pro" panose="03050502040304050704" pitchFamily="66" charset="0"/>
                <a:cs typeface="Dreaming Outloud Script Pro" panose="03050502040304050704" pitchFamily="66" charset="0"/>
              </a:rPr>
              <a:t>◦ Pivot tables are powerful tools used in data analysis and reporting. They allow you to:</a:t>
            </a:r>
          </a:p>
          <a:p>
            <a:r>
              <a:rPr lang="en-US" sz="1600" dirty="0">
                <a:solidFill>
                  <a:schemeClr val="accent1"/>
                </a:solidFill>
                <a:latin typeface="Dreaming Outloud Script Pro" panose="03050502040304050704" pitchFamily="66" charset="0"/>
                <a:cs typeface="Dreaming Outloud Script Pro" panose="03050502040304050704" pitchFamily="66" charset="0"/>
              </a:rPr>
              <a:t>◦ 1. **Summarize Data**: Quickly aggregate large datasets to get meaningful summaries, such as totals, </a:t>
            </a:r>
          </a:p>
          <a:p>
            <a:r>
              <a:rPr lang="en-US" sz="1600" dirty="0">
                <a:solidFill>
                  <a:schemeClr val="accent1"/>
                </a:solidFill>
                <a:latin typeface="Dreaming Outloud Script Pro" panose="03050502040304050704" pitchFamily="66" charset="0"/>
                <a:cs typeface="Dreaming Outloud Script Pro" panose="03050502040304050704" pitchFamily="66" charset="0"/>
              </a:rPr>
              <a:t>averages, and counts.</a:t>
            </a:r>
          </a:p>
          <a:p>
            <a:r>
              <a:rPr lang="en-US" sz="1600" dirty="0">
                <a:solidFill>
                  <a:schemeClr val="accent1"/>
                </a:solidFill>
                <a:latin typeface="Dreaming Outloud Script Pro" panose="03050502040304050704" pitchFamily="66" charset="0"/>
                <a:cs typeface="Dreaming Outloud Script Pro" panose="03050502040304050704" pitchFamily="66" charset="0"/>
              </a:rPr>
              <a:t>◦ 2. **</a:t>
            </a:r>
            <a:r>
              <a:rPr lang="en-IN" sz="1600" dirty="0">
                <a:solidFill>
                  <a:schemeClr val="accent1"/>
                </a:solidFill>
                <a:latin typeface="Dreaming Outloud Script Pro" panose="03050502040304050704" pitchFamily="66" charset="0"/>
                <a:cs typeface="Dreaming Outloud Script Pro" panose="03050502040304050704" pitchFamily="66" charset="0"/>
              </a:rPr>
              <a:t>Analysis </a:t>
            </a:r>
            <a:r>
              <a:rPr lang="en-US" sz="1600" dirty="0">
                <a:solidFill>
                  <a:schemeClr val="accent1"/>
                </a:solidFill>
                <a:latin typeface="Dreaming Outloud Script Pro" panose="03050502040304050704" pitchFamily="66" charset="0"/>
                <a:cs typeface="Dreaming Outloud Script Pro" panose="03050502040304050704" pitchFamily="66" charset="0"/>
              </a:rPr>
              <a:t> Trends**: Identify trends and patterns by comparing data across different categories.</a:t>
            </a:r>
          </a:p>
          <a:p>
            <a:r>
              <a:rPr lang="en-US" sz="1600" dirty="0">
                <a:solidFill>
                  <a:schemeClr val="accent1"/>
                </a:solidFill>
                <a:latin typeface="Dreaming Outloud Script Pro" panose="03050502040304050704" pitchFamily="66" charset="0"/>
                <a:cs typeface="Dreaming Outloud Script Pro" panose="03050502040304050704" pitchFamily="66" charset="0"/>
              </a:rPr>
              <a:t>◦ 3. **Filter Data**: Easily filter and segment data to focus on specific subsets of information.</a:t>
            </a:r>
          </a:p>
          <a:p>
            <a:r>
              <a:rPr lang="en-US" sz="1600" dirty="0">
                <a:solidFill>
                  <a:schemeClr val="accent1"/>
                </a:solidFill>
                <a:latin typeface="Dreaming Outloud Script Pro" panose="03050502040304050704" pitchFamily="66" charset="0"/>
                <a:cs typeface="Dreaming Outloud Script Pro" panose="03050502040304050704" pitchFamily="66" charset="0"/>
              </a:rPr>
              <a:t>◦ 4. **Group Data**: Organize data into categories, such as grouping sales data by month or region.</a:t>
            </a:r>
          </a:p>
          <a:p>
            <a:r>
              <a:rPr lang="en-US" sz="1600" dirty="0">
                <a:solidFill>
                  <a:schemeClr val="accent1"/>
                </a:solidFill>
                <a:latin typeface="Dreaming Outloud Script Pro" panose="03050502040304050704" pitchFamily="66" charset="0"/>
                <a:cs typeface="Dreaming Outloud Script Pro" panose="03050502040304050704" pitchFamily="66" charset="0"/>
              </a:rPr>
              <a:t>◦ 5. **Create Reports**: Generate dynamic reports that can be updated automatically as the underlying </a:t>
            </a:r>
          </a:p>
          <a:p>
            <a:r>
              <a:rPr lang="en-US" sz="1600" dirty="0">
                <a:solidFill>
                  <a:schemeClr val="accent1"/>
                </a:solidFill>
                <a:latin typeface="Dreaming Outloud Script Pro" panose="03050502040304050704" pitchFamily="66" charset="0"/>
                <a:cs typeface="Dreaming Outloud Script Pro" panose="03050502040304050704" pitchFamily="66" charset="0"/>
              </a:rPr>
              <a:t>data changes.</a:t>
            </a:r>
          </a:p>
          <a:p>
            <a:r>
              <a:rPr lang="en-US" sz="1600" dirty="0">
                <a:solidFill>
                  <a:schemeClr val="accent1"/>
                </a:solidFill>
                <a:latin typeface="Dreaming Outloud Script Pro" panose="03050502040304050704" pitchFamily="66" charset="0"/>
                <a:cs typeface="Dreaming Outloud Script Pro" panose="03050502040304050704" pitchFamily="66" charset="0"/>
              </a:rPr>
              <a:t>◦ Overall, pivot tables help in transforming raw data into insightful, actionable information.</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         </vt:lpstr>
      <vt:lpstr>RESULT  :  PIVOT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nazeeyabegam05@gmail.com</cp:lastModifiedBy>
  <cp:revision>33</cp:revision>
  <dcterms:created xsi:type="dcterms:W3CDTF">2024-03-29T15:07:22Z</dcterms:created>
  <dcterms:modified xsi:type="dcterms:W3CDTF">2024-08-31T16:45:50Z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