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62" r:id="rId4"/>
    <p:sldId id="277" r:id="rId5"/>
    <p:sldId id="261" r:id="rId6"/>
    <p:sldId id="266" r:id="rId7"/>
    <p:sldId id="270" r:id="rId8"/>
  </p:sldIdLst>
  <p:sldSz cx="9144000" cy="5143500" type="screen16x9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JetBrains Mono" panose="020B0604020202020204" charset="0"/>
      <p:regular r:id="rId14"/>
      <p:bold r:id="rId15"/>
      <p:italic r:id="rId16"/>
      <p:boldItalic r:id="rId17"/>
    </p:embeddedFont>
    <p:embeddedFont>
      <p:font typeface="Inter Medium" panose="020B0604020202020204" charset="0"/>
      <p:regular r:id="rId18"/>
      <p:bold r:id="rId19"/>
    </p:embeddedFont>
    <p:embeddedFont>
      <p:font typeface="Bebas Neu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4E737C-BD21-488B-90AF-E810C47F560D}">
  <a:tblStyle styleId="{254E737C-BD21-488B-90AF-E810C47F5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C591E-D75E-4296-B73D-A936AC08E1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0" autoAdjust="0"/>
    <p:restoredTop sz="94660"/>
  </p:normalViewPr>
  <p:slideViewPr>
    <p:cSldViewPr snapToGrid="0">
      <p:cViewPr>
        <p:scale>
          <a:sx n="59" d="100"/>
          <a:sy n="59" d="100"/>
        </p:scale>
        <p:origin x="16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177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6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7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suatu </a:t>
            </a:r>
            <a:r>
              <a:rPr lang="en-US" dirty="0" err="1" smtClean="0"/>
              <a:t>permasalahan</a:t>
            </a:r>
            <a:r>
              <a:rPr lang="en-US" dirty="0" smtClean="0"/>
              <a:t> adalah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itu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lebih </a:t>
            </a:r>
            <a:r>
              <a:rPr lang="en-US" dirty="0" err="1" smtClean="0"/>
              <a:t>kecil</a:t>
            </a:r>
            <a:r>
              <a:rPr lang="en-US" dirty="0" smtClean="0"/>
              <a:t> lagi.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52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1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1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01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263874cd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263874cd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1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2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729275" y="2240550"/>
            <a:ext cx="23592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392400" y="2240550"/>
            <a:ext cx="23592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3"/>
          </p:nvPr>
        </p:nvSpPr>
        <p:spPr>
          <a:xfrm>
            <a:off x="6055525" y="2240550"/>
            <a:ext cx="23592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>
            <a:off x="729275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392400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>
            <a:off x="6055525" y="1728725"/>
            <a:ext cx="23592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42" name="Google Shape;142;p18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rot="5400000">
            <a:off x="-224747" y="4494568"/>
            <a:ext cx="970041" cy="126300"/>
            <a:chOff x="6435928" y="2154143"/>
            <a:chExt cx="970041" cy="126300"/>
          </a:xfrm>
        </p:grpSpPr>
        <p:sp>
          <p:nvSpPr>
            <p:cNvPr id="168" name="Google Shape;168;p22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74" name="Google Shape;174;p22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rot="-5400000" flipH="1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rot="-5400000" flipH="1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179" name="Google Shape;179;p2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3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47175" y="257895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798950"/>
            <a:ext cx="12357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920200" y="769850"/>
            <a:ext cx="2604300" cy="3834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1985700" cy="1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010738" y="2248075"/>
            <a:ext cx="2992500" cy="1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140763" y="2248075"/>
            <a:ext cx="2992500" cy="17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140762" y="1728725"/>
            <a:ext cx="2992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010737" y="1728725"/>
            <a:ext cx="2992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t="55820"/>
          <a:stretch/>
        </p:blipFill>
        <p:spPr>
          <a:xfrm>
            <a:off x="-224475" y="138625"/>
            <a:ext cx="1113350" cy="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t="55820"/>
          <a:stretch/>
        </p:blipFill>
        <p:spPr>
          <a:xfrm>
            <a:off x="-224475" y="4792850"/>
            <a:ext cx="1113350" cy="1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444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-5400000">
            <a:off x="8265000" y="594900"/>
            <a:ext cx="14739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56" name="Google Shape;56;p9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81575"/>
            <a:ext cx="6576000" cy="1151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1284000" y="2933275"/>
            <a:ext cx="6576000" cy="42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4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82604" y="525517"/>
            <a:ext cx="5494500" cy="88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PBO/OOP</a:t>
            </a:r>
            <a:endParaRPr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82603" y="1304793"/>
            <a:ext cx="5666555" cy="545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1400" dirty="0" smtClean="0"/>
              <a:t>Pemrograman Berorientasi Objek / Object </a:t>
            </a:r>
            <a:r>
              <a:rPr lang="en-US" sz="1400" dirty="0"/>
              <a:t>Oriented Programming</a:t>
            </a:r>
            <a:endParaRPr sz="1400" dirty="0"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934000" y="-42475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-537178" y="4275931"/>
            <a:ext cx="1783800" cy="17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27"/>
          <p:cNvSpPr txBox="1">
            <a:spLocks/>
          </p:cNvSpPr>
          <p:nvPr/>
        </p:nvSpPr>
        <p:spPr>
          <a:xfrm>
            <a:off x="1057779" y="3133724"/>
            <a:ext cx="2023110" cy="425939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r>
              <a:rPr lang="en-US" sz="1200" dirty="0" err="1" smtClean="0"/>
              <a:t>Pengertian</a:t>
            </a:r>
            <a:r>
              <a:rPr lang="en-US" sz="1200" dirty="0" smtClean="0"/>
              <a:t> Dari PBO/OOP</a:t>
            </a:r>
            <a:endParaRPr lang="en-US" sz="1200" dirty="0"/>
          </a:p>
        </p:txBody>
      </p:sp>
      <p:sp>
        <p:nvSpPr>
          <p:cNvPr id="8" name="Google Shape;195;p27"/>
          <p:cNvSpPr txBox="1">
            <a:spLocks/>
          </p:cNvSpPr>
          <p:nvPr/>
        </p:nvSpPr>
        <p:spPr>
          <a:xfrm>
            <a:off x="3502788" y="3133725"/>
            <a:ext cx="1401294" cy="425939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r>
              <a:rPr lang="en-US" sz="1200" dirty="0" err="1" smtClean="0"/>
              <a:t>Tujuan</a:t>
            </a:r>
            <a:r>
              <a:rPr lang="en-US" sz="1200" dirty="0" smtClean="0"/>
              <a:t> PBO/OOP</a:t>
            </a:r>
            <a:endParaRPr lang="en-US" sz="1200" dirty="0"/>
          </a:p>
        </p:txBody>
      </p:sp>
      <p:sp>
        <p:nvSpPr>
          <p:cNvPr id="9" name="Google Shape;195;p27"/>
          <p:cNvSpPr txBox="1">
            <a:spLocks/>
          </p:cNvSpPr>
          <p:nvPr/>
        </p:nvSpPr>
        <p:spPr>
          <a:xfrm>
            <a:off x="2097909" y="3851882"/>
            <a:ext cx="1893063" cy="425939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 algn="ctr"/>
            <a:r>
              <a:rPr lang="en-US" sz="1200" dirty="0" err="1" smtClean="0"/>
              <a:t>Konsep</a:t>
            </a:r>
            <a:r>
              <a:rPr lang="en-US" sz="1200" dirty="0" smtClean="0"/>
              <a:t> </a:t>
            </a:r>
            <a:r>
              <a:rPr lang="en-US" sz="1200" dirty="0" err="1" smtClean="0"/>
              <a:t>Dasar</a:t>
            </a:r>
            <a:r>
              <a:rPr lang="en-US" sz="1200" dirty="0" smtClean="0"/>
              <a:t> Dari PBO/OOP</a:t>
            </a:r>
            <a:endParaRPr lang="en-US" sz="1200" dirty="0"/>
          </a:p>
        </p:txBody>
      </p:sp>
      <p:sp>
        <p:nvSpPr>
          <p:cNvPr id="10" name="Google Shape;195;p27"/>
          <p:cNvSpPr txBox="1">
            <a:spLocks/>
          </p:cNvSpPr>
          <p:nvPr/>
        </p:nvSpPr>
        <p:spPr>
          <a:xfrm>
            <a:off x="5325981" y="3133724"/>
            <a:ext cx="1947381" cy="425939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r>
              <a:rPr lang="en-US" sz="1200" dirty="0" err="1" smtClean="0"/>
              <a:t>Kelebihan</a:t>
            </a:r>
            <a:r>
              <a:rPr lang="en-US" sz="1200" dirty="0" smtClean="0"/>
              <a:t> Dari PBO/OOP</a:t>
            </a:r>
            <a:endParaRPr lang="en-US" sz="1200" dirty="0"/>
          </a:p>
        </p:txBody>
      </p:sp>
      <p:sp>
        <p:nvSpPr>
          <p:cNvPr id="11" name="Google Shape;195;p27"/>
          <p:cNvSpPr txBox="1">
            <a:spLocks/>
          </p:cNvSpPr>
          <p:nvPr/>
        </p:nvSpPr>
        <p:spPr>
          <a:xfrm>
            <a:off x="4232010" y="3849991"/>
            <a:ext cx="2091414" cy="425939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r>
              <a:rPr lang="en-US" sz="1200" dirty="0" err="1" smtClean="0"/>
              <a:t>Kesimpulan</a:t>
            </a:r>
            <a:r>
              <a:rPr lang="en-US" sz="1200" dirty="0" smtClean="0"/>
              <a:t> Dari PBO/OOP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" y="3192100"/>
            <a:ext cx="1985725" cy="19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151151" y="321525"/>
            <a:ext cx="4383600" cy="56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Pengertian</a:t>
            </a:r>
            <a:r>
              <a:rPr lang="en-US" sz="2400" dirty="0" smtClean="0">
                <a:solidFill>
                  <a:srgbClr val="FFD966"/>
                </a:solidFill>
              </a:rPr>
              <a:t> </a:t>
            </a:r>
            <a:r>
              <a:rPr lang="en-US" sz="2400" dirty="0" err="1" smtClean="0">
                <a:solidFill>
                  <a:srgbClr val="FFD966"/>
                </a:solidFill>
              </a:rPr>
              <a:t>dari</a:t>
            </a:r>
            <a:r>
              <a:rPr lang="en-US" sz="2400" dirty="0" smtClean="0">
                <a:solidFill>
                  <a:srgbClr val="FFD966"/>
                </a:solidFill>
              </a:rPr>
              <a:t> PBO/OOP</a:t>
            </a:r>
            <a:endParaRPr sz="2400" dirty="0">
              <a:solidFill>
                <a:srgbClr val="FFD966"/>
              </a:solidFill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151151" y="3229475"/>
            <a:ext cx="1859400" cy="18591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0;p31"/>
          <p:cNvSpPr txBox="1">
            <a:spLocks noGrp="1"/>
          </p:cNvSpPr>
          <p:nvPr>
            <p:ph type="title"/>
          </p:nvPr>
        </p:nvSpPr>
        <p:spPr>
          <a:xfrm>
            <a:off x="345593" y="1076745"/>
            <a:ext cx="7369000" cy="2244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400" b="0" dirty="0">
                <a:solidFill>
                  <a:schemeClr val="tx1"/>
                </a:solidFill>
              </a:rPr>
              <a:t>PBO adalah </a:t>
            </a:r>
            <a:r>
              <a:rPr lang="en-US" sz="1400" b="0" dirty="0" err="1" smtClean="0">
                <a:solidFill>
                  <a:schemeClr val="tx1"/>
                </a:solidFill>
              </a:rPr>
              <a:t>Pemrograman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Berorientasi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Objek</a:t>
            </a:r>
            <a:r>
              <a:rPr lang="en-US" sz="1400" b="0" dirty="0">
                <a:solidFill>
                  <a:schemeClr val="tx1"/>
                </a:solidFill>
              </a:rPr>
              <a:t> (Object Oriented Programming/OOP) </a:t>
            </a:r>
            <a:r>
              <a:rPr lang="en-US" sz="1400" b="0" dirty="0" err="1" smtClean="0">
                <a:solidFill>
                  <a:schemeClr val="tx1"/>
                </a:solidFill>
              </a:rPr>
              <a:t>merupakan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pemrograman</a:t>
            </a:r>
            <a:r>
              <a:rPr lang="en-US" sz="1400" b="0" dirty="0">
                <a:solidFill>
                  <a:schemeClr val="tx1"/>
                </a:solidFill>
              </a:rPr>
              <a:t> yang </a:t>
            </a:r>
            <a:r>
              <a:rPr lang="en-US" sz="1400" b="0" dirty="0" err="1">
                <a:solidFill>
                  <a:schemeClr val="tx1"/>
                </a:solidFill>
              </a:rPr>
              <a:t>berorientasikan</a:t>
            </a:r>
            <a:r>
              <a:rPr lang="en-US" sz="1400" b="0" dirty="0">
                <a:solidFill>
                  <a:schemeClr val="tx1"/>
                </a:solidFill>
              </a:rPr>
              <a:t> kepada </a:t>
            </a:r>
            <a:r>
              <a:rPr lang="en-US" sz="1400" b="0" dirty="0" err="1">
                <a:solidFill>
                  <a:schemeClr val="tx1"/>
                </a:solidFill>
              </a:rPr>
              <a:t>objek</a:t>
            </a:r>
            <a:r>
              <a:rPr lang="en-US" sz="1400" b="0" dirty="0">
                <a:solidFill>
                  <a:schemeClr val="tx1"/>
                </a:solidFill>
              </a:rPr>
              <a:t>, </a:t>
            </a:r>
            <a:r>
              <a:rPr lang="en-US" sz="1400" b="0" dirty="0" err="1">
                <a:solidFill>
                  <a:schemeClr val="tx1"/>
                </a:solidFill>
              </a:rPr>
              <a:t>dimana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semua</a:t>
            </a:r>
            <a:r>
              <a:rPr lang="en-US" sz="1400" b="0" dirty="0">
                <a:solidFill>
                  <a:schemeClr val="tx1"/>
                </a:solidFill>
              </a:rPr>
              <a:t> data </a:t>
            </a:r>
            <a:r>
              <a:rPr lang="en-US" sz="1400" b="0" dirty="0" err="1">
                <a:solidFill>
                  <a:schemeClr val="tx1"/>
                </a:solidFill>
              </a:rPr>
              <a:t>dan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fungsi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dibungkus</a:t>
            </a:r>
            <a:r>
              <a:rPr lang="en-US" sz="1400" b="0" dirty="0">
                <a:solidFill>
                  <a:schemeClr val="tx1"/>
                </a:solidFill>
              </a:rPr>
              <a:t> dalam </a:t>
            </a:r>
            <a:r>
              <a:rPr lang="en-US" sz="1400" b="0" dirty="0" smtClean="0">
                <a:solidFill>
                  <a:schemeClr val="tx1"/>
                </a:solidFill>
              </a:rPr>
              <a:t>class-class </a:t>
            </a:r>
            <a:r>
              <a:rPr lang="en-US" sz="1400" b="0" dirty="0">
                <a:solidFill>
                  <a:schemeClr val="tx1"/>
                </a:solidFill>
              </a:rPr>
              <a:t>atau object-object. </a:t>
            </a:r>
            <a:r>
              <a:rPr lang="en-US" sz="1400" b="0" dirty="0" err="1">
                <a:solidFill>
                  <a:schemeClr val="tx1"/>
                </a:solidFill>
              </a:rPr>
              <a:t>Setiap</a:t>
            </a:r>
            <a:r>
              <a:rPr lang="en-US" sz="1400" b="0" dirty="0">
                <a:solidFill>
                  <a:schemeClr val="tx1"/>
                </a:solidFill>
              </a:rPr>
              <a:t> object </a:t>
            </a:r>
            <a:r>
              <a:rPr lang="en-US" sz="1400" b="0" dirty="0" err="1">
                <a:solidFill>
                  <a:schemeClr val="tx1"/>
                </a:solidFill>
              </a:rPr>
              <a:t>dapat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menerima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pesan</a:t>
            </a:r>
            <a:r>
              <a:rPr lang="en-US" sz="1400" b="0" dirty="0">
                <a:solidFill>
                  <a:schemeClr val="tx1"/>
                </a:solidFill>
              </a:rPr>
              <a:t>, </a:t>
            </a:r>
            <a:r>
              <a:rPr lang="en-US" sz="1400" b="0" dirty="0" err="1">
                <a:solidFill>
                  <a:schemeClr val="tx1"/>
                </a:solidFill>
              </a:rPr>
              <a:t>memproses</a:t>
            </a:r>
            <a:r>
              <a:rPr lang="en-US" sz="1400" b="0" dirty="0">
                <a:solidFill>
                  <a:schemeClr val="tx1"/>
                </a:solidFill>
              </a:rPr>
              <a:t> data, mengirim, menyimpan, </a:t>
            </a:r>
            <a:r>
              <a:rPr lang="en-US" sz="1400" b="0" dirty="0" err="1" smtClean="0">
                <a:solidFill>
                  <a:schemeClr val="tx1"/>
                </a:solidFill>
              </a:rPr>
              <a:t>dan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memanipulasi</a:t>
            </a:r>
            <a:r>
              <a:rPr lang="en-US" sz="1400" b="0" dirty="0">
                <a:solidFill>
                  <a:schemeClr val="tx1"/>
                </a:solidFill>
              </a:rPr>
              <a:t> data. </a:t>
            </a:r>
            <a:r>
              <a:rPr lang="en-US" sz="1400" b="0" dirty="0" err="1">
                <a:solidFill>
                  <a:schemeClr val="tx1"/>
                </a:solidFill>
              </a:rPr>
              <a:t>Beberapa</a:t>
            </a:r>
            <a:r>
              <a:rPr lang="en-US" sz="1400" b="0" dirty="0">
                <a:solidFill>
                  <a:schemeClr val="tx1"/>
                </a:solidFill>
              </a:rPr>
              <a:t> object </a:t>
            </a:r>
            <a:r>
              <a:rPr lang="en-US" sz="1400" b="0" dirty="0" err="1">
                <a:solidFill>
                  <a:schemeClr val="tx1"/>
                </a:solidFill>
              </a:rPr>
              <a:t>berinteraksi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dengan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saling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memberikan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informasi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satu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terhadap</a:t>
            </a:r>
            <a:r>
              <a:rPr lang="en-US" sz="1400" b="0" dirty="0">
                <a:solidFill>
                  <a:schemeClr val="tx1"/>
                </a:solidFill>
              </a:rPr>
              <a:t> yang </a:t>
            </a:r>
            <a:r>
              <a:rPr lang="en-US" sz="1400" b="0" dirty="0" err="1">
                <a:solidFill>
                  <a:schemeClr val="tx1"/>
                </a:solidFill>
              </a:rPr>
              <a:t>lainnya</a:t>
            </a:r>
            <a:r>
              <a:rPr lang="en-US" sz="1400" b="0" dirty="0">
                <a:solidFill>
                  <a:schemeClr val="tx1"/>
                </a:solidFill>
              </a:rPr>
              <a:t>. </a:t>
            </a:r>
            <a:endParaRPr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247035" y="3189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Tujuan Dari PBO/OOP</a:t>
            </a:r>
            <a:endParaRPr sz="2400" dirty="0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4"/>
          </p:nvPr>
        </p:nvSpPr>
        <p:spPr>
          <a:xfrm>
            <a:off x="475614" y="1361423"/>
            <a:ext cx="7246841" cy="10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PBO/OOP </a:t>
            </a:r>
            <a:r>
              <a:rPr lang="en-US" sz="1800" dirty="0" err="1"/>
              <a:t>diciptakan</a:t>
            </a:r>
            <a:r>
              <a:rPr lang="en-US" sz="1800" dirty="0"/>
              <a:t> ini adalah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program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model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</a:p>
          <a:p>
            <a:pPr marL="0" lvl="0" indent="0" algn="just"/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dikehidupan</a:t>
            </a:r>
            <a:r>
              <a:rPr lang="en-US" sz="1800" dirty="0"/>
              <a:t> </a:t>
            </a:r>
            <a:r>
              <a:rPr lang="en-US" sz="1800" dirty="0" err="1"/>
              <a:t>sehari-hari</a:t>
            </a:r>
            <a:r>
              <a:rPr lang="en-US" sz="1800" dirty="0"/>
              <a:t>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"/>
          <p:cNvSpPr txBox="1">
            <a:spLocks noGrp="1"/>
          </p:cNvSpPr>
          <p:nvPr>
            <p:ph type="body" idx="4294967295"/>
          </p:nvPr>
        </p:nvSpPr>
        <p:spPr>
          <a:xfrm>
            <a:off x="615410" y="871719"/>
            <a:ext cx="7704000" cy="1986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241300" lvl="0" indent="-203200" algn="just">
              <a:lnSpc>
                <a:spcPct val="150000"/>
              </a:lnSpc>
              <a:spcBef>
                <a:spcPts val="300"/>
              </a:spcBef>
            </a:pPr>
            <a:r>
              <a:rPr lang="en-US" sz="1400" dirty="0" err="1" smtClean="0"/>
              <a:t>Kebebasan</a:t>
            </a:r>
            <a:r>
              <a:rPr lang="en-US" sz="1400" dirty="0" smtClean="0"/>
              <a:t> </a:t>
            </a:r>
            <a:r>
              <a:rPr lang="en-US" sz="1400" dirty="0" err="1"/>
              <a:t>Pengembangan</a:t>
            </a:r>
            <a:endParaRPr lang="en-US" sz="1400" dirty="0"/>
          </a:p>
          <a:p>
            <a:pPr marL="241300" lvl="0" indent="-203200" algn="just">
              <a:lnSpc>
                <a:spcPct val="150000"/>
              </a:lnSpc>
              <a:spcBef>
                <a:spcPts val="300"/>
              </a:spcBef>
            </a:pP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endParaRPr lang="en-US" sz="1400" dirty="0"/>
          </a:p>
          <a:p>
            <a:pPr marL="241300" lvl="0" indent="-203200" algn="just">
              <a:lnSpc>
                <a:spcPct val="150000"/>
              </a:lnSpc>
              <a:spcBef>
                <a:spcPts val="300"/>
              </a:spcBef>
            </a:pPr>
            <a:r>
              <a:rPr lang="en-US" sz="1400" dirty="0" err="1"/>
              <a:t>kemudahan</a:t>
            </a:r>
            <a:r>
              <a:rPr lang="en-US" sz="1400" dirty="0"/>
              <a:t> </a:t>
            </a:r>
            <a:r>
              <a:rPr lang="en-US" sz="1400" dirty="0" err="1"/>
              <a:t>pemeliharaan</a:t>
            </a:r>
            <a:endParaRPr lang="en-US" sz="1400" dirty="0"/>
          </a:p>
          <a:p>
            <a:pPr marL="241300" lvl="0" indent="-203200" algn="just">
              <a:lnSpc>
                <a:spcPct val="150000"/>
              </a:lnSpc>
              <a:spcBef>
                <a:spcPts val="300"/>
              </a:spcBef>
            </a:pPr>
            <a:r>
              <a:rPr lang="en-US" sz="1400" dirty="0" err="1"/>
              <a:t>kemampuan</a:t>
            </a:r>
            <a:r>
              <a:rPr lang="en-US" sz="1400" dirty="0"/>
              <a:t> yang </a:t>
            </a:r>
            <a:r>
              <a:rPr lang="en-US" sz="1400" dirty="0" err="1"/>
              <a:t>tinggi</a:t>
            </a:r>
            <a:r>
              <a:rPr lang="en-US" sz="1400" dirty="0"/>
              <a:t> dalam </a:t>
            </a:r>
            <a:r>
              <a:rPr lang="en-US" sz="1400" dirty="0" err="1"/>
              <a:t>modifikasi</a:t>
            </a:r>
            <a:endParaRPr lang="en-US" sz="1400" dirty="0"/>
          </a:p>
          <a:p>
            <a:pPr marL="241300" lvl="0" indent="-203200" algn="just">
              <a:lnSpc>
                <a:spcPct val="150000"/>
              </a:lnSpc>
              <a:spcBef>
                <a:spcPts val="300"/>
              </a:spcBef>
            </a:pPr>
            <a:r>
              <a:rPr lang="en-US" sz="1400" dirty="0" err="1"/>
              <a:t>representasi</a:t>
            </a:r>
            <a:r>
              <a:rPr lang="en-US" sz="1400" dirty="0"/>
              <a:t> </a:t>
            </a: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dirty="0" err="1"/>
              <a:t>nyata</a:t>
            </a:r>
            <a:endParaRPr lang="en-US" sz="1400" dirty="0"/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sz="1100" dirty="0"/>
          </a:p>
        </p:txBody>
      </p:sp>
      <p:sp>
        <p:nvSpPr>
          <p:cNvPr id="612" name="Google Shape;612;p48"/>
          <p:cNvSpPr txBox="1">
            <a:spLocks noGrp="1"/>
          </p:cNvSpPr>
          <p:nvPr>
            <p:ph type="title"/>
          </p:nvPr>
        </p:nvSpPr>
        <p:spPr>
          <a:xfrm>
            <a:off x="299587" y="499750"/>
            <a:ext cx="7704000" cy="5727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Kelebihan Dari PBO/OOP</a:t>
            </a:r>
            <a:endParaRPr sz="2800" dirty="0"/>
          </a:p>
        </p:txBody>
      </p:sp>
      <p:sp>
        <p:nvSpPr>
          <p:cNvPr id="613" name="Google Shape;613;p48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8"/>
          <p:cNvSpPr/>
          <p:nvPr/>
        </p:nvSpPr>
        <p:spPr>
          <a:xfrm>
            <a:off x="0" y="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5" name="Google Shape;6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7307" y="4265823"/>
            <a:ext cx="1385434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8"/>
          <p:cNvSpPr/>
          <p:nvPr/>
        </p:nvSpPr>
        <p:spPr>
          <a:xfrm>
            <a:off x="5435700" y="46439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41976" y="1929367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Object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Konsep Dasar dari PBO/OOP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3"/>
          </p:nvPr>
        </p:nvSpPr>
        <p:spPr>
          <a:xfrm>
            <a:off x="341976" y="1255833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Class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75" y="4287149"/>
            <a:ext cx="1622275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41976" y="2605843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Abstaksi</a:t>
            </a:r>
            <a:r>
              <a:rPr lang="en-US" dirty="0"/>
              <a:t> (Abstraction)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41976" y="3282319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Enkapsulasi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631714" y="1929367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Polimorfisme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" name="Google Shape;248;p32"/>
          <p:cNvSpPr txBox="1">
            <a:spLocks noGrp="1"/>
          </p:cNvSpPr>
          <p:nvPr>
            <p:ph type="subTitle" idx="4"/>
          </p:nvPr>
        </p:nvSpPr>
        <p:spPr>
          <a:xfrm>
            <a:off x="3631714" y="2595800"/>
            <a:ext cx="2992500" cy="45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Inheritas</a:t>
            </a:r>
            <a:r>
              <a:rPr lang="en-US" dirty="0"/>
              <a:t> (</a:t>
            </a:r>
            <a:r>
              <a:rPr lang="en-US" dirty="0" err="1"/>
              <a:t>Pewarisan</a:t>
            </a:r>
            <a:r>
              <a:rPr lang="en-US" dirty="0"/>
              <a:t>)</a:t>
            </a:r>
            <a:endParaRPr b="0"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308" y="3661295"/>
            <a:ext cx="2110759" cy="2074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xfrm>
            <a:off x="1076397" y="664029"/>
            <a:ext cx="6576000" cy="672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Kesimpulan</a:t>
            </a:r>
            <a:r>
              <a:rPr lang="en-US" sz="3600" dirty="0" smtClean="0"/>
              <a:t>:</a:t>
            </a:r>
            <a:endParaRPr sz="3600" dirty="0"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1"/>
          </p:nvPr>
        </p:nvSpPr>
        <p:spPr>
          <a:xfrm>
            <a:off x="1076397" y="1337877"/>
            <a:ext cx="6576000" cy="172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500" dirty="0" err="1" smtClean="0"/>
              <a:t>Pemrograman</a:t>
            </a:r>
            <a:r>
              <a:rPr lang="en-US" sz="1500" dirty="0" smtClean="0"/>
              <a:t> </a:t>
            </a:r>
            <a:r>
              <a:rPr lang="en-US" sz="1500" dirty="0" err="1" smtClean="0"/>
              <a:t>berorientasi</a:t>
            </a:r>
            <a:r>
              <a:rPr lang="en-US" sz="1500" dirty="0" smtClean="0"/>
              <a:t> </a:t>
            </a:r>
            <a:r>
              <a:rPr lang="en-US" sz="1500" dirty="0" err="1" smtClean="0"/>
              <a:t>objek</a:t>
            </a:r>
            <a:r>
              <a:rPr lang="en-US" sz="1500" dirty="0" smtClean="0"/>
              <a:t> (Object Oriented Programming atau </a:t>
            </a:r>
            <a:r>
              <a:rPr lang="en-US" sz="1500" dirty="0" err="1" smtClean="0"/>
              <a:t>disingkat</a:t>
            </a:r>
            <a:r>
              <a:rPr lang="en-US" sz="1500" dirty="0" smtClean="0"/>
              <a:t> OOP) adalah </a:t>
            </a:r>
            <a:r>
              <a:rPr lang="en-US" sz="1500" dirty="0" err="1" smtClean="0"/>
              <a:t>paradigma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berorientasikan</a:t>
            </a:r>
            <a:r>
              <a:rPr lang="en-US" sz="1500" dirty="0" smtClean="0"/>
              <a:t> kepada </a:t>
            </a:r>
            <a:r>
              <a:rPr lang="en-US" sz="1500" dirty="0" err="1" smtClean="0"/>
              <a:t>objek</a:t>
            </a:r>
            <a:r>
              <a:rPr lang="en-US" sz="1500" dirty="0" smtClean="0"/>
              <a:t> yang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suatu </a:t>
            </a:r>
            <a:r>
              <a:rPr lang="en-US" sz="1500" dirty="0" err="1" smtClean="0"/>
              <a:t>metode</a:t>
            </a:r>
            <a:r>
              <a:rPr lang="en-US" sz="1500" dirty="0" smtClean="0"/>
              <a:t> dalam </a:t>
            </a:r>
            <a:r>
              <a:rPr lang="en-US" sz="1500" dirty="0" err="1" smtClean="0"/>
              <a:t>pembuatan</a:t>
            </a:r>
            <a:r>
              <a:rPr lang="en-US" sz="1500" dirty="0" smtClean="0"/>
              <a:t> program,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tujuan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menyelesaikan</a:t>
            </a:r>
            <a:r>
              <a:rPr lang="en-US" sz="1500" dirty="0" smtClean="0"/>
              <a:t> </a:t>
            </a:r>
            <a:r>
              <a:rPr lang="en-US" sz="1500" dirty="0" err="1" smtClean="0"/>
              <a:t>kompleksnya</a:t>
            </a:r>
            <a:r>
              <a:rPr lang="en-US" sz="1500" dirty="0" smtClean="0"/>
              <a:t> </a:t>
            </a:r>
            <a:r>
              <a:rPr lang="en-US" sz="1500" dirty="0" err="1" smtClean="0"/>
              <a:t>berbagai</a:t>
            </a:r>
            <a:r>
              <a:rPr lang="en-US" sz="1500" dirty="0" smtClean="0"/>
              <a:t> </a:t>
            </a:r>
            <a:r>
              <a:rPr lang="en-US" sz="1500" dirty="0" err="1" smtClean="0"/>
              <a:t>masalah</a:t>
            </a:r>
            <a:r>
              <a:rPr lang="en-US" sz="1500" dirty="0" smtClean="0"/>
              <a:t> program yang </a:t>
            </a:r>
            <a:r>
              <a:rPr lang="en-US" sz="1500" dirty="0" err="1" smtClean="0"/>
              <a:t>terus</a:t>
            </a:r>
            <a:r>
              <a:rPr lang="en-US" sz="1500" dirty="0" smtClean="0"/>
              <a:t> </a:t>
            </a:r>
            <a:r>
              <a:rPr lang="en-US" sz="1500" dirty="0" err="1" smtClean="0"/>
              <a:t>meningkat</a:t>
            </a:r>
            <a:r>
              <a:rPr lang="en-US" sz="1500" dirty="0" smtClean="0"/>
              <a:t>.</a:t>
            </a:r>
            <a:endParaRPr sz="1500" dirty="0"/>
          </a:p>
        </p:txBody>
      </p:sp>
      <p:grpSp>
        <p:nvGrpSpPr>
          <p:cNvPr id="317" name="Google Shape;317;p37"/>
          <p:cNvGrpSpPr/>
          <p:nvPr/>
        </p:nvGrpSpPr>
        <p:grpSpPr>
          <a:xfrm>
            <a:off x="-1235251" y="-18816"/>
            <a:ext cx="1775683" cy="1775683"/>
            <a:chOff x="-714775" y="-690550"/>
            <a:chExt cx="2141700" cy="2141700"/>
          </a:xfrm>
        </p:grpSpPr>
        <p:sp>
          <p:nvSpPr>
            <p:cNvPr id="318" name="Google Shape;318;p37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45803" y="1257335"/>
            <a:ext cx="1732752" cy="6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87" y="1948003"/>
            <a:ext cx="7704000" cy="572700"/>
          </a:xfrm>
        </p:spPr>
        <p:txBody>
          <a:bodyPr/>
          <a:lstStyle/>
          <a:p>
            <a:pPr algn="ctr"/>
            <a:r>
              <a:rPr lang="en-US" sz="4000" dirty="0" smtClean="0">
                <a:latin typeface="Constantia" panose="02030602050306030303" pitchFamily="18" charset="0"/>
              </a:rPr>
              <a:t>Thanks !</a:t>
            </a:r>
            <a:endParaRPr lang="en-US" sz="4000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k Loan Pitch Deck by Slidesgo">
  <a:themeElements>
    <a:clrScheme name="Simple Light">
      <a:dk1>
        <a:srgbClr val="111010"/>
      </a:dk1>
      <a:lt1>
        <a:srgbClr val="F3F3F3"/>
      </a:lt1>
      <a:dk2>
        <a:srgbClr val="FFD966"/>
      </a:dk2>
      <a:lt2>
        <a:srgbClr val="C9B576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205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Constantia</vt:lpstr>
      <vt:lpstr>JetBrains Mono</vt:lpstr>
      <vt:lpstr>Inter Medium</vt:lpstr>
      <vt:lpstr>Bebas Neue</vt:lpstr>
      <vt:lpstr>Bank Loan Pitch Deck by Slidesgo</vt:lpstr>
      <vt:lpstr>PBO/OOP</vt:lpstr>
      <vt:lpstr>Pengertian dari PBO/OOP</vt:lpstr>
      <vt:lpstr>Tujuan Dari PBO/OOP</vt:lpstr>
      <vt:lpstr>Kelebihan Dari PBO/OOP</vt:lpstr>
      <vt:lpstr>Konsep Dasar dari PBO/OOP</vt:lpstr>
      <vt:lpstr>Kesimpulan:</vt:lpstr>
      <vt:lpstr>Thanks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PBO/OOP</dc:title>
  <cp:lastModifiedBy>Microsoft account</cp:lastModifiedBy>
  <cp:revision>14</cp:revision>
  <dcterms:modified xsi:type="dcterms:W3CDTF">2023-08-02T03:15:55Z</dcterms:modified>
</cp:coreProperties>
</file>