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4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uk-UA" smtClean="0"/>
              <a:t>Зразок заголовка</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smtClean="0"/>
              <a:t>Зразок підзаголовка</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9A35511-BE75-4738-8C03-51220AF6B2B3}" type="datetimeFigureOut">
              <a:rPr lang="uk-UA" smtClean="0"/>
              <a:t>28.04.2024</a:t>
            </a:fld>
            <a:endParaRPr lang="uk-UA"/>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uk-UA"/>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F3311B7F-B5E9-40BB-A874-F4A9BC17BE65}" type="slidenum">
              <a:rPr lang="uk-UA" smtClean="0"/>
              <a:t>‹№›</a:t>
            </a:fld>
            <a:endParaRPr lang="uk-UA"/>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a:p>
        </p:txBody>
      </p:sp>
      <p:sp>
        <p:nvSpPr>
          <p:cNvPr id="3" name="Vertical Text Placeholder 2"/>
          <p:cNvSpPr>
            <a:spLocks noGrp="1"/>
          </p:cNvSpPr>
          <p:nvPr>
            <p:ph type="body" orient="vert" idx="1"/>
          </p:nvPr>
        </p:nvSpPr>
        <p:spPr/>
        <p:txBody>
          <a:bodyPr vert="eaVert"/>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a:p>
        </p:txBody>
      </p:sp>
      <p:sp>
        <p:nvSpPr>
          <p:cNvPr id="4" name="Date Placeholder 3"/>
          <p:cNvSpPr>
            <a:spLocks noGrp="1"/>
          </p:cNvSpPr>
          <p:nvPr>
            <p:ph type="dt" sz="half" idx="10"/>
          </p:nvPr>
        </p:nvSpPr>
        <p:spPr/>
        <p:txBody>
          <a:bodyPr/>
          <a:lstStyle/>
          <a:p>
            <a:fld id="{19A35511-BE75-4738-8C03-51220AF6B2B3}" type="datetimeFigureOut">
              <a:rPr lang="uk-UA" smtClean="0"/>
              <a:t>28.04.2024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F3311B7F-B5E9-40BB-A874-F4A9BC17BE65}" type="slidenum">
              <a:rPr lang="uk-UA" smtClean="0"/>
              <a:t>‹№›</a:t>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uk-UA" smtClean="0"/>
              <a:t>Зразок заголовка</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a:p>
        </p:txBody>
      </p:sp>
      <p:sp>
        <p:nvSpPr>
          <p:cNvPr id="4" name="Date Placeholder 3"/>
          <p:cNvSpPr>
            <a:spLocks noGrp="1"/>
          </p:cNvSpPr>
          <p:nvPr>
            <p:ph type="dt" sz="half" idx="10"/>
          </p:nvPr>
        </p:nvSpPr>
        <p:spPr/>
        <p:txBody>
          <a:bodyPr/>
          <a:lstStyle/>
          <a:p>
            <a:fld id="{19A35511-BE75-4738-8C03-51220AF6B2B3}" type="datetimeFigureOut">
              <a:rPr lang="uk-UA" smtClean="0"/>
              <a:t>28.04.2024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F3311B7F-B5E9-40BB-A874-F4A9BC17BE65}" type="slidenum">
              <a:rPr lang="uk-UA" smtClean="0"/>
              <a:t>‹№›</a:t>
            </a:fld>
            <a:endParaRPr lang="uk-U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a:p>
        </p:txBody>
      </p:sp>
      <p:sp>
        <p:nvSpPr>
          <p:cNvPr id="3" name="Content Placeholder 2"/>
          <p:cNvSpPr>
            <a:spLocks noGrp="1"/>
          </p:cNvSpPr>
          <p:nvPr>
            <p:ph idx="1"/>
          </p:nvPr>
        </p:nvSpPr>
        <p:spPr/>
        <p:txBody>
          <a:body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19A35511-BE75-4738-8C03-51220AF6B2B3}" type="datetimeFigureOut">
              <a:rPr lang="uk-UA" smtClean="0"/>
              <a:t>28.04.2024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F3311B7F-B5E9-40BB-A874-F4A9BC17BE65}" type="slidenum">
              <a:rPr lang="uk-UA" smtClean="0"/>
              <a:t>‹№›</a:t>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uk-UA" smtClean="0"/>
              <a:t>Зразок заголовка</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smtClean="0"/>
              <a:t>Зразок тексту</a:t>
            </a:r>
          </a:p>
        </p:txBody>
      </p:sp>
      <p:sp>
        <p:nvSpPr>
          <p:cNvPr id="4" name="Date Placeholder 3"/>
          <p:cNvSpPr>
            <a:spLocks noGrp="1"/>
          </p:cNvSpPr>
          <p:nvPr>
            <p:ph type="dt" sz="half" idx="10"/>
          </p:nvPr>
        </p:nvSpPr>
        <p:spPr/>
        <p:txBody>
          <a:bodyPr/>
          <a:lstStyle/>
          <a:p>
            <a:fld id="{19A35511-BE75-4738-8C03-51220AF6B2B3}" type="datetimeFigureOut">
              <a:rPr lang="uk-UA" smtClean="0"/>
              <a:t>28.04.2024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F3311B7F-B5E9-40BB-A874-F4A9BC17BE65}" type="slidenum">
              <a:rPr lang="uk-UA" smtClean="0"/>
              <a:t>‹№›</a:t>
            </a:fld>
            <a:endParaRPr lang="uk-U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a:p>
        </p:txBody>
      </p:sp>
      <p:sp>
        <p:nvSpPr>
          <p:cNvPr id="5" name="Date Placeholder 4"/>
          <p:cNvSpPr>
            <a:spLocks noGrp="1"/>
          </p:cNvSpPr>
          <p:nvPr>
            <p:ph type="dt" sz="half" idx="10"/>
          </p:nvPr>
        </p:nvSpPr>
        <p:spPr/>
        <p:txBody>
          <a:bodyPr/>
          <a:lstStyle/>
          <a:p>
            <a:fld id="{19A35511-BE75-4738-8C03-51220AF6B2B3}" type="datetimeFigureOut">
              <a:rPr lang="uk-UA" smtClean="0"/>
              <a:t>28.04.2024</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F3311B7F-B5E9-40BB-A874-F4A9BC17BE65}" type="slidenum">
              <a:rPr lang="uk-UA" smtClean="0"/>
              <a:t>‹№›</a:t>
            </a:fld>
            <a:endParaRPr lang="uk-UA"/>
          </a:p>
        </p:txBody>
      </p:sp>
      <p:sp>
        <p:nvSpPr>
          <p:cNvPr id="9" name="Content Placeholder 8"/>
          <p:cNvSpPr>
            <a:spLocks noGrp="1"/>
          </p:cNvSpPr>
          <p:nvPr>
            <p:ph sz="quarter" idx="13"/>
          </p:nvPr>
        </p:nvSpPr>
        <p:spPr>
          <a:xfrm>
            <a:off x="1042416" y="2313432"/>
            <a:ext cx="3419856" cy="3493008"/>
          </a:xfrm>
        </p:spPr>
        <p:txBody>
          <a:body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uk-UA" smtClean="0"/>
              <a:t>Зразок заголовка</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Зразок тексту</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Зразок тексту</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7" name="Date Placeholder 6"/>
          <p:cNvSpPr>
            <a:spLocks noGrp="1"/>
          </p:cNvSpPr>
          <p:nvPr>
            <p:ph type="dt" sz="half" idx="10"/>
          </p:nvPr>
        </p:nvSpPr>
        <p:spPr/>
        <p:txBody>
          <a:bodyPr/>
          <a:lstStyle/>
          <a:p>
            <a:fld id="{19A35511-BE75-4738-8C03-51220AF6B2B3}" type="datetimeFigureOut">
              <a:rPr lang="uk-UA" smtClean="0"/>
              <a:t>28.04.2024</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F3311B7F-B5E9-40BB-A874-F4A9BC17BE65}" type="slidenum">
              <a:rPr lang="uk-UA" smtClean="0"/>
              <a:t>‹№›</a:t>
            </a:fld>
            <a:endParaRPr lang="uk-U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a:p>
        </p:txBody>
      </p:sp>
      <p:sp>
        <p:nvSpPr>
          <p:cNvPr id="3" name="Date Placeholder 2"/>
          <p:cNvSpPr>
            <a:spLocks noGrp="1"/>
          </p:cNvSpPr>
          <p:nvPr>
            <p:ph type="dt" sz="half" idx="10"/>
          </p:nvPr>
        </p:nvSpPr>
        <p:spPr/>
        <p:txBody>
          <a:bodyPr/>
          <a:lstStyle/>
          <a:p>
            <a:fld id="{19A35511-BE75-4738-8C03-51220AF6B2B3}" type="datetimeFigureOut">
              <a:rPr lang="uk-UA" smtClean="0"/>
              <a:t>28.04.2024</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F3311B7F-B5E9-40BB-A874-F4A9BC17BE65}" type="slidenum">
              <a:rPr lang="uk-UA" smtClean="0"/>
              <a:t>‹№›</a:t>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35511-BE75-4738-8C03-51220AF6B2B3}" type="datetimeFigureOut">
              <a:rPr lang="uk-UA" smtClean="0"/>
              <a:t>28.04.2024</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F3311B7F-B5E9-40BB-A874-F4A9BC17BE65}" type="slidenum">
              <a:rPr lang="uk-UA" smtClean="0"/>
              <a:t>‹№›</a:t>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Вміст із підписом">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9A35511-BE75-4738-8C03-51220AF6B2B3}" type="datetimeFigureOut">
              <a:rPr lang="uk-UA" smtClean="0"/>
              <a:t>28.04.2024</a:t>
            </a:fld>
            <a:endParaRPr lang="uk-UA"/>
          </a:p>
        </p:txBody>
      </p:sp>
      <p:sp>
        <p:nvSpPr>
          <p:cNvPr id="7" name="Slide Number Placeholder 6"/>
          <p:cNvSpPr>
            <a:spLocks noGrp="1"/>
          </p:cNvSpPr>
          <p:nvPr>
            <p:ph type="sldNum" sz="quarter" idx="12"/>
          </p:nvPr>
        </p:nvSpPr>
        <p:spPr/>
        <p:txBody>
          <a:bodyPr/>
          <a:lstStyle/>
          <a:p>
            <a:fld id="{F3311B7F-B5E9-40BB-A874-F4A9BC17BE65}" type="slidenum">
              <a:rPr lang="uk-UA" smtClean="0"/>
              <a:t>‹№›</a:t>
            </a:fld>
            <a:endParaRPr lang="uk-UA"/>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uk-UA"/>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uk-UA" smtClean="0"/>
              <a:t>Зразок заголовка</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Зразок тексту</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Зображення з підписом">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uk-UA" smtClean="0"/>
              <a:t>Зразок заголовка</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smtClean="0"/>
              <a:t>Клацніть піктограму, щоб додати зображення</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Зразок тексту</a:t>
            </a:r>
          </a:p>
        </p:txBody>
      </p:sp>
      <p:sp>
        <p:nvSpPr>
          <p:cNvPr id="5" name="Date Placeholder 4"/>
          <p:cNvSpPr>
            <a:spLocks noGrp="1"/>
          </p:cNvSpPr>
          <p:nvPr>
            <p:ph type="dt" sz="half" idx="10"/>
          </p:nvPr>
        </p:nvSpPr>
        <p:spPr/>
        <p:txBody>
          <a:bodyPr/>
          <a:lstStyle/>
          <a:p>
            <a:fld id="{19A35511-BE75-4738-8C03-51220AF6B2B3}" type="datetimeFigureOut">
              <a:rPr lang="uk-UA" smtClean="0"/>
              <a:t>28.04.2024</a:t>
            </a:fld>
            <a:endParaRPr lang="uk-UA"/>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uk-UA"/>
          </a:p>
        </p:txBody>
      </p:sp>
      <p:sp>
        <p:nvSpPr>
          <p:cNvPr id="7" name="Slide Number Placeholder 6"/>
          <p:cNvSpPr>
            <a:spLocks noGrp="1"/>
          </p:cNvSpPr>
          <p:nvPr>
            <p:ph type="sldNum" sz="quarter" idx="12"/>
          </p:nvPr>
        </p:nvSpPr>
        <p:spPr/>
        <p:txBody>
          <a:bodyPr/>
          <a:lstStyle/>
          <a:p>
            <a:fld id="{F3311B7F-B5E9-40BB-A874-F4A9BC17BE65}" type="slidenum">
              <a:rPr lang="uk-UA" smtClean="0"/>
              <a:t>‹№›</a:t>
            </a:fld>
            <a:endParaRPr lang="uk-U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uk-UA" smtClean="0"/>
              <a:t>Зразок заголовка</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9A35511-BE75-4738-8C03-51220AF6B2B3}" type="datetimeFigureOut">
              <a:rPr lang="uk-UA" smtClean="0"/>
              <a:t>28.04.2024</a:t>
            </a:fld>
            <a:endParaRPr lang="uk-UA"/>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uk-UA"/>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F3311B7F-B5E9-40BB-A874-F4A9BC17BE65}" type="slidenum">
              <a:rPr lang="uk-UA" smtClean="0"/>
              <a:t>‹№›</a:t>
            </a:fld>
            <a:endParaRPr lang="uk-U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uk-UA" dirty="0" smtClean="0"/>
              <a:t>Зелена хімія</a:t>
            </a:r>
            <a:endParaRPr lang="uk-UA" dirty="0"/>
          </a:p>
        </p:txBody>
      </p:sp>
      <p:sp>
        <p:nvSpPr>
          <p:cNvPr id="3" name="Підзаголовок 2"/>
          <p:cNvSpPr>
            <a:spLocks noGrp="1"/>
          </p:cNvSpPr>
          <p:nvPr>
            <p:ph type="subTitle" idx="1"/>
          </p:nvPr>
        </p:nvSpPr>
        <p:spPr/>
        <p:txBody>
          <a:bodyPr/>
          <a:lstStyle/>
          <a:p>
            <a:r>
              <a:rPr lang="uk-UA" dirty="0" smtClean="0"/>
              <a:t>Цю презентацію створила </a:t>
            </a:r>
            <a:r>
              <a:rPr lang="uk-UA" dirty="0" err="1" smtClean="0"/>
              <a:t>Назенцева</a:t>
            </a:r>
            <a:r>
              <a:rPr lang="uk-UA" dirty="0" smtClean="0"/>
              <a:t> Катерина</a:t>
            </a:r>
            <a:endParaRPr lang="uk-UA" dirty="0"/>
          </a:p>
        </p:txBody>
      </p:sp>
    </p:spTree>
    <p:extLst>
      <p:ext uri="{BB962C8B-B14F-4D97-AF65-F5344CB8AC3E}">
        <p14:creationId xmlns:p14="http://schemas.microsoft.com/office/powerpoint/2010/main" val="1478203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a:t>Принципи</a:t>
            </a:r>
            <a:br>
              <a:rPr lang="uk-UA" b="1" dirty="0"/>
            </a:br>
            <a:endParaRPr lang="uk-UA" dirty="0"/>
          </a:p>
        </p:txBody>
      </p:sp>
      <p:pic>
        <p:nvPicPr>
          <p:cNvPr id="5" name="Місце для вмісту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31640" y="1700808"/>
            <a:ext cx="3096343" cy="4610858"/>
          </a:xfrm>
        </p:spPr>
      </p:pic>
      <p:sp>
        <p:nvSpPr>
          <p:cNvPr id="4" name="Місце для вмісту 3"/>
          <p:cNvSpPr>
            <a:spLocks noGrp="1"/>
          </p:cNvSpPr>
          <p:nvPr>
            <p:ph sz="quarter" idx="14"/>
          </p:nvPr>
        </p:nvSpPr>
        <p:spPr>
          <a:xfrm>
            <a:off x="4645152" y="2313430"/>
            <a:ext cx="3887288" cy="4139905"/>
          </a:xfrm>
        </p:spPr>
        <p:txBody>
          <a:bodyPr>
            <a:normAutofit fontScale="40000" lnSpcReduction="20000"/>
          </a:bodyPr>
          <a:lstStyle/>
          <a:p>
            <a:r>
              <a:rPr lang="uk-UA" dirty="0"/>
              <a:t>Пол </a:t>
            </a:r>
            <a:r>
              <a:rPr lang="uk-UA" dirty="0" smtClean="0"/>
              <a:t>Анастас</a:t>
            </a:r>
            <a:r>
              <a:rPr lang="de-DE" dirty="0" smtClean="0"/>
              <a:t> </a:t>
            </a:r>
            <a:r>
              <a:rPr lang="uk-UA" dirty="0"/>
              <a:t>і Джон </a:t>
            </a:r>
            <a:r>
              <a:rPr lang="uk-UA" dirty="0" err="1" smtClean="0"/>
              <a:t>Ворнер</a:t>
            </a:r>
            <a:r>
              <a:rPr lang="de-DE" dirty="0" smtClean="0"/>
              <a:t> </a:t>
            </a:r>
            <a:r>
              <a:rPr lang="uk-UA" dirty="0"/>
              <a:t>у 1990-х роках постулювали 12 принципів зеленої хімії, які ґрунтуються на мінімізації або невикористанні токсичних розчинників у хімічних процесах і аналізах, а також на уникненні утворення залишків у цих </a:t>
            </a:r>
            <a:r>
              <a:rPr lang="uk-UA" dirty="0" smtClean="0"/>
              <a:t>процесах.</a:t>
            </a:r>
            <a:endParaRPr lang="uk-UA" dirty="0"/>
          </a:p>
          <a:p>
            <a:r>
              <a:rPr lang="uk-UA" b="1" dirty="0"/>
              <a:t>Запобігайте утворенню відходів</a:t>
            </a:r>
            <a:r>
              <a:rPr lang="uk-UA" dirty="0"/>
              <a:t>: розробляйте хімічні процеси, щоб мінімізувати утворення відходів, маючи на меті утворювати невелику кількість відходів, які потребують обробки або </a:t>
            </a:r>
            <a:r>
              <a:rPr lang="uk-UA" dirty="0" smtClean="0"/>
              <a:t>очищення.</a:t>
            </a:r>
            <a:endParaRPr lang="uk-UA" dirty="0"/>
          </a:p>
          <a:p>
            <a:r>
              <a:rPr lang="uk-UA" b="1" dirty="0"/>
              <a:t>Максимальна економія атомів</a:t>
            </a:r>
            <a:r>
              <a:rPr lang="uk-UA" dirty="0"/>
              <a:t>: переконайтеся, що кінцевий продукт містить якомога більше вихідних матеріалів, зменшуючи відходи атомів у процесі синтезу.</a:t>
            </a:r>
          </a:p>
          <a:p>
            <a:r>
              <a:rPr lang="uk-UA" b="1" dirty="0"/>
              <a:t>Розробляйте менш небезпечні хімічні </a:t>
            </a:r>
            <a:r>
              <a:rPr lang="uk-UA" b="1" dirty="0" err="1"/>
              <a:t>синтези</a:t>
            </a:r>
            <a:r>
              <a:rPr lang="uk-UA" dirty="0"/>
              <a:t>: розробляйте процеси, які використовують і виробляють речовини з мінімальною токсичністю або без токсичності для людини чи навколишнього середовища, мінімізуючи ризики, пов’язані з хімічними реакціями.</a:t>
            </a:r>
          </a:p>
          <a:p>
            <a:r>
              <a:rPr lang="uk-UA" b="1" dirty="0"/>
              <a:t>Створюйте безпечніші хімічні речовини та продукти</a:t>
            </a:r>
            <a:r>
              <a:rPr lang="uk-UA" dirty="0"/>
              <a:t>: створюйте хімічні продукти, які зберігають свою ефективність, мінімізуючи їх токсичність і вплив на навколишнє середовище під час виробництва, використання та утилізації.</a:t>
            </a:r>
          </a:p>
          <a:p>
            <a:r>
              <a:rPr lang="uk-UA" b="1" dirty="0"/>
              <a:t>Використовуйте безпечніші розчинники та умови реакції</a:t>
            </a:r>
            <a:r>
              <a:rPr lang="uk-UA" dirty="0"/>
              <a:t>: переважно вибирайте та використовуйте безпечні розчинники та допоміжні хімікати, мінімізуючи потенційну шкоду для здоров’я людини та навколишнього середовища.</a:t>
            </a:r>
          </a:p>
          <a:p>
            <a:endParaRPr lang="uk-UA" dirty="0"/>
          </a:p>
        </p:txBody>
      </p:sp>
    </p:spTree>
    <p:extLst>
      <p:ext uri="{BB962C8B-B14F-4D97-AF65-F5344CB8AC3E}">
        <p14:creationId xmlns:p14="http://schemas.microsoft.com/office/powerpoint/2010/main" val="1516547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t>Принципи</a:t>
            </a:r>
            <a:endParaRPr lang="uk-UA" dirty="0"/>
          </a:p>
        </p:txBody>
      </p:sp>
      <p:pic>
        <p:nvPicPr>
          <p:cNvPr id="5" name="Місце для вмісту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43608" y="2636912"/>
            <a:ext cx="3626804" cy="2664296"/>
          </a:xfrm>
        </p:spPr>
      </p:pic>
      <p:sp>
        <p:nvSpPr>
          <p:cNvPr id="4" name="Місце для вмісту 3"/>
          <p:cNvSpPr>
            <a:spLocks noGrp="1"/>
          </p:cNvSpPr>
          <p:nvPr>
            <p:ph sz="quarter" idx="14"/>
          </p:nvPr>
        </p:nvSpPr>
        <p:spPr>
          <a:xfrm>
            <a:off x="4644008" y="1844824"/>
            <a:ext cx="3960440" cy="4536504"/>
          </a:xfrm>
        </p:spPr>
        <p:txBody>
          <a:bodyPr>
            <a:normAutofit fontScale="40000" lnSpcReduction="20000"/>
          </a:bodyPr>
          <a:lstStyle/>
          <a:p>
            <a:r>
              <a:rPr lang="uk-UA" b="1" dirty="0"/>
              <a:t>Підвищення енергоефективності</a:t>
            </a:r>
            <a:r>
              <a:rPr lang="uk-UA" dirty="0"/>
              <a:t>: оптимізуйте хімічні реакції для роботи при температурі навколишнього середовища та тиску, коли це можливо, зменшуючи споживання енергії та вплив на навколишнє </a:t>
            </a:r>
            <a:r>
              <a:rPr lang="uk-UA" dirty="0" smtClean="0"/>
              <a:t>середовище.</a:t>
            </a:r>
          </a:p>
          <a:p>
            <a:r>
              <a:rPr lang="uk-UA" b="1" dirty="0" smtClean="0"/>
              <a:t>Використовуйте </a:t>
            </a:r>
            <a:r>
              <a:rPr lang="uk-UA" b="1" dirty="0"/>
              <a:t>відновлювану сировину</a:t>
            </a:r>
            <a:r>
              <a:rPr lang="uk-UA" dirty="0"/>
              <a:t>: використовуйте вихідні матеріали, які є відновлюваними та стійкими, зменшуючи залежність від обмежених ресурсів і викопного палива. </a:t>
            </a:r>
            <a:endParaRPr lang="uk-UA" dirty="0" smtClean="0"/>
          </a:p>
          <a:p>
            <a:r>
              <a:rPr lang="uk-UA" b="1" dirty="0" smtClean="0"/>
              <a:t>Уникайте </a:t>
            </a:r>
            <a:r>
              <a:rPr lang="uk-UA" b="1" dirty="0"/>
              <a:t>хімічних похідних</a:t>
            </a:r>
            <a:r>
              <a:rPr lang="uk-UA" dirty="0"/>
              <a:t>: розробляйте процеси, які зводять до мінімуму використання непотрібних реагентів і блокуючих або захисних груп, зменшуючи утворення відходів. </a:t>
            </a:r>
            <a:endParaRPr lang="uk-UA" dirty="0" smtClean="0"/>
          </a:p>
          <a:p>
            <a:r>
              <a:rPr lang="uk-UA" b="1" dirty="0" smtClean="0"/>
              <a:t>Використовуйте </a:t>
            </a:r>
            <a:r>
              <a:rPr lang="uk-UA" b="1" dirty="0"/>
              <a:t>каталізатори, а не </a:t>
            </a:r>
            <a:r>
              <a:rPr lang="uk-UA" b="1" dirty="0" err="1"/>
              <a:t>стехіометричні</a:t>
            </a:r>
            <a:r>
              <a:rPr lang="uk-UA" b="1" dirty="0"/>
              <a:t> реагенти</a:t>
            </a:r>
            <a:r>
              <a:rPr lang="uk-UA" dirty="0"/>
              <a:t>: використовуйте каталітичні реакції, у яких використовується мінімальна кількість каталізаторів, уможливлюючи кілька реакційних циклів і зменшуючи відходи. </a:t>
            </a:r>
            <a:endParaRPr lang="uk-UA" dirty="0" smtClean="0"/>
          </a:p>
          <a:p>
            <a:r>
              <a:rPr lang="uk-UA" b="1" dirty="0" smtClean="0"/>
              <a:t>Розробляйте </a:t>
            </a:r>
            <a:r>
              <a:rPr lang="uk-UA" b="1" dirty="0"/>
              <a:t>хімічні речовини та продукти для розкладання після використання</a:t>
            </a:r>
            <a:r>
              <a:rPr lang="uk-UA" dirty="0"/>
              <a:t>: розробляйте продукти, які розкладаються на нетоксичні речовини після використання за призначенням, мінімізуючи накопичення в навколишньому середовищі. </a:t>
            </a:r>
            <a:r>
              <a:rPr lang="uk-UA" b="1" dirty="0"/>
              <a:t>Аналізуйте в режимі реального часу, щоб запобігти забрудненню</a:t>
            </a:r>
            <a:r>
              <a:rPr lang="uk-UA" dirty="0"/>
              <a:t>: включіть моніторинг у режимі реального часу під час синтезу, щоб виявити та мінімізувати утворення побічних продуктів або небезпечних речовин. </a:t>
            </a:r>
            <a:endParaRPr lang="uk-UA" dirty="0" smtClean="0"/>
          </a:p>
          <a:p>
            <a:r>
              <a:rPr lang="uk-UA" b="1" dirty="0" smtClean="0"/>
              <a:t>Мінімізуйте </a:t>
            </a:r>
            <a:r>
              <a:rPr lang="uk-UA" b="1" dirty="0"/>
              <a:t>ймовірність нещасних випадків</a:t>
            </a:r>
            <a:r>
              <a:rPr lang="uk-UA" dirty="0"/>
              <a:t>: розробляйте хімічні речовини та процеси, щоб мінімізувати ризик нещасних випадків, таких як вибухи, пожежі або викиди в навколишнє середовище, посилюючи заходи безпеки протягом усього виробничого циклу.</a:t>
            </a:r>
          </a:p>
        </p:txBody>
      </p:sp>
    </p:spTree>
    <p:extLst>
      <p:ext uri="{BB962C8B-B14F-4D97-AF65-F5344CB8AC3E}">
        <p14:creationId xmlns:p14="http://schemas.microsoft.com/office/powerpoint/2010/main" val="1175459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         Дякую за увагу!! </a:t>
            </a:r>
            <a:endParaRPr lang="uk-UA" dirty="0"/>
          </a:p>
        </p:txBody>
      </p:sp>
      <p:pic>
        <p:nvPicPr>
          <p:cNvPr id="4" name="Місце для вмісту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696" y="2420888"/>
            <a:ext cx="4824536" cy="3613745"/>
          </a:xfrm>
        </p:spPr>
      </p:pic>
    </p:spTree>
    <p:extLst>
      <p:ext uri="{BB962C8B-B14F-4D97-AF65-F5344CB8AC3E}">
        <p14:creationId xmlns:p14="http://schemas.microsoft.com/office/powerpoint/2010/main" val="77113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Зелена хімія</a:t>
            </a:r>
          </a:p>
        </p:txBody>
      </p:sp>
      <p:sp>
        <p:nvSpPr>
          <p:cNvPr id="3" name="Місце для вмісту 2"/>
          <p:cNvSpPr>
            <a:spLocks noGrp="1"/>
          </p:cNvSpPr>
          <p:nvPr>
            <p:ph idx="1"/>
          </p:nvPr>
        </p:nvSpPr>
        <p:spPr/>
        <p:txBody>
          <a:bodyPr>
            <a:normAutofit fontScale="92500"/>
          </a:bodyPr>
          <a:lstStyle/>
          <a:p>
            <a:r>
              <a:rPr lang="uk-UA" dirty="0"/>
              <a:t>це науковий підхід, спрямований на розробку хімічних продуктів і процесів, які мінімізують використання та утворення небезпечних речовин. Він ґрунтується на принципі збереження навколишнього середовища та здоров’я людини, наголошуючи на розробці інноваційних методів, які зменшують або виключають використання та виробництво шкідливих матеріалів.</a:t>
            </a:r>
          </a:p>
        </p:txBody>
      </p:sp>
    </p:spTree>
    <p:extLst>
      <p:ext uri="{BB962C8B-B14F-4D97-AF65-F5344CB8AC3E}">
        <p14:creationId xmlns:p14="http://schemas.microsoft.com/office/powerpoint/2010/main" val="2221255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a:t>Застосування</a:t>
            </a:r>
            <a:br>
              <a:rPr lang="uk-UA" b="1" dirty="0"/>
            </a:br>
            <a:endParaRPr lang="uk-UA" dirty="0"/>
          </a:p>
        </p:txBody>
      </p:sp>
      <p:pic>
        <p:nvPicPr>
          <p:cNvPr id="5" name="Місце для вмісту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71600" y="2420888"/>
            <a:ext cx="3594673" cy="2837270"/>
          </a:xfrm>
        </p:spPr>
      </p:pic>
      <p:sp>
        <p:nvSpPr>
          <p:cNvPr id="4" name="Місце для вмісту 3"/>
          <p:cNvSpPr>
            <a:spLocks noGrp="1"/>
          </p:cNvSpPr>
          <p:nvPr>
            <p:ph sz="quarter" idx="14"/>
          </p:nvPr>
        </p:nvSpPr>
        <p:spPr/>
        <p:txBody>
          <a:bodyPr>
            <a:normAutofit fontScale="77500" lnSpcReduction="20000"/>
          </a:bodyPr>
          <a:lstStyle/>
          <a:p>
            <a:r>
              <a:rPr lang="uk-UA" b="1" dirty="0"/>
              <a:t>Фармацевтика та розробка ліків</a:t>
            </a:r>
            <a:r>
              <a:rPr lang="uk-UA" dirty="0"/>
              <a:t>: принципи зеленої хімії революціонізують конструювання ліків шляхом оптимізації процесів, зменшення відходів і підвищення ефективності. Такий підхід сприяє розробці безпечніших і екологічно чистіших фармацевтичних препаратів</a:t>
            </a:r>
          </a:p>
        </p:txBody>
      </p:sp>
    </p:spTree>
    <p:extLst>
      <p:ext uri="{BB962C8B-B14F-4D97-AF65-F5344CB8AC3E}">
        <p14:creationId xmlns:p14="http://schemas.microsoft.com/office/powerpoint/2010/main" val="126740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a:t>Застосування</a:t>
            </a:r>
            <a:br>
              <a:rPr lang="uk-UA" b="1" dirty="0"/>
            </a:br>
            <a:endParaRPr lang="uk-UA" dirty="0"/>
          </a:p>
        </p:txBody>
      </p:sp>
      <p:pic>
        <p:nvPicPr>
          <p:cNvPr id="5" name="Місце для вмісту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87624" y="2204864"/>
            <a:ext cx="3204245" cy="3204245"/>
          </a:xfrm>
        </p:spPr>
      </p:pic>
      <p:sp>
        <p:nvSpPr>
          <p:cNvPr id="4" name="Місце для вмісту 3"/>
          <p:cNvSpPr>
            <a:spLocks noGrp="1"/>
          </p:cNvSpPr>
          <p:nvPr>
            <p:ph sz="quarter" idx="14"/>
          </p:nvPr>
        </p:nvSpPr>
        <p:spPr/>
        <p:txBody>
          <a:bodyPr>
            <a:normAutofit fontScale="70000" lnSpcReduction="20000"/>
          </a:bodyPr>
          <a:lstStyle/>
          <a:p>
            <a:r>
              <a:rPr lang="uk-UA" b="1" dirty="0"/>
              <a:t>Матеріалознавство та виробництво</a:t>
            </a:r>
            <a:r>
              <a:rPr lang="uk-UA" dirty="0"/>
              <a:t>: від розробки екологічно чистих </a:t>
            </a:r>
            <a:r>
              <a:rPr lang="uk-UA" dirty="0" smtClean="0"/>
              <a:t>полімерів й біополімерів до </a:t>
            </a:r>
            <a:r>
              <a:rPr lang="uk-UA" dirty="0"/>
              <a:t>розробки більш екологічних виробничих процесів, екологічна хімія змінює виробництво матеріалів. Вона спрямована на мінімізацію впливу на навколишнє середовище при збереженні характеристик матеріалу.</a:t>
            </a:r>
          </a:p>
        </p:txBody>
      </p:sp>
    </p:spTree>
    <p:extLst>
      <p:ext uri="{BB962C8B-B14F-4D97-AF65-F5344CB8AC3E}">
        <p14:creationId xmlns:p14="http://schemas.microsoft.com/office/powerpoint/2010/main" val="2998780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a:t>Застосування</a:t>
            </a:r>
            <a:br>
              <a:rPr lang="uk-UA" b="1" dirty="0"/>
            </a:br>
            <a:endParaRPr lang="uk-UA" dirty="0"/>
          </a:p>
        </p:txBody>
      </p:sp>
      <p:pic>
        <p:nvPicPr>
          <p:cNvPr id="5" name="Місце для вмісту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99592" y="2564904"/>
            <a:ext cx="3655640" cy="2194978"/>
          </a:xfrm>
        </p:spPr>
      </p:pic>
      <p:sp>
        <p:nvSpPr>
          <p:cNvPr id="4" name="Місце для вмісту 3"/>
          <p:cNvSpPr>
            <a:spLocks noGrp="1"/>
          </p:cNvSpPr>
          <p:nvPr>
            <p:ph sz="quarter" idx="14"/>
          </p:nvPr>
        </p:nvSpPr>
        <p:spPr/>
        <p:txBody>
          <a:bodyPr>
            <a:normAutofit fontScale="62500" lnSpcReduction="20000"/>
          </a:bodyPr>
          <a:lstStyle/>
          <a:p>
            <a:r>
              <a:rPr lang="uk-UA" b="1" dirty="0"/>
              <a:t>Агрохімікати та захист рослин</a:t>
            </a:r>
            <a:r>
              <a:rPr lang="uk-UA" dirty="0"/>
              <a:t>: методи екологічної хімії змінюють виробництво добрив, пестицидів і гербіцидів. Ці інновації віддають пріоритет екологічно безпечним рецептам, забезпечуючи при цьому продуктивність сільськогосподарських культур та сприяючи веденню сталого сільського господарства, і зменшуючи негативний вплив на здоров'я довкілля та людини</a:t>
            </a:r>
          </a:p>
        </p:txBody>
      </p:sp>
    </p:spTree>
    <p:extLst>
      <p:ext uri="{BB962C8B-B14F-4D97-AF65-F5344CB8AC3E}">
        <p14:creationId xmlns:p14="http://schemas.microsoft.com/office/powerpoint/2010/main" val="3070244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a:t>Застосування</a:t>
            </a:r>
            <a:br>
              <a:rPr lang="uk-UA" b="1" dirty="0"/>
            </a:br>
            <a:endParaRPr lang="uk-UA" dirty="0"/>
          </a:p>
        </p:txBody>
      </p:sp>
      <p:pic>
        <p:nvPicPr>
          <p:cNvPr id="5" name="Місце для вмісту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71600" y="2492896"/>
            <a:ext cx="3623144" cy="2520280"/>
          </a:xfrm>
        </p:spPr>
      </p:pic>
      <p:sp>
        <p:nvSpPr>
          <p:cNvPr id="4" name="Місце для вмісту 3"/>
          <p:cNvSpPr>
            <a:spLocks noGrp="1"/>
          </p:cNvSpPr>
          <p:nvPr>
            <p:ph sz="quarter" idx="14"/>
          </p:nvPr>
        </p:nvSpPr>
        <p:spPr>
          <a:xfrm>
            <a:off x="4645152" y="2313430"/>
            <a:ext cx="3743272" cy="3923881"/>
          </a:xfrm>
        </p:spPr>
        <p:txBody>
          <a:bodyPr>
            <a:normAutofit fontScale="62500" lnSpcReduction="20000"/>
          </a:bodyPr>
          <a:lstStyle/>
          <a:p>
            <a:r>
              <a:rPr lang="uk-UA" b="1" dirty="0"/>
              <a:t>Виробництво та зберігання енергії</a:t>
            </a:r>
            <a:r>
              <a:rPr lang="uk-UA" dirty="0"/>
              <a:t>. Рішення для сталої </a:t>
            </a:r>
            <a:r>
              <a:rPr lang="uk-UA" dirty="0" smtClean="0"/>
              <a:t>енергетики</a:t>
            </a:r>
            <a:r>
              <a:rPr lang="uk-UA" baseline="30000" dirty="0"/>
              <a:t> </a:t>
            </a:r>
            <a:r>
              <a:rPr lang="uk-UA" dirty="0" smtClean="0"/>
              <a:t>отримують </a:t>
            </a:r>
            <a:r>
              <a:rPr lang="uk-UA" dirty="0"/>
              <a:t>користь від практики екологічної хімії, зосереджуючись на ефективних і чистіших методах виробництва </a:t>
            </a:r>
            <a:r>
              <a:rPr lang="uk-UA" dirty="0" smtClean="0"/>
              <a:t>палива, акумуляторів </a:t>
            </a:r>
            <a:r>
              <a:rPr lang="uk-UA" dirty="0"/>
              <a:t>і відновлюваних джерел </a:t>
            </a:r>
            <a:r>
              <a:rPr lang="uk-UA" dirty="0" smtClean="0"/>
              <a:t>енергії</a:t>
            </a:r>
            <a:r>
              <a:rPr lang="uk-UA" baseline="30000" dirty="0" smtClean="0"/>
              <a:t>.</a:t>
            </a:r>
            <a:r>
              <a:rPr lang="uk-UA" dirty="0" smtClean="0"/>
              <a:t> </a:t>
            </a:r>
          </a:p>
          <a:p>
            <a:r>
              <a:rPr lang="uk-UA" dirty="0" smtClean="0"/>
              <a:t>Прикладом </a:t>
            </a:r>
            <a:r>
              <a:rPr lang="uk-UA" dirty="0"/>
              <a:t>зеленої хімії можна назвати водневу енергетику, коли відновлювана енергія запасається у вигляді </a:t>
            </a:r>
            <a:r>
              <a:rPr lang="uk-UA" dirty="0" err="1"/>
              <a:t>біоводню</a:t>
            </a:r>
            <a:r>
              <a:rPr lang="uk-UA" dirty="0"/>
              <a:t>, отриманого з відходів, чи водню, отриманого із води, які при використанні дають енергію і знову воду</a:t>
            </a:r>
          </a:p>
        </p:txBody>
      </p:sp>
    </p:spTree>
    <p:extLst>
      <p:ext uri="{BB962C8B-B14F-4D97-AF65-F5344CB8AC3E}">
        <p14:creationId xmlns:p14="http://schemas.microsoft.com/office/powerpoint/2010/main" val="144628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t>Застосування</a:t>
            </a:r>
          </a:p>
        </p:txBody>
      </p:sp>
      <p:pic>
        <p:nvPicPr>
          <p:cNvPr id="5" name="Місце для вмісту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11560" y="2564904"/>
            <a:ext cx="4148836" cy="2520280"/>
          </a:xfrm>
        </p:spPr>
      </p:pic>
      <p:sp>
        <p:nvSpPr>
          <p:cNvPr id="4" name="Місце для вмісту 3"/>
          <p:cNvSpPr>
            <a:spLocks noGrp="1"/>
          </p:cNvSpPr>
          <p:nvPr>
            <p:ph sz="quarter" idx="14"/>
          </p:nvPr>
        </p:nvSpPr>
        <p:spPr/>
        <p:txBody>
          <a:bodyPr>
            <a:normAutofit fontScale="85000" lnSpcReduction="10000"/>
          </a:bodyPr>
          <a:lstStyle/>
          <a:p>
            <a:r>
              <a:rPr lang="uk-UA" b="1" dirty="0"/>
              <a:t>Утилізація та переробка відходів</a:t>
            </a:r>
            <a:r>
              <a:rPr lang="uk-UA" dirty="0"/>
              <a:t>: принципи екологічної хімії відіграють важливу роль у мінімізації відходів, переробці та перетворенні відходів у цінні ресурси та продукти з доданою </a:t>
            </a:r>
            <a:r>
              <a:rPr lang="uk-UA" dirty="0" smtClean="0"/>
              <a:t>вартістю, сприяючи </a:t>
            </a:r>
            <a:r>
              <a:rPr lang="uk-UA" dirty="0"/>
              <a:t>циркулярній економіці</a:t>
            </a:r>
          </a:p>
        </p:txBody>
      </p:sp>
    </p:spTree>
    <p:extLst>
      <p:ext uri="{BB962C8B-B14F-4D97-AF65-F5344CB8AC3E}">
        <p14:creationId xmlns:p14="http://schemas.microsoft.com/office/powerpoint/2010/main" val="529661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a:t>Застосування</a:t>
            </a:r>
            <a:br>
              <a:rPr lang="uk-UA" b="1" dirty="0"/>
            </a:br>
            <a:endParaRPr lang="uk-UA" dirty="0"/>
          </a:p>
        </p:txBody>
      </p:sp>
      <p:pic>
        <p:nvPicPr>
          <p:cNvPr id="5" name="Місце для вмісту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15616" y="2420888"/>
            <a:ext cx="3168352" cy="3071305"/>
          </a:xfrm>
        </p:spPr>
      </p:pic>
      <p:sp>
        <p:nvSpPr>
          <p:cNvPr id="4" name="Місце для вмісту 3"/>
          <p:cNvSpPr>
            <a:spLocks noGrp="1"/>
          </p:cNvSpPr>
          <p:nvPr>
            <p:ph sz="quarter" idx="14"/>
          </p:nvPr>
        </p:nvSpPr>
        <p:spPr/>
        <p:txBody>
          <a:bodyPr>
            <a:normAutofit fontScale="77500" lnSpcReduction="20000"/>
          </a:bodyPr>
          <a:lstStyle/>
          <a:p>
            <a:r>
              <a:rPr lang="uk-UA" b="1" dirty="0"/>
              <a:t>Споживчі товари та косметика</a:t>
            </a:r>
            <a:r>
              <a:rPr lang="uk-UA" dirty="0"/>
              <a:t>: рецептура товарів для дому, предметів особистої гігієни та косметики зазнає екологічної трансформації. Основна увага приділяється здатності до біологічного розкладання, зниженій токсичності та екологічно чистим джерелам інгредієнтів</a:t>
            </a:r>
          </a:p>
        </p:txBody>
      </p:sp>
    </p:spTree>
    <p:extLst>
      <p:ext uri="{BB962C8B-B14F-4D97-AF65-F5344CB8AC3E}">
        <p14:creationId xmlns:p14="http://schemas.microsoft.com/office/powerpoint/2010/main" val="1160556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a:t>Застосування</a:t>
            </a:r>
            <a:br>
              <a:rPr lang="uk-UA" b="1" dirty="0"/>
            </a:br>
            <a:endParaRPr lang="uk-UA" dirty="0"/>
          </a:p>
        </p:txBody>
      </p:sp>
      <p:pic>
        <p:nvPicPr>
          <p:cNvPr id="5" name="Місце для вмісту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71600" y="2780928"/>
            <a:ext cx="3592041" cy="2376264"/>
          </a:xfrm>
        </p:spPr>
      </p:pic>
      <p:sp>
        <p:nvSpPr>
          <p:cNvPr id="4" name="Місце для вмісту 3"/>
          <p:cNvSpPr>
            <a:spLocks noGrp="1"/>
          </p:cNvSpPr>
          <p:nvPr>
            <p:ph sz="quarter" idx="14"/>
          </p:nvPr>
        </p:nvSpPr>
        <p:spPr/>
        <p:txBody>
          <a:bodyPr>
            <a:normAutofit fontScale="77500" lnSpcReduction="20000"/>
          </a:bodyPr>
          <a:lstStyle/>
          <a:p>
            <a:r>
              <a:rPr lang="ru-RU" b="1" dirty="0" err="1"/>
              <a:t>Очищення</a:t>
            </a:r>
            <a:r>
              <a:rPr lang="ru-RU" b="1" dirty="0"/>
              <a:t> води та </a:t>
            </a:r>
            <a:r>
              <a:rPr lang="ru-RU" b="1" dirty="0" err="1"/>
              <a:t>навколишнього</a:t>
            </a:r>
            <a:r>
              <a:rPr lang="ru-RU" b="1" dirty="0"/>
              <a:t> </a:t>
            </a:r>
            <a:r>
              <a:rPr lang="ru-RU" b="1" dirty="0" err="1"/>
              <a:t>середовища</a:t>
            </a:r>
            <a:r>
              <a:rPr lang="ru-RU" dirty="0"/>
              <a:t>: Зелена </a:t>
            </a:r>
            <a:r>
              <a:rPr lang="ru-RU" dirty="0" err="1"/>
              <a:t>хімія</a:t>
            </a:r>
            <a:r>
              <a:rPr lang="ru-RU" dirty="0"/>
              <a:t> </a:t>
            </a:r>
            <a:r>
              <a:rPr lang="ru-RU" dirty="0" err="1"/>
              <a:t>пропонує</a:t>
            </a:r>
            <a:r>
              <a:rPr lang="ru-RU" dirty="0"/>
              <a:t> </a:t>
            </a:r>
            <a:r>
              <a:rPr lang="ru-RU" dirty="0" err="1"/>
              <a:t>рішення</a:t>
            </a:r>
            <a:r>
              <a:rPr lang="ru-RU" dirty="0"/>
              <a:t> для </a:t>
            </a:r>
            <a:r>
              <a:rPr lang="ru-RU" dirty="0" err="1"/>
              <a:t>очищення</a:t>
            </a:r>
            <a:r>
              <a:rPr lang="ru-RU" dirty="0"/>
              <a:t> </a:t>
            </a:r>
            <a:r>
              <a:rPr lang="ru-RU" dirty="0" smtClean="0"/>
              <a:t>води, </a:t>
            </a:r>
            <a:r>
              <a:rPr lang="uk-UA" dirty="0"/>
              <a:t>очищення стічних вод, відновлення забруднених ділянок і вирішення екологічних проблем шляхом розробки більш ефективних, екологічно чистих методів </a:t>
            </a:r>
            <a:r>
              <a:rPr lang="uk-UA" dirty="0" smtClean="0"/>
              <a:t>очищення.</a:t>
            </a:r>
            <a:endParaRPr lang="uk-UA" dirty="0"/>
          </a:p>
        </p:txBody>
      </p:sp>
    </p:spTree>
    <p:extLst>
      <p:ext uri="{BB962C8B-B14F-4D97-AF65-F5344CB8AC3E}">
        <p14:creationId xmlns:p14="http://schemas.microsoft.com/office/powerpoint/2010/main" val="2014373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стін">
  <a:themeElements>
    <a:clrScheme name="Остін">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Остін">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Остін">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54</TotalTime>
  <Words>728</Words>
  <Application>Microsoft Office PowerPoint</Application>
  <PresentationFormat>Екран (4:3)</PresentationFormat>
  <Paragraphs>34</Paragraphs>
  <Slides>12</Slides>
  <Notes>0</Notes>
  <HiddenSlides>0</HiddenSlides>
  <MMClips>0</MMClips>
  <ScaleCrop>false</ScaleCrop>
  <HeadingPairs>
    <vt:vector size="4" baseType="variant">
      <vt:variant>
        <vt:lpstr>Тема</vt:lpstr>
      </vt:variant>
      <vt:variant>
        <vt:i4>1</vt:i4>
      </vt:variant>
      <vt:variant>
        <vt:lpstr>Заголовки слайдів</vt:lpstr>
      </vt:variant>
      <vt:variant>
        <vt:i4>12</vt:i4>
      </vt:variant>
    </vt:vector>
  </HeadingPairs>
  <TitlesOfParts>
    <vt:vector size="13" baseType="lpstr">
      <vt:lpstr>Остін</vt:lpstr>
      <vt:lpstr>Зелена хімія</vt:lpstr>
      <vt:lpstr>Зелена хімія</vt:lpstr>
      <vt:lpstr>Застосування </vt:lpstr>
      <vt:lpstr>Застосування </vt:lpstr>
      <vt:lpstr>Застосування </vt:lpstr>
      <vt:lpstr>Застосування </vt:lpstr>
      <vt:lpstr>Застосування</vt:lpstr>
      <vt:lpstr>Застосування </vt:lpstr>
      <vt:lpstr>Застосування </vt:lpstr>
      <vt:lpstr>Принципи </vt:lpstr>
      <vt:lpstr>Принципи</vt:lpstr>
      <vt:lpstr>         Дякую за увагу!!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Зелена хімія</dc:title>
  <dc:creator>Admin</dc:creator>
  <cp:lastModifiedBy>Admin</cp:lastModifiedBy>
  <cp:revision>5</cp:revision>
  <dcterms:created xsi:type="dcterms:W3CDTF">2024-04-28T18:49:20Z</dcterms:created>
  <dcterms:modified xsi:type="dcterms:W3CDTF">2024-04-28T19:43:54Z</dcterms:modified>
</cp:coreProperties>
</file>