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57" r:id="rId10"/>
    <p:sldId id="266" r:id="rId11"/>
    <p:sldId id="267" r:id="rId12"/>
    <p:sldId id="268" r:id="rId13"/>
    <p:sldId id="269" r:id="rId14"/>
    <p:sldId id="270" r:id="rId15"/>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uk-UA" smtClean="0"/>
              <a:t>Зразок заголовка</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smtClean="0"/>
              <a:t>Зразок підзаголовка</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161F96AC-D6E8-4B4E-8FFF-76832D7CBD49}" type="datetimeFigureOut">
              <a:rPr lang="uk-UA" smtClean="0"/>
              <a:t>09.05.2024</a:t>
            </a:fld>
            <a:endParaRPr lang="uk-UA"/>
          </a:p>
        </p:txBody>
      </p:sp>
      <p:sp>
        <p:nvSpPr>
          <p:cNvPr id="5" name="Footer Placeholder 4"/>
          <p:cNvSpPr>
            <a:spLocks noGrp="1"/>
          </p:cNvSpPr>
          <p:nvPr>
            <p:ph type="ftr" sz="quarter" idx="11"/>
          </p:nvPr>
        </p:nvSpPr>
        <p:spPr>
          <a:xfrm>
            <a:off x="1174044" y="5357592"/>
            <a:ext cx="5034845" cy="365125"/>
          </a:xfrm>
        </p:spPr>
        <p:txBody>
          <a:bodyPr/>
          <a:lstStyle/>
          <a:p>
            <a:endParaRPr lang="uk-UA"/>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4CD5F50E-A7FF-4C26-AF99-DA57B2777D45}" type="slidenum">
              <a:rPr lang="uk-UA" smtClean="0"/>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a:p>
        </p:txBody>
      </p:sp>
      <p:sp>
        <p:nvSpPr>
          <p:cNvPr id="3" name="Vertical Text Placeholder 2"/>
          <p:cNvSpPr>
            <a:spLocks noGrp="1"/>
          </p:cNvSpPr>
          <p:nvPr>
            <p:ph type="body" orient="vert" idx="1"/>
          </p:nvPr>
        </p:nvSpPr>
        <p:spPr/>
        <p:txBody>
          <a:bodyPr vert="eaVert" anchor="ct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4" name="Date Placeholder 3"/>
          <p:cNvSpPr>
            <a:spLocks noGrp="1"/>
          </p:cNvSpPr>
          <p:nvPr>
            <p:ph type="dt" sz="half" idx="10"/>
          </p:nvPr>
        </p:nvSpPr>
        <p:spPr/>
        <p:txBody>
          <a:bodyPr/>
          <a:lstStyle/>
          <a:p>
            <a:fld id="{161F96AC-D6E8-4B4E-8FFF-76832D7CBD49}" type="datetimeFigureOut">
              <a:rPr lang="uk-UA" smtClean="0"/>
              <a:t>09.05.2024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CD5F50E-A7FF-4C26-AF99-DA57B2777D45}"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uk-UA" smtClean="0"/>
              <a:t>Зразок заголовка</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4" name="Date Placeholder 3"/>
          <p:cNvSpPr>
            <a:spLocks noGrp="1"/>
          </p:cNvSpPr>
          <p:nvPr>
            <p:ph type="dt" sz="half" idx="10"/>
          </p:nvPr>
        </p:nvSpPr>
        <p:spPr/>
        <p:txBody>
          <a:bodyPr/>
          <a:lstStyle/>
          <a:p>
            <a:fld id="{161F96AC-D6E8-4B4E-8FFF-76832D7CBD49}" type="datetimeFigureOut">
              <a:rPr lang="uk-UA" smtClean="0"/>
              <a:t>09.05.2024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CD5F50E-A7FF-4C26-AF99-DA57B2777D45}" type="slidenum">
              <a:rPr lang="uk-UA" smtClean="0"/>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a:p>
        </p:txBody>
      </p:sp>
      <p:sp>
        <p:nvSpPr>
          <p:cNvPr id="3" name="Content Placeholder 2"/>
          <p:cNvSpPr>
            <a:spLocks noGrp="1"/>
          </p:cNvSpPr>
          <p:nvPr>
            <p:ph idx="1"/>
          </p:nvPr>
        </p:nvSpPr>
        <p:spPr/>
        <p:txBody>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4" name="Date Placeholder 3"/>
          <p:cNvSpPr>
            <a:spLocks noGrp="1"/>
          </p:cNvSpPr>
          <p:nvPr>
            <p:ph type="dt" sz="half" idx="10"/>
          </p:nvPr>
        </p:nvSpPr>
        <p:spPr/>
        <p:txBody>
          <a:bodyPr/>
          <a:lstStyle/>
          <a:p>
            <a:fld id="{161F96AC-D6E8-4B4E-8FFF-76832D7CBD49}" type="datetimeFigureOut">
              <a:rPr lang="uk-UA" smtClean="0"/>
              <a:t>09.05.2024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CD5F50E-A7FF-4C26-AF99-DA57B2777D45}"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uk-UA" smtClean="0"/>
              <a:t>Зразок заголовка</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Зразок тексту</a:t>
            </a:r>
          </a:p>
        </p:txBody>
      </p:sp>
      <p:sp>
        <p:nvSpPr>
          <p:cNvPr id="4" name="Date Placeholder 3"/>
          <p:cNvSpPr>
            <a:spLocks noGrp="1"/>
          </p:cNvSpPr>
          <p:nvPr>
            <p:ph type="dt" sz="half" idx="10"/>
          </p:nvPr>
        </p:nvSpPr>
        <p:spPr/>
        <p:txBody>
          <a:bodyPr/>
          <a:lstStyle/>
          <a:p>
            <a:fld id="{161F96AC-D6E8-4B4E-8FFF-76832D7CBD49}" type="datetimeFigureOut">
              <a:rPr lang="uk-UA" smtClean="0"/>
              <a:t>09.05.2024</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4CD5F50E-A7FF-4C26-AF99-DA57B2777D45}" type="slidenum">
              <a:rPr lang="uk-UA" smtClean="0"/>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a:p>
        </p:txBody>
      </p:sp>
      <p:sp>
        <p:nvSpPr>
          <p:cNvPr id="5" name="Date Placeholder 4"/>
          <p:cNvSpPr>
            <a:spLocks noGrp="1"/>
          </p:cNvSpPr>
          <p:nvPr>
            <p:ph type="dt" sz="half" idx="10"/>
          </p:nvPr>
        </p:nvSpPr>
        <p:spPr/>
        <p:txBody>
          <a:bodyPr/>
          <a:lstStyle/>
          <a:p>
            <a:fld id="{161F96AC-D6E8-4B4E-8FFF-76832D7CBD49}" type="datetimeFigureOut">
              <a:rPr lang="uk-UA" smtClean="0"/>
              <a:t>09.05.2024</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4CD5F50E-A7FF-4C26-AF99-DA57B2777D45}" type="slidenum">
              <a:rPr lang="uk-UA" smtClean="0"/>
              <a:t>‹№›</a:t>
            </a:fld>
            <a:endParaRPr lang="uk-UA"/>
          </a:p>
        </p:txBody>
      </p:sp>
      <p:sp>
        <p:nvSpPr>
          <p:cNvPr id="9" name="Content Placeholder 8"/>
          <p:cNvSpPr>
            <a:spLocks noGrp="1"/>
          </p:cNvSpPr>
          <p:nvPr>
            <p:ph sz="quarter" idx="13"/>
          </p:nvPr>
        </p:nvSpPr>
        <p:spPr>
          <a:xfrm>
            <a:off x="1298448" y="2121407"/>
            <a:ext cx="3200400" cy="3602736"/>
          </a:xfrm>
        </p:spPr>
        <p:txBody>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smtClean="0"/>
              <a:t>Зразок заголовка</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Зразок тексту</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Зразок тексту</a:t>
            </a:r>
          </a:p>
        </p:txBody>
      </p:sp>
      <p:sp>
        <p:nvSpPr>
          <p:cNvPr id="7" name="Date Placeholder 6"/>
          <p:cNvSpPr>
            <a:spLocks noGrp="1"/>
          </p:cNvSpPr>
          <p:nvPr>
            <p:ph type="dt" sz="half" idx="10"/>
          </p:nvPr>
        </p:nvSpPr>
        <p:spPr/>
        <p:txBody>
          <a:bodyPr/>
          <a:lstStyle/>
          <a:p>
            <a:fld id="{161F96AC-D6E8-4B4E-8FFF-76832D7CBD49}" type="datetimeFigureOut">
              <a:rPr lang="uk-UA" smtClean="0"/>
              <a:t>09.05.2024</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4CD5F50E-A7FF-4C26-AF99-DA57B2777D45}" type="slidenum">
              <a:rPr lang="uk-UA" smtClean="0"/>
              <a:t>‹№›</a:t>
            </a:fld>
            <a:endParaRPr lang="uk-UA"/>
          </a:p>
        </p:txBody>
      </p:sp>
      <p:sp>
        <p:nvSpPr>
          <p:cNvPr id="11" name="Content Placeholder 10"/>
          <p:cNvSpPr>
            <a:spLocks noGrp="1"/>
          </p:cNvSpPr>
          <p:nvPr>
            <p:ph sz="quarter" idx="13"/>
          </p:nvPr>
        </p:nvSpPr>
        <p:spPr>
          <a:xfrm>
            <a:off x="1298448" y="2944368"/>
            <a:ext cx="3227832" cy="2779776"/>
          </a:xfrm>
        </p:spPr>
        <p:txBody>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a:p>
        </p:txBody>
      </p:sp>
      <p:sp>
        <p:nvSpPr>
          <p:cNvPr id="3" name="Date Placeholder 2"/>
          <p:cNvSpPr>
            <a:spLocks noGrp="1"/>
          </p:cNvSpPr>
          <p:nvPr>
            <p:ph type="dt" sz="half" idx="10"/>
          </p:nvPr>
        </p:nvSpPr>
        <p:spPr/>
        <p:txBody>
          <a:bodyPr/>
          <a:lstStyle/>
          <a:p>
            <a:fld id="{161F96AC-D6E8-4B4E-8FFF-76832D7CBD49}" type="datetimeFigureOut">
              <a:rPr lang="uk-UA" smtClean="0"/>
              <a:t>09.05.2024</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4CD5F50E-A7FF-4C26-AF99-DA57B2777D45}"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F96AC-D6E8-4B4E-8FFF-76832D7CBD49}" type="datetimeFigureOut">
              <a:rPr lang="uk-UA" smtClean="0"/>
              <a:t>09.05.2024</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4CD5F50E-A7FF-4C26-AF99-DA57B2777D45}"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Вміст із підписом">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uk-UA" smtClean="0"/>
              <a:t>Зразок заголовка</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Зразок тексту</a:t>
            </a:r>
          </a:p>
        </p:txBody>
      </p:sp>
      <p:sp>
        <p:nvSpPr>
          <p:cNvPr id="5" name="Date Placeholder 4"/>
          <p:cNvSpPr>
            <a:spLocks noGrp="1"/>
          </p:cNvSpPr>
          <p:nvPr>
            <p:ph type="dt" sz="half" idx="10"/>
          </p:nvPr>
        </p:nvSpPr>
        <p:spPr>
          <a:xfrm rot="60000">
            <a:off x="6341698" y="5885672"/>
            <a:ext cx="1213821" cy="365125"/>
          </a:xfrm>
        </p:spPr>
        <p:txBody>
          <a:bodyPr/>
          <a:lstStyle/>
          <a:p>
            <a:fld id="{161F96AC-D6E8-4B4E-8FFF-76832D7CBD49}" type="datetimeFigureOut">
              <a:rPr lang="uk-UA" smtClean="0"/>
              <a:t>09.05.2024</a:t>
            </a:fld>
            <a:endParaRPr lang="uk-UA"/>
          </a:p>
        </p:txBody>
      </p:sp>
      <p:sp>
        <p:nvSpPr>
          <p:cNvPr id="6" name="Footer Placeholder 5"/>
          <p:cNvSpPr>
            <a:spLocks noGrp="1"/>
          </p:cNvSpPr>
          <p:nvPr>
            <p:ph type="ftr" sz="quarter" idx="11"/>
          </p:nvPr>
        </p:nvSpPr>
        <p:spPr>
          <a:xfrm rot="-60000">
            <a:off x="914554" y="5829261"/>
            <a:ext cx="3522607" cy="365125"/>
          </a:xfrm>
        </p:spPr>
        <p:txBody>
          <a:bodyPr/>
          <a:lstStyle/>
          <a:p>
            <a:endParaRPr lang="uk-UA"/>
          </a:p>
        </p:txBody>
      </p:sp>
      <p:sp>
        <p:nvSpPr>
          <p:cNvPr id="7" name="Slide Number Placeholder 6"/>
          <p:cNvSpPr>
            <a:spLocks noGrp="1"/>
          </p:cNvSpPr>
          <p:nvPr>
            <p:ph type="sldNum" sz="quarter" idx="12"/>
          </p:nvPr>
        </p:nvSpPr>
        <p:spPr>
          <a:xfrm rot="60000">
            <a:off x="7557313" y="5896961"/>
            <a:ext cx="554023" cy="365125"/>
          </a:xfrm>
        </p:spPr>
        <p:txBody>
          <a:bodyPr/>
          <a:lstStyle/>
          <a:p>
            <a:fld id="{4CD5F50E-A7FF-4C26-AF99-DA57B2777D45}"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Зображення з підписом">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uk-UA" smtClean="0"/>
              <a:t>Зразок заголовка</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smtClean="0"/>
              <a:t>Клацніть піктограму, щоб додати зображення</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Зразок тексту</a:t>
            </a:r>
          </a:p>
        </p:txBody>
      </p:sp>
      <p:sp>
        <p:nvSpPr>
          <p:cNvPr id="5" name="Date Placeholder 4"/>
          <p:cNvSpPr>
            <a:spLocks noGrp="1"/>
          </p:cNvSpPr>
          <p:nvPr>
            <p:ph type="dt" sz="half" idx="10"/>
          </p:nvPr>
        </p:nvSpPr>
        <p:spPr>
          <a:xfrm rot="60000">
            <a:off x="6345936" y="5888737"/>
            <a:ext cx="1213821" cy="365125"/>
          </a:xfrm>
        </p:spPr>
        <p:txBody>
          <a:bodyPr/>
          <a:lstStyle/>
          <a:p>
            <a:fld id="{161F96AC-D6E8-4B4E-8FFF-76832D7CBD49}" type="datetimeFigureOut">
              <a:rPr lang="uk-UA" smtClean="0"/>
              <a:t>09.05.2024</a:t>
            </a:fld>
            <a:endParaRPr lang="uk-UA"/>
          </a:p>
        </p:txBody>
      </p:sp>
      <p:sp>
        <p:nvSpPr>
          <p:cNvPr id="6" name="Footer Placeholder 5"/>
          <p:cNvSpPr>
            <a:spLocks noGrp="1"/>
          </p:cNvSpPr>
          <p:nvPr>
            <p:ph type="ftr" sz="quarter" idx="11"/>
          </p:nvPr>
        </p:nvSpPr>
        <p:spPr>
          <a:xfrm rot="-60000">
            <a:off x="914569" y="5831037"/>
            <a:ext cx="3319043" cy="365125"/>
          </a:xfrm>
        </p:spPr>
        <p:txBody>
          <a:bodyPr/>
          <a:lstStyle/>
          <a:p>
            <a:endParaRPr lang="uk-UA"/>
          </a:p>
        </p:txBody>
      </p:sp>
      <p:sp>
        <p:nvSpPr>
          <p:cNvPr id="7" name="Slide Number Placeholder 6"/>
          <p:cNvSpPr>
            <a:spLocks noGrp="1"/>
          </p:cNvSpPr>
          <p:nvPr>
            <p:ph type="sldNum" sz="quarter" idx="12"/>
          </p:nvPr>
        </p:nvSpPr>
        <p:spPr>
          <a:xfrm rot="60000">
            <a:off x="7562089" y="5900026"/>
            <a:ext cx="554023" cy="365125"/>
          </a:xfrm>
        </p:spPr>
        <p:txBody>
          <a:bodyPr/>
          <a:lstStyle/>
          <a:p>
            <a:fld id="{4CD5F50E-A7FF-4C26-AF99-DA57B2777D45}"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uk-UA" smtClean="0"/>
              <a:t>Зразок заголовка</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uk-UA" smtClean="0"/>
              <a:t>Зразок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61F96AC-D6E8-4B4E-8FFF-76832D7CBD49}" type="datetimeFigureOut">
              <a:rPr lang="uk-UA" smtClean="0"/>
              <a:t>09.05.2024</a:t>
            </a:fld>
            <a:endParaRPr lang="uk-UA"/>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uk-UA"/>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4CD5F50E-A7FF-4C26-AF99-DA57B2777D45}"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uk.wikipedia.org/wiki/%D0%95%D0%B2%D0%BE%D0%BB%D1%8E%D1%86%D1%96%D1%8F_%D0%B7%D1%96%D1%80#cite_note-late_stages2-14"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smtClean="0"/>
              <a:t>Еволюція зір. Нейтронні зорі</a:t>
            </a:r>
            <a:endParaRPr lang="uk-UA" dirty="0"/>
          </a:p>
        </p:txBody>
      </p:sp>
      <p:sp>
        <p:nvSpPr>
          <p:cNvPr id="3" name="Підзаголовок 2"/>
          <p:cNvSpPr>
            <a:spLocks noGrp="1"/>
          </p:cNvSpPr>
          <p:nvPr>
            <p:ph type="subTitle" idx="1"/>
          </p:nvPr>
        </p:nvSpPr>
        <p:spPr/>
        <p:txBody>
          <a:bodyPr/>
          <a:lstStyle/>
          <a:p>
            <a:r>
              <a:rPr lang="uk-UA" dirty="0" smtClean="0"/>
              <a:t>Цю презентацію створила </a:t>
            </a:r>
            <a:r>
              <a:rPr lang="uk-UA" dirty="0" err="1" smtClean="0"/>
              <a:t>Назенцева</a:t>
            </a:r>
            <a:r>
              <a:rPr lang="uk-UA" dirty="0" smtClean="0"/>
              <a:t> Катерина</a:t>
            </a:r>
            <a:endParaRPr lang="uk-UA" dirty="0"/>
          </a:p>
        </p:txBody>
      </p:sp>
    </p:spTree>
    <p:extLst>
      <p:ext uri="{BB962C8B-B14F-4D97-AF65-F5344CB8AC3E}">
        <p14:creationId xmlns:p14="http://schemas.microsoft.com/office/powerpoint/2010/main" val="200456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Температуру </a:t>
            </a:r>
            <a:r>
              <a:rPr lang="ru-RU" b="1" dirty="0" err="1"/>
              <a:t>зовнішніх</a:t>
            </a:r>
            <a:r>
              <a:rPr lang="ru-RU" b="1" dirty="0"/>
              <a:t> </a:t>
            </a:r>
            <a:r>
              <a:rPr lang="ru-RU" b="1" dirty="0" err="1"/>
              <a:t>шарів</a:t>
            </a:r>
            <a:r>
              <a:rPr lang="ru-RU" b="1" dirty="0"/>
              <a:t> </a:t>
            </a:r>
            <a:r>
              <a:rPr lang="ru-RU" b="1" dirty="0" err="1"/>
              <a:t>зорі</a:t>
            </a:r>
            <a:r>
              <a:rPr lang="ru-RU" b="1" dirty="0"/>
              <a:t> </a:t>
            </a:r>
            <a:r>
              <a:rPr lang="ru-RU" b="1" dirty="0" err="1"/>
              <a:t>визначають</a:t>
            </a:r>
            <a:r>
              <a:rPr lang="ru-RU" b="1" dirty="0"/>
              <a:t> за </a:t>
            </a:r>
            <a:r>
              <a:rPr lang="ru-RU" b="1" dirty="0" err="1"/>
              <a:t>їх</a:t>
            </a:r>
            <a:r>
              <a:rPr lang="ru-RU" b="1" dirty="0"/>
              <a:t> </a:t>
            </a:r>
            <a:r>
              <a:rPr lang="ru-RU" b="1" dirty="0" err="1"/>
              <a:t>кольором</a:t>
            </a:r>
            <a:r>
              <a:rPr lang="ru-RU" b="1" dirty="0"/>
              <a:t>:</a:t>
            </a: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7624" y="2564904"/>
            <a:ext cx="3236332" cy="2522810"/>
          </a:xfrm>
        </p:spPr>
      </p:pic>
      <p:sp>
        <p:nvSpPr>
          <p:cNvPr id="4" name="Місце для вмісту 3"/>
          <p:cNvSpPr>
            <a:spLocks noGrp="1"/>
          </p:cNvSpPr>
          <p:nvPr>
            <p:ph sz="quarter" idx="14"/>
          </p:nvPr>
        </p:nvSpPr>
        <p:spPr>
          <a:xfrm>
            <a:off x="4716016" y="2348879"/>
            <a:ext cx="3147824" cy="3375645"/>
          </a:xfrm>
        </p:spPr>
        <p:txBody>
          <a:bodyPr/>
          <a:lstStyle/>
          <a:p>
            <a:r>
              <a:rPr lang="ru-RU" dirty="0" err="1"/>
              <a:t>червоні</a:t>
            </a:r>
            <a:r>
              <a:rPr lang="ru-RU" dirty="0"/>
              <a:t> </a:t>
            </a:r>
            <a:r>
              <a:rPr lang="ru-RU" dirty="0" err="1"/>
              <a:t>зорі</a:t>
            </a:r>
            <a:r>
              <a:rPr lang="ru-RU" dirty="0"/>
              <a:t> </a:t>
            </a:r>
            <a:r>
              <a:rPr lang="ru-RU" dirty="0" err="1"/>
              <a:t>мають</a:t>
            </a:r>
            <a:r>
              <a:rPr lang="ru-RU" dirty="0"/>
              <a:t> 2000 – </a:t>
            </a:r>
            <a:r>
              <a:rPr lang="ru-RU" dirty="0" smtClean="0"/>
              <a:t>30000 </a:t>
            </a:r>
            <a:r>
              <a:rPr lang="ru-RU" dirty="0"/>
              <a:t>С,</a:t>
            </a:r>
          </a:p>
          <a:p>
            <a:r>
              <a:rPr lang="ru-RU" dirty="0" err="1"/>
              <a:t>жовті</a:t>
            </a:r>
            <a:r>
              <a:rPr lang="ru-RU" dirty="0"/>
              <a:t> – 6000 -</a:t>
            </a:r>
            <a:r>
              <a:rPr lang="ru-RU" dirty="0" smtClean="0"/>
              <a:t>70000 </a:t>
            </a:r>
            <a:r>
              <a:rPr lang="ru-RU" dirty="0"/>
              <a:t>С,</a:t>
            </a:r>
          </a:p>
          <a:p>
            <a:r>
              <a:rPr lang="ru-RU" dirty="0" err="1"/>
              <a:t>білі</a:t>
            </a:r>
            <a:r>
              <a:rPr lang="ru-RU" dirty="0"/>
              <a:t> – </a:t>
            </a:r>
            <a:r>
              <a:rPr lang="ru-RU" dirty="0" smtClean="0"/>
              <a:t>120000 </a:t>
            </a:r>
            <a:r>
              <a:rPr lang="ru-RU" dirty="0"/>
              <a:t>С,</a:t>
            </a:r>
          </a:p>
          <a:p>
            <a:r>
              <a:rPr lang="ru-RU" dirty="0" err="1"/>
              <a:t>голубі</a:t>
            </a:r>
            <a:r>
              <a:rPr lang="ru-RU" dirty="0"/>
              <a:t> – </a:t>
            </a:r>
            <a:r>
              <a:rPr lang="ru-RU" dirty="0" smtClean="0"/>
              <a:t>250000 </a:t>
            </a:r>
            <a:r>
              <a:rPr lang="ru-RU" dirty="0"/>
              <a:t>С.</a:t>
            </a:r>
          </a:p>
          <a:p>
            <a:endParaRPr lang="uk-UA" dirty="0"/>
          </a:p>
        </p:txBody>
      </p:sp>
    </p:spTree>
    <p:extLst>
      <p:ext uri="{BB962C8B-B14F-4D97-AF65-F5344CB8AC3E}">
        <p14:creationId xmlns:p14="http://schemas.microsoft.com/office/powerpoint/2010/main" val="102215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t>Утворення нейтронних зірок</a:t>
            </a:r>
            <a:br>
              <a:rPr lang="uk-UA"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3608" y="2348880"/>
            <a:ext cx="3250641" cy="2603103"/>
          </a:xfrm>
        </p:spPr>
      </p:pic>
      <p:sp>
        <p:nvSpPr>
          <p:cNvPr id="4" name="Місце для вмісту 3"/>
          <p:cNvSpPr>
            <a:spLocks noGrp="1"/>
          </p:cNvSpPr>
          <p:nvPr>
            <p:ph sz="quarter" idx="14"/>
          </p:nvPr>
        </p:nvSpPr>
        <p:spPr>
          <a:xfrm>
            <a:off x="4663440" y="2119312"/>
            <a:ext cx="3508960" cy="3829967"/>
          </a:xfrm>
        </p:spPr>
        <p:txBody>
          <a:bodyPr>
            <a:normAutofit fontScale="55000" lnSpcReduction="20000"/>
          </a:bodyPr>
          <a:lstStyle/>
          <a:p>
            <a:r>
              <a:rPr lang="uk-UA" dirty="0"/>
              <a:t>Нейтронні зорі утворюються внаслідок вибуху наднової масивної зорі. Коли зоря досягає кінця свого життєвого циклу, вона більше не може підтримувати ядерні реакції, які її живлять, і її ядро </a:t>
            </a:r>
            <a:r>
              <a:rPr lang="uk-UA" dirty="0" err="1" smtClean="0"/>
              <a:t>колапсує</a:t>
            </a:r>
            <a:r>
              <a:rPr lang="uk-UA" dirty="0" smtClean="0"/>
              <a:t>.</a:t>
            </a:r>
          </a:p>
          <a:p>
            <a:r>
              <a:rPr lang="uk-UA" dirty="0" smtClean="0"/>
              <a:t>Колапс </a:t>
            </a:r>
            <a:r>
              <a:rPr lang="uk-UA" dirty="0"/>
              <a:t>може створити ударну хвилю, яка виносить зовнішні шари зорі в космос, залишаючи після себе маленьке, але неймовірно щільне ядро. Це ядро складається переважно з нейтронів і настільки щільне, що одна чайна ложка його матеріалу важила б на Землі мільярди </a:t>
            </a:r>
            <a:r>
              <a:rPr lang="uk-UA" dirty="0" err="1"/>
              <a:t>тонн</a:t>
            </a:r>
            <a:r>
              <a:rPr lang="uk-UA" dirty="0"/>
              <a:t>. </a:t>
            </a:r>
          </a:p>
          <a:p>
            <a:r>
              <a:rPr lang="uk-UA" dirty="0"/>
              <a:t>Інтенсивні гравітаційні сили, які виникають під час колапсу, також змушують ядро обертатися неймовірно швидко, до сотень разів на секунду.</a:t>
            </a:r>
          </a:p>
          <a:p>
            <a:endParaRPr lang="uk-UA" dirty="0"/>
          </a:p>
        </p:txBody>
      </p:sp>
    </p:spTree>
    <p:extLst>
      <p:ext uri="{BB962C8B-B14F-4D97-AF65-F5344CB8AC3E}">
        <p14:creationId xmlns:p14="http://schemas.microsoft.com/office/powerpoint/2010/main" val="159764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t>Характеристики нейтронних зірок</a:t>
            </a:r>
            <a:br>
              <a:rPr lang="uk-UA"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15616" y="2492896"/>
            <a:ext cx="3373543" cy="2448272"/>
          </a:xfrm>
        </p:spPr>
      </p:pic>
      <p:sp>
        <p:nvSpPr>
          <p:cNvPr id="4" name="Місце для вмісту 3"/>
          <p:cNvSpPr>
            <a:spLocks noGrp="1"/>
          </p:cNvSpPr>
          <p:nvPr>
            <p:ph sz="quarter" idx="14"/>
          </p:nvPr>
        </p:nvSpPr>
        <p:spPr/>
        <p:txBody>
          <a:bodyPr>
            <a:normAutofit fontScale="55000" lnSpcReduction="20000"/>
          </a:bodyPr>
          <a:lstStyle/>
          <a:p>
            <a:r>
              <a:rPr lang="uk-UA" dirty="0"/>
              <a:t>Нейтронні зорі неймовірно щільні і мають ряд унікальних характеристик, які роблять їх захоплюючими об’єктами для вивчення. Вони є найсильнішими магнітами у Всесвіті, з магнітними полями, які можуть бути в трильйон разів сильнішими за земні. </a:t>
            </a:r>
          </a:p>
          <a:p>
            <a:r>
              <a:rPr lang="uk-UA" dirty="0"/>
              <a:t>Вони випромінюють інтенсивне випромінювання, включаючи рентгенівські та гамма-промені, і можуть створювати потужні струмені частинок, які рухаються майже зі швидкістю світла. Вони також неймовірно швидко обертаються, деякі нейтронні зорі обертаються сотні разів на секунду.</a:t>
            </a:r>
          </a:p>
          <a:p>
            <a:endParaRPr lang="uk-UA" dirty="0"/>
          </a:p>
        </p:txBody>
      </p:sp>
    </p:spTree>
    <p:extLst>
      <p:ext uri="{BB962C8B-B14F-4D97-AF65-F5344CB8AC3E}">
        <p14:creationId xmlns:p14="http://schemas.microsoft.com/office/powerpoint/2010/main" val="308253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err="1"/>
              <a:t>Сильні</a:t>
            </a:r>
            <a:r>
              <a:rPr lang="ru-RU" b="1" dirty="0"/>
              <a:t> </a:t>
            </a:r>
            <a:r>
              <a:rPr lang="ru-RU" b="1" dirty="0" err="1"/>
              <a:t>магнітні</a:t>
            </a:r>
            <a:r>
              <a:rPr lang="ru-RU" b="1" dirty="0"/>
              <a:t> поля </a:t>
            </a:r>
            <a:r>
              <a:rPr lang="ru-RU" b="1" dirty="0" err="1"/>
              <a:t>нейтронних</a:t>
            </a:r>
            <a:r>
              <a:rPr lang="ru-RU" b="1" dirty="0"/>
              <a:t> </a:t>
            </a:r>
            <a:r>
              <a:rPr lang="ru-RU" b="1" dirty="0" err="1"/>
              <a:t>зірок</a:t>
            </a:r>
            <a:r>
              <a:rPr lang="ru-RU" b="1" dirty="0"/>
              <a:t/>
            </a:r>
            <a:br>
              <a:rPr lang="ru-RU"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59632" y="2420888"/>
            <a:ext cx="3216671" cy="2415731"/>
          </a:xfrm>
        </p:spPr>
      </p:pic>
      <p:sp>
        <p:nvSpPr>
          <p:cNvPr id="4" name="Місце для вмісту 3"/>
          <p:cNvSpPr>
            <a:spLocks noGrp="1"/>
          </p:cNvSpPr>
          <p:nvPr>
            <p:ph sz="quarter" idx="14"/>
          </p:nvPr>
        </p:nvSpPr>
        <p:spPr/>
        <p:txBody>
          <a:bodyPr>
            <a:normAutofit fontScale="62500" lnSpcReduction="20000"/>
          </a:bodyPr>
          <a:lstStyle/>
          <a:p>
            <a:r>
              <a:rPr lang="uk-UA" dirty="0"/>
              <a:t>Нейтронні зорі також відомі своїми неймовірно сильними магнітними полями, які можуть бути в трильйон разів сильнішими за земні. Вважається, що магнітні поля нейтронних зірок генеруються рухом заряджених частинок в ядрі зірки. Ці магнітні поля можуть бути настільки сильними, що можуть впливати на поведінку матерії поблизу зірки і навіть спотворювати траєкторії частинок, які пролітають повз них.</a:t>
            </a:r>
          </a:p>
        </p:txBody>
      </p:sp>
    </p:spTree>
    <p:extLst>
      <p:ext uri="{BB962C8B-B14F-4D97-AF65-F5344CB8AC3E}">
        <p14:creationId xmlns:p14="http://schemas.microsoft.com/office/powerpoint/2010/main" val="362599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Дякую за увагу!!</a:t>
            </a:r>
            <a:endParaRPr lang="uk-UA" dirty="0"/>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768" y="1916832"/>
            <a:ext cx="4248472" cy="4009380"/>
          </a:xfrm>
        </p:spPr>
      </p:pic>
    </p:spTree>
    <p:extLst>
      <p:ext uri="{BB962C8B-B14F-4D97-AF65-F5344CB8AC3E}">
        <p14:creationId xmlns:p14="http://schemas.microsoft.com/office/powerpoint/2010/main" val="89297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vi-VN" b="1" dirty="0" smtClean="0"/>
              <a:t>Еволю́ція зір</a:t>
            </a: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27584" y="1988840"/>
            <a:ext cx="4063048" cy="3384376"/>
          </a:xfrm>
        </p:spPr>
      </p:pic>
      <p:sp>
        <p:nvSpPr>
          <p:cNvPr id="4" name="Місце для вмісту 3"/>
          <p:cNvSpPr>
            <a:spLocks noGrp="1"/>
          </p:cNvSpPr>
          <p:nvPr>
            <p:ph sz="quarter" idx="14"/>
          </p:nvPr>
        </p:nvSpPr>
        <p:spPr>
          <a:xfrm>
            <a:off x="4932040" y="2119313"/>
            <a:ext cx="3528392" cy="3685951"/>
          </a:xfrm>
        </p:spPr>
        <p:txBody>
          <a:bodyPr>
            <a:normAutofit fontScale="70000" lnSpcReduction="20000"/>
          </a:bodyPr>
          <a:lstStyle/>
          <a:p>
            <a:r>
              <a:rPr lang="vi-VN" dirty="0" smtClean="0"/>
              <a:t> — зміна фізичних характеристик, хімічного складу та внутрішньої будови зорі із часом. </a:t>
            </a:r>
          </a:p>
          <a:p>
            <a:r>
              <a:rPr lang="vi-VN" dirty="0" smtClean="0"/>
              <a:t>Еволюція окремої зорі в основному визначається її масою та (деякою мірою) хімічним складом. Для наочного опису еволюції застосовують діаграму Герцшпрунга — Рассела, на якій позначають розташування зорі на кожному етапі. Утворену криву називають </a:t>
            </a:r>
            <a:r>
              <a:rPr lang="vi-VN" i="1" dirty="0" smtClean="0"/>
              <a:t>еволюційним треком</a:t>
            </a:r>
            <a:r>
              <a:rPr lang="vi-VN" dirty="0" smtClean="0"/>
              <a:t> зорі. </a:t>
            </a:r>
          </a:p>
          <a:p>
            <a:endParaRPr lang="uk-UA" dirty="0"/>
          </a:p>
        </p:txBody>
      </p:sp>
    </p:spTree>
    <p:extLst>
      <p:ext uri="{BB962C8B-B14F-4D97-AF65-F5344CB8AC3E}">
        <p14:creationId xmlns:p14="http://schemas.microsoft.com/office/powerpoint/2010/main" val="309132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vi-VN" b="1" dirty="0" smtClean="0"/>
              <a:t>Еволю́ція зір</a:t>
            </a: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59632" y="2276872"/>
            <a:ext cx="3275828" cy="3261269"/>
          </a:xfrm>
        </p:spPr>
      </p:pic>
      <p:sp>
        <p:nvSpPr>
          <p:cNvPr id="4" name="Місце для вмісту 3"/>
          <p:cNvSpPr>
            <a:spLocks noGrp="1"/>
          </p:cNvSpPr>
          <p:nvPr>
            <p:ph sz="quarter" idx="14"/>
          </p:nvPr>
        </p:nvSpPr>
        <p:spPr>
          <a:xfrm>
            <a:off x="4663440" y="2119312"/>
            <a:ext cx="3652976" cy="4262015"/>
          </a:xfrm>
        </p:spPr>
        <p:txBody>
          <a:bodyPr>
            <a:normAutofit fontScale="62500" lnSpcReduction="20000"/>
          </a:bodyPr>
          <a:lstStyle/>
          <a:p>
            <a:r>
              <a:rPr lang="uk-UA" dirty="0" smtClean="0"/>
              <a:t>У подвійних та кратних системах на еволюцію суттєво впливає обмін масою між компонентами: до початку обміну масою еволюція відбувається так само, як і для окремих зір, але коли якась із зір системи заповнює свою порожнину </a:t>
            </a:r>
            <a:r>
              <a:rPr lang="uk-UA" dirty="0" err="1" smtClean="0"/>
              <a:t>Роша</a:t>
            </a:r>
            <a:r>
              <a:rPr lang="uk-UA" dirty="0" smtClean="0"/>
              <a:t> (здебільшого це відбувається на заключних стадіях еволюції), починається перетікання речовини на супутник, що призводить до незвичайних явищ, які в еволюції поодиноких зір не трапляються. </a:t>
            </a:r>
          </a:p>
          <a:p>
            <a:r>
              <a:rPr lang="uk-UA" dirty="0" smtClean="0"/>
              <a:t>Більшість зір утворюються групами від десятків до сотень тисяч зір.</a:t>
            </a:r>
            <a:endParaRPr lang="uk-UA" dirty="0"/>
          </a:p>
          <a:p>
            <a:r>
              <a:rPr lang="uk-UA" dirty="0" smtClean="0"/>
              <a:t>Масивні зорі в таких групах можуть сильно освітлювати ці хмари, іонізуючи водень і створюючи зони </a:t>
            </a:r>
            <a:r>
              <a:rPr lang="de-DE" dirty="0" smtClean="0"/>
              <a:t>H II. </a:t>
            </a:r>
            <a:r>
              <a:rPr lang="uk-UA" dirty="0" smtClean="0"/>
              <a:t>Такі ефекти зворотного зв'язку від утворення зір можуть зрештою розірвати хмару та запобігти подальшому утворенню зір</a:t>
            </a:r>
          </a:p>
          <a:p>
            <a:endParaRPr lang="uk-UA" dirty="0"/>
          </a:p>
        </p:txBody>
      </p:sp>
    </p:spTree>
    <p:extLst>
      <p:ext uri="{BB962C8B-B14F-4D97-AF65-F5344CB8AC3E}">
        <p14:creationId xmlns:p14="http://schemas.microsoft.com/office/powerpoint/2010/main" val="335025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err="1"/>
              <a:t>Протозоря</a:t>
            </a:r>
            <a:r>
              <a:rPr lang="uk-UA" b="1" dirty="0"/>
              <a:t/>
            </a:r>
            <a:br>
              <a:rPr lang="uk-UA" b="1" dirty="0"/>
            </a:br>
            <a:endParaRPr lang="uk-UA" dirty="0"/>
          </a:p>
        </p:txBody>
      </p:sp>
      <p:sp>
        <p:nvSpPr>
          <p:cNvPr id="3" name="Місце для тексту 2"/>
          <p:cNvSpPr>
            <a:spLocks noGrp="1"/>
          </p:cNvSpPr>
          <p:nvPr>
            <p:ph type="body" idx="1"/>
          </p:nvPr>
        </p:nvSpPr>
        <p:spPr>
          <a:xfrm>
            <a:off x="1187625" y="1412776"/>
            <a:ext cx="2880320" cy="936104"/>
          </a:xfrm>
        </p:spPr>
        <p:txBody>
          <a:bodyPr>
            <a:normAutofit lnSpcReduction="10000"/>
          </a:bodyPr>
          <a:lstStyle/>
          <a:p>
            <a:r>
              <a:rPr lang="ru-RU" dirty="0"/>
              <a:t>Зоря типу T </a:t>
            </a:r>
            <a:r>
              <a:rPr lang="ru-RU" dirty="0" err="1"/>
              <a:t>Тільця</a:t>
            </a:r>
            <a:r>
              <a:rPr lang="ru-RU" dirty="0"/>
              <a:t> з </a:t>
            </a:r>
            <a:r>
              <a:rPr lang="ru-RU" dirty="0" err="1"/>
              <a:t>навколозоряним</a:t>
            </a:r>
            <a:r>
              <a:rPr lang="ru-RU" dirty="0"/>
              <a:t> диском</a:t>
            </a:r>
            <a:endParaRPr lang="uk-UA" dirty="0"/>
          </a:p>
        </p:txBody>
      </p:sp>
      <p:pic>
        <p:nvPicPr>
          <p:cNvPr id="7" name="Місце для вмісту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3608" y="2564904"/>
            <a:ext cx="3347342" cy="2510507"/>
          </a:xfrm>
        </p:spPr>
      </p:pic>
      <p:sp>
        <p:nvSpPr>
          <p:cNvPr id="6" name="Місце для вмісту 5"/>
          <p:cNvSpPr>
            <a:spLocks noGrp="1"/>
          </p:cNvSpPr>
          <p:nvPr>
            <p:ph sz="quarter" idx="14"/>
          </p:nvPr>
        </p:nvSpPr>
        <p:spPr>
          <a:xfrm>
            <a:off x="4645150" y="2060848"/>
            <a:ext cx="3527250" cy="3816424"/>
          </a:xfrm>
        </p:spPr>
        <p:txBody>
          <a:bodyPr>
            <a:normAutofit fontScale="55000" lnSpcReduction="20000"/>
          </a:bodyPr>
          <a:lstStyle/>
          <a:p>
            <a:r>
              <a:rPr lang="uk-UA" dirty="0"/>
              <a:t>Еволюція зорі починається з гравітаційного колапсу молекулярної хмари міжзоряного газу. Типова молекулярна хмара має розмір приблизно 100 світлових років. У процесі гравітаційного колапсу хмара фрагментується на менші частки, кожна з яких стискається вже </a:t>
            </a:r>
            <a:r>
              <a:rPr lang="uk-UA" dirty="0" smtClean="0"/>
              <a:t>окремо.</a:t>
            </a:r>
          </a:p>
          <a:p>
            <a:r>
              <a:rPr lang="uk-UA" dirty="0" smtClean="0"/>
              <a:t>Тому </a:t>
            </a:r>
            <a:r>
              <a:rPr lang="uk-UA" dirty="0"/>
              <a:t>зорі зазвичай народжуються групами. Під час колапсу потенційна енергія гравітаційної взаємодії молекул газу між собою перетворюється на тепло. Густина й тиск газу, що </a:t>
            </a:r>
            <a:r>
              <a:rPr lang="uk-UA" dirty="0" err="1"/>
              <a:t>колапсує</a:t>
            </a:r>
            <a:r>
              <a:rPr lang="uk-UA" dirty="0"/>
              <a:t>, найшвидше зростають у центрі хмари. Утворюється ядро, яке називають </a:t>
            </a:r>
            <a:r>
              <a:rPr lang="uk-UA" dirty="0" err="1"/>
              <a:t>протозорею</a:t>
            </a:r>
            <a:r>
              <a:rPr lang="uk-UA" dirty="0"/>
              <a:t>. </a:t>
            </a:r>
            <a:endParaRPr lang="uk-UA" dirty="0" smtClean="0"/>
          </a:p>
          <a:p>
            <a:r>
              <a:rPr lang="uk-UA" dirty="0"/>
              <a:t>Зі спостережень виникає, що більшість зір є членами подвійних зоряних систем</a:t>
            </a:r>
            <a:r>
              <a:rPr lang="uk-UA" dirty="0" smtClean="0"/>
              <a:t>. </a:t>
            </a:r>
            <a:r>
              <a:rPr lang="uk-UA" dirty="0"/>
              <a:t>Це можна пояснити тим, що із газопилової хмари часто формується кілька </a:t>
            </a:r>
            <a:r>
              <a:rPr lang="uk-UA" dirty="0" err="1"/>
              <a:t>протозір</a:t>
            </a:r>
            <a:r>
              <a:rPr lang="uk-UA" dirty="0"/>
              <a:t>. </a:t>
            </a:r>
          </a:p>
        </p:txBody>
      </p:sp>
    </p:spTree>
    <p:extLst>
      <p:ext uri="{BB962C8B-B14F-4D97-AF65-F5344CB8AC3E}">
        <p14:creationId xmlns:p14="http://schemas.microsoft.com/office/powerpoint/2010/main" val="61297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err="1"/>
              <a:t>Коричневі</a:t>
            </a:r>
            <a:r>
              <a:rPr lang="ru-RU" b="1" dirty="0"/>
              <a:t> карлики та </a:t>
            </a:r>
            <a:r>
              <a:rPr lang="ru-RU" b="1" dirty="0" err="1"/>
              <a:t>субзоряні</a:t>
            </a:r>
            <a:r>
              <a:rPr lang="ru-RU" b="1" dirty="0"/>
              <a:t> </a:t>
            </a:r>
            <a:r>
              <a:rPr lang="ru-RU" b="1" dirty="0" err="1"/>
              <a:t>об'єкти</a:t>
            </a:r>
            <a:r>
              <a:rPr lang="ru-RU" b="1" dirty="0"/>
              <a:t/>
            </a:r>
            <a:br>
              <a:rPr lang="ru-RU"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7624" y="2348880"/>
            <a:ext cx="3350080" cy="2592288"/>
          </a:xfrm>
        </p:spPr>
      </p:pic>
      <p:sp>
        <p:nvSpPr>
          <p:cNvPr id="4" name="Місце для вмісту 3"/>
          <p:cNvSpPr>
            <a:spLocks noGrp="1"/>
          </p:cNvSpPr>
          <p:nvPr>
            <p:ph sz="quarter" idx="14"/>
          </p:nvPr>
        </p:nvSpPr>
        <p:spPr/>
        <p:txBody>
          <a:bodyPr>
            <a:normAutofit fontScale="47500" lnSpcReduction="20000"/>
          </a:bodyPr>
          <a:lstStyle/>
          <a:p>
            <a:r>
              <a:rPr lang="uk-UA" dirty="0"/>
              <a:t>Якщо </a:t>
            </a:r>
            <a:r>
              <a:rPr lang="uk-UA" dirty="0" err="1"/>
              <a:t>протозоря</a:t>
            </a:r>
            <a:r>
              <a:rPr lang="uk-UA" dirty="0"/>
              <a:t> має масу меншу ніж 0,08 </a:t>
            </a:r>
            <a:r>
              <a:rPr lang="de-DE" dirty="0"/>
              <a:t>M</a:t>
            </a:r>
            <a:r>
              <a:rPr lang="de-DE" baseline="-25000" dirty="0"/>
              <a:t>☉</a:t>
            </a:r>
            <a:r>
              <a:rPr lang="de-DE" dirty="0"/>
              <a:t>, </a:t>
            </a:r>
            <a:r>
              <a:rPr lang="uk-UA" dirty="0"/>
              <a:t>то температура в її надрах ніколи не досягне рівня, достатнього для початку термоядерної реакції перетворення водню на гелій, але можуть відбуватися термоядерні реакції за участі літію та дейтерію. Такий об'єкт називають коричневим карликом. Вони мають масу не менше 0,0125 </a:t>
            </a:r>
            <a:r>
              <a:rPr lang="de-DE" dirty="0"/>
              <a:t>M</a:t>
            </a:r>
            <a:r>
              <a:rPr lang="de-DE" baseline="-25000" dirty="0"/>
              <a:t>☉</a:t>
            </a:r>
            <a:r>
              <a:rPr lang="de-DE" dirty="0"/>
              <a:t> (</a:t>
            </a:r>
            <a:r>
              <a:rPr lang="uk-UA" dirty="0"/>
              <a:t>або 13 мас Юпітера). У менш масивних об'єктах умови для початку термоядерних реакцій не виникають. </a:t>
            </a:r>
          </a:p>
          <a:p>
            <a:r>
              <a:rPr lang="uk-UA" dirty="0"/>
              <a:t>Для </a:t>
            </a:r>
            <a:r>
              <a:rPr lang="uk-UA" dirty="0" err="1"/>
              <a:t>протозір</a:t>
            </a:r>
            <a:r>
              <a:rPr lang="uk-UA" dirty="0"/>
              <a:t> із масою понад 0,08 </a:t>
            </a:r>
            <a:r>
              <a:rPr lang="de-DE" dirty="0"/>
              <a:t>M</a:t>
            </a:r>
            <a:r>
              <a:rPr lang="de-DE" baseline="-25000" dirty="0"/>
              <a:t>☉</a:t>
            </a:r>
            <a:r>
              <a:rPr lang="de-DE" dirty="0"/>
              <a:t> </a:t>
            </a:r>
            <a:r>
              <a:rPr lang="uk-UA" dirty="0"/>
              <a:t>температура в ядрі врешті-решт досягне 3×10</a:t>
            </a:r>
            <a:r>
              <a:rPr lang="uk-UA" baseline="30000" dirty="0"/>
              <a:t>6</a:t>
            </a:r>
            <a:r>
              <a:rPr lang="uk-UA" baseline="-25000" dirty="0"/>
              <a:t> </a:t>
            </a:r>
            <a:r>
              <a:rPr lang="de-DE" dirty="0"/>
              <a:t>K, </a:t>
            </a:r>
            <a:r>
              <a:rPr lang="uk-UA" dirty="0"/>
              <a:t>необхідних для початку реакцій протон-протонного циклу. Стискання зорі може тривати ще деякий час і припиняється, коли виділення енергії внаслідок термоядерних реакцій повністю врівноважує її витрати на </a:t>
            </a:r>
            <a:r>
              <a:rPr lang="uk-UA" dirty="0" smtClean="0"/>
              <a:t>випромінювання </a:t>
            </a:r>
            <a:r>
              <a:rPr lang="uk-UA" dirty="0" err="1"/>
              <a:t>Протозоря</a:t>
            </a:r>
            <a:r>
              <a:rPr lang="uk-UA" dirty="0"/>
              <a:t> стає повноцінною зорею й опиняється на головній послідовності. </a:t>
            </a:r>
          </a:p>
          <a:p>
            <a:endParaRPr lang="uk-UA" dirty="0"/>
          </a:p>
        </p:txBody>
      </p:sp>
    </p:spTree>
    <p:extLst>
      <p:ext uri="{BB962C8B-B14F-4D97-AF65-F5344CB8AC3E}">
        <p14:creationId xmlns:p14="http://schemas.microsoft.com/office/powerpoint/2010/main" val="191213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err="1"/>
              <a:t>Еволюція</a:t>
            </a:r>
            <a:r>
              <a:rPr lang="ru-RU" b="1" dirty="0"/>
              <a:t> </a:t>
            </a:r>
            <a:r>
              <a:rPr lang="ru-RU" b="1" dirty="0" err="1"/>
              <a:t>зір</a:t>
            </a:r>
            <a:r>
              <a:rPr lang="ru-RU" b="1" dirty="0"/>
              <a:t> </a:t>
            </a:r>
            <a:r>
              <a:rPr lang="ru-RU" b="1" dirty="0" err="1"/>
              <a:t>після</a:t>
            </a:r>
            <a:r>
              <a:rPr lang="ru-RU" b="1" dirty="0"/>
              <a:t> </a:t>
            </a:r>
            <a:r>
              <a:rPr lang="ru-RU" b="1" dirty="0" err="1"/>
              <a:t>головної</a:t>
            </a:r>
            <a:r>
              <a:rPr lang="ru-RU" b="1" dirty="0"/>
              <a:t> </a:t>
            </a:r>
            <a:r>
              <a:rPr lang="ru-RU" b="1" dirty="0" err="1"/>
              <a:t>послідовності</a:t>
            </a:r>
            <a:r>
              <a:rPr lang="ru-RU" b="1" dirty="0"/>
              <a:t/>
            </a:r>
            <a:br>
              <a:rPr lang="ru-RU" b="1" dirty="0"/>
            </a:b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47664" y="2060848"/>
            <a:ext cx="2996951" cy="2996951"/>
          </a:xfrm>
        </p:spPr>
      </p:pic>
      <p:sp>
        <p:nvSpPr>
          <p:cNvPr id="4" name="Місце для вмісту 3"/>
          <p:cNvSpPr>
            <a:spLocks noGrp="1"/>
          </p:cNvSpPr>
          <p:nvPr>
            <p:ph sz="quarter" idx="14"/>
          </p:nvPr>
        </p:nvSpPr>
        <p:spPr/>
        <p:txBody>
          <a:bodyPr>
            <a:normAutofit fontScale="47500" lnSpcReduction="20000"/>
          </a:bodyPr>
          <a:lstStyle/>
          <a:p>
            <a:r>
              <a:rPr lang="uk-UA" dirty="0"/>
              <a:t>Коли зорі масою більше 0,4 </a:t>
            </a:r>
            <a:r>
              <a:rPr lang="de-DE" dirty="0"/>
              <a:t>M</a:t>
            </a:r>
            <a:r>
              <a:rPr lang="de-DE" baseline="-25000" dirty="0"/>
              <a:t>☉</a:t>
            </a:r>
            <a:r>
              <a:rPr lang="de-DE" baseline="30000" dirty="0" smtClean="0">
                <a:hlinkClick r:id="rId3"/>
              </a:rPr>
              <a:t>[]</a:t>
            </a:r>
            <a:r>
              <a:rPr lang="de-DE" dirty="0" smtClean="0"/>
              <a:t> </a:t>
            </a:r>
            <a:r>
              <a:rPr lang="uk-UA" dirty="0"/>
              <a:t>вичерпують запаси водню у своєму ядрі, вони починають спалювати водень в оболонці, що оточує гелієве ядро. Зовнішні шари зірки розширюються й сильно охолоджуються — вона перетворюється на червоного гіганта. У деяких випадках вони спалюють важчі елементи в ядрі або в оболонках навколо ядра. Коли зірки розширюються, вони викидають частину своєї маси, збагачену цими важчими елементами, у міжзоряне середовище. Потім з цього матеріалу утворюються нові зірки</a:t>
            </a:r>
            <a:r>
              <a:rPr lang="uk-UA" dirty="0" smtClean="0"/>
              <a:t>. </a:t>
            </a:r>
            <a:r>
              <a:rPr lang="uk-UA" dirty="0"/>
              <a:t>Приблизно через 5 мільярдів років, коли Сонце увійде у фазу горіння гелію, воно розшириться до максимального радіуса приблизно 1 а. о. (150 млн км), що в 250 разів перевищує його теперішній розмір, і втратить 30 % своєї поточної маси</a:t>
            </a:r>
          </a:p>
        </p:txBody>
      </p:sp>
    </p:spTree>
    <p:extLst>
      <p:ext uri="{BB962C8B-B14F-4D97-AF65-F5344CB8AC3E}">
        <p14:creationId xmlns:p14="http://schemas.microsoft.com/office/powerpoint/2010/main" val="23582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err="1"/>
              <a:t>Еволюція</a:t>
            </a:r>
            <a:r>
              <a:rPr lang="ru-RU" b="1" dirty="0"/>
              <a:t> </a:t>
            </a:r>
            <a:r>
              <a:rPr lang="ru-RU" b="1" dirty="0" err="1"/>
              <a:t>зір</a:t>
            </a:r>
            <a:r>
              <a:rPr lang="ru-RU" b="1" dirty="0"/>
              <a:t> </a:t>
            </a:r>
            <a:r>
              <a:rPr lang="ru-RU" b="1" dirty="0" err="1"/>
              <a:t>після</a:t>
            </a:r>
            <a:r>
              <a:rPr lang="ru-RU" b="1" dirty="0"/>
              <a:t> </a:t>
            </a:r>
            <a:r>
              <a:rPr lang="ru-RU" b="1" dirty="0" err="1"/>
              <a:t>головної</a:t>
            </a:r>
            <a:r>
              <a:rPr lang="ru-RU" b="1" dirty="0"/>
              <a:t> </a:t>
            </a:r>
            <a:r>
              <a:rPr lang="ru-RU" b="1" dirty="0" err="1"/>
              <a:t>послідовності</a:t>
            </a: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2492896"/>
            <a:ext cx="3896780" cy="2510606"/>
          </a:xfrm>
        </p:spPr>
      </p:pic>
      <p:sp>
        <p:nvSpPr>
          <p:cNvPr id="4" name="Місце для вмісту 3"/>
          <p:cNvSpPr>
            <a:spLocks noGrp="1"/>
          </p:cNvSpPr>
          <p:nvPr>
            <p:ph sz="quarter" idx="14"/>
          </p:nvPr>
        </p:nvSpPr>
        <p:spPr/>
        <p:txBody>
          <a:bodyPr>
            <a:normAutofit fontScale="47500" lnSpcReduction="20000"/>
          </a:bodyPr>
          <a:lstStyle/>
          <a:p>
            <a:r>
              <a:rPr lang="uk-UA" dirty="0"/>
              <a:t>Після того, як зірка спалила гелій у ядрі, вона починає спалювати гелій в оболонці, що оточує гаряче вуглецеве ядро. Потім зірка йде еволюційним шляхом, що називається асимптотичною гілкою гігантів (</a:t>
            </a:r>
            <a:r>
              <a:rPr lang="de-DE" dirty="0" err="1"/>
              <a:t>asymptotic</a:t>
            </a:r>
            <a:r>
              <a:rPr lang="de-DE" dirty="0"/>
              <a:t> </a:t>
            </a:r>
            <a:r>
              <a:rPr lang="de-DE" dirty="0" err="1"/>
              <a:t>giant</a:t>
            </a:r>
            <a:r>
              <a:rPr lang="de-DE" dirty="0"/>
              <a:t> </a:t>
            </a:r>
            <a:r>
              <a:rPr lang="de-DE" dirty="0" err="1"/>
              <a:t>branch</a:t>
            </a:r>
            <a:r>
              <a:rPr lang="de-DE" dirty="0"/>
              <a:t>, AGB), </a:t>
            </a:r>
            <a:r>
              <a:rPr lang="uk-UA" dirty="0"/>
              <a:t>яка є паралельною гілці червоних гігантів (</a:t>
            </a:r>
            <a:r>
              <a:rPr lang="de-DE" dirty="0" err="1"/>
              <a:t>red</a:t>
            </a:r>
            <a:r>
              <a:rPr lang="de-DE" dirty="0"/>
              <a:t> </a:t>
            </a:r>
            <a:r>
              <a:rPr lang="de-DE" dirty="0" err="1"/>
              <a:t>giant</a:t>
            </a:r>
            <a:r>
              <a:rPr lang="de-DE" dirty="0"/>
              <a:t> </a:t>
            </a:r>
            <a:r>
              <a:rPr lang="de-DE" dirty="0" err="1"/>
              <a:t>branch</a:t>
            </a:r>
            <a:r>
              <a:rPr lang="de-DE" dirty="0"/>
              <a:t>, RGB), </a:t>
            </a:r>
            <a:r>
              <a:rPr lang="uk-UA" dirty="0"/>
              <a:t>але має більшу світність. Під час фази </a:t>
            </a:r>
            <a:r>
              <a:rPr lang="de-DE" dirty="0"/>
              <a:t>AGB </a:t>
            </a:r>
            <a:r>
              <a:rPr lang="uk-UA" dirty="0"/>
              <a:t>зірки зазнають теплових імпульсів через нестабільність у ядрі. При цьому речовина викидається з атмосфери зірки, зрештою утворюючи планетарну туманність. У цьому процесі втрати маси може бути викинуто від 50 до 70 % маси зірки. Оскільки транспортування енергії в зірці </a:t>
            </a:r>
            <a:r>
              <a:rPr lang="de-DE" dirty="0"/>
              <a:t>AGB </a:t>
            </a:r>
            <a:r>
              <a:rPr lang="uk-UA" dirty="0"/>
              <a:t>відбувається переважно шляхом конвекції, цей викинутий матеріал збагачується продуктами термоядерного синтезу, зачерпнутими з ядра. Тому планетарні туманності збагачені такими елементами як вуглець і кисень. Зрештою, планетарна туманність розсіюється у міжзоряне середовище.</a:t>
            </a:r>
            <a:endParaRPr lang="uk-UA" dirty="0"/>
          </a:p>
        </p:txBody>
      </p:sp>
    </p:spTree>
    <p:extLst>
      <p:ext uri="{BB962C8B-B14F-4D97-AF65-F5344CB8AC3E}">
        <p14:creationId xmlns:p14="http://schemas.microsoft.com/office/powerpoint/2010/main" val="345422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t>Кінцева стадія еволюції зір</a:t>
            </a:r>
            <a:br>
              <a:rPr lang="uk-UA" b="1" dirty="0"/>
            </a:br>
            <a:endParaRPr lang="uk-UA" dirty="0"/>
          </a:p>
        </p:txBody>
      </p:sp>
      <p:sp>
        <p:nvSpPr>
          <p:cNvPr id="3" name="Місце для вмісту 2"/>
          <p:cNvSpPr>
            <a:spLocks noGrp="1"/>
          </p:cNvSpPr>
          <p:nvPr>
            <p:ph idx="1"/>
          </p:nvPr>
        </p:nvSpPr>
        <p:spPr/>
        <p:txBody>
          <a:bodyPr>
            <a:normAutofit fontScale="55000" lnSpcReduction="20000"/>
          </a:bodyPr>
          <a:lstStyle/>
          <a:p>
            <a:r>
              <a:rPr lang="uk-UA" dirty="0"/>
              <a:t>Звичайна зоря зберігає свій об'єм завдяки тиску, який утворює газ, розігрітий до високих температур внаслідок ядерного синтезу. Газовий тиск урівноважує гравітаційні сили й протидіє гравітаційному стисканню зорі. Водень, що спочатку є основною складовою зір, внаслідок термоядерних реакцій перетворюється на гелій. У центрі зорі поступово накопичується гелієве ядро, маса якого постійно зростає. Зі зменшенням кількості водню, зменшується потужність термоядерних реакцій і, відповідно, температура в надрах зорі. Газовий тиск стане меншим від гравітаційних сил і відбувається стиснення ядра. Після спалювання більшої частини водню, можливі різні сценарії подальшої еволюції зорі, що залежать від її маси: </a:t>
            </a:r>
          </a:p>
          <a:p>
            <a:r>
              <a:rPr lang="uk-UA" dirty="0"/>
              <a:t>Якщо маса зорі менша половини маси Сонця, подальші ядерні реакції у ній не відбуваються, і вона поступово згасає.</a:t>
            </a:r>
          </a:p>
          <a:p>
            <a:r>
              <a:rPr lang="uk-UA" dirty="0"/>
              <a:t>Якщо маса зорі на головній послідовності більша половини, але менша трьох мас Сонця, то невдовзі після залишення головної послідовності у ній розпочинається потрійна альфа-реакція, в якій гелій перетворюється на карбон. Невдовзі після того зоря перетворюється на білий карлик.</a:t>
            </a:r>
          </a:p>
          <a:p>
            <a:r>
              <a:rPr lang="uk-UA" dirty="0"/>
              <a:t>У зорях із масою 3–8 мас Сонця у ядрі відбуваються подальші ядерні реакції з утворенням важчих елементів (аж до </a:t>
            </a:r>
            <a:r>
              <a:rPr lang="uk-UA" dirty="0" err="1"/>
              <a:t>феруму</a:t>
            </a:r>
            <a:r>
              <a:rPr lang="uk-UA" dirty="0"/>
              <a:t>).</a:t>
            </a:r>
          </a:p>
          <a:p>
            <a:endParaRPr lang="uk-UA" dirty="0"/>
          </a:p>
        </p:txBody>
      </p:sp>
    </p:spTree>
    <p:extLst>
      <p:ext uri="{BB962C8B-B14F-4D97-AF65-F5344CB8AC3E}">
        <p14:creationId xmlns:p14="http://schemas.microsoft.com/office/powerpoint/2010/main" val="226010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smtClean="0"/>
              <a:t>Нейтронні зорі</a:t>
            </a:r>
            <a:endParaRPr lang="uk-UA" dirty="0"/>
          </a:p>
        </p:txBody>
      </p:sp>
      <p:pic>
        <p:nvPicPr>
          <p:cNvPr id="5" name="Місце для вмісту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7624" y="2492896"/>
            <a:ext cx="3472429" cy="2535005"/>
          </a:xfrm>
        </p:spPr>
      </p:pic>
      <p:sp>
        <p:nvSpPr>
          <p:cNvPr id="4" name="Місце для вмісту 3"/>
          <p:cNvSpPr>
            <a:spLocks noGrp="1"/>
          </p:cNvSpPr>
          <p:nvPr>
            <p:ph sz="quarter" idx="14"/>
          </p:nvPr>
        </p:nvSpPr>
        <p:spPr/>
        <p:txBody>
          <a:bodyPr>
            <a:normAutofit lnSpcReduction="10000"/>
          </a:bodyPr>
          <a:lstStyle/>
          <a:p>
            <a:r>
              <a:rPr lang="uk-UA" b="1" dirty="0" smtClean="0"/>
              <a:t>– це надгусті зорі, речовина яких складається в основному з виродженого газу нейтронів з невеликою домішкою інших елементарних частинок</a:t>
            </a:r>
          </a:p>
          <a:p>
            <a:endParaRPr lang="uk-UA" dirty="0"/>
          </a:p>
        </p:txBody>
      </p:sp>
    </p:spTree>
    <p:extLst>
      <p:ext uri="{BB962C8B-B14F-4D97-AF65-F5344CB8AC3E}">
        <p14:creationId xmlns:p14="http://schemas.microsoft.com/office/powerpoint/2010/main" val="3510950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Кнопка">
  <a:themeElements>
    <a:clrScheme name="Кнопка">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Кнопка">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нопка">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198</TotalTime>
  <Words>961</Words>
  <Application>Microsoft Office PowerPoint</Application>
  <PresentationFormat>Екран (4:3)</PresentationFormat>
  <Paragraphs>43</Paragraphs>
  <Slides>14</Slides>
  <Notes>0</Notes>
  <HiddenSlides>0</HiddenSlides>
  <MMClips>0</MMClips>
  <ScaleCrop>false</ScaleCrop>
  <HeadingPairs>
    <vt:vector size="4" baseType="variant">
      <vt:variant>
        <vt:lpstr>Тема</vt:lpstr>
      </vt:variant>
      <vt:variant>
        <vt:i4>1</vt:i4>
      </vt:variant>
      <vt:variant>
        <vt:lpstr>Заголовки слайдів</vt:lpstr>
      </vt:variant>
      <vt:variant>
        <vt:i4>14</vt:i4>
      </vt:variant>
    </vt:vector>
  </HeadingPairs>
  <TitlesOfParts>
    <vt:vector size="15" baseType="lpstr">
      <vt:lpstr>Кнопка</vt:lpstr>
      <vt:lpstr>Еволюція зір. Нейтронні зорі</vt:lpstr>
      <vt:lpstr>Еволю́ція зір</vt:lpstr>
      <vt:lpstr>Еволю́ція зір</vt:lpstr>
      <vt:lpstr>Протозоря </vt:lpstr>
      <vt:lpstr>Коричневі карлики та субзоряні об'єкти </vt:lpstr>
      <vt:lpstr>Еволюція зір після головної послідовності </vt:lpstr>
      <vt:lpstr>Еволюція зір після головної послідовності</vt:lpstr>
      <vt:lpstr>Кінцева стадія еволюції зір </vt:lpstr>
      <vt:lpstr>Нейтронні зорі</vt:lpstr>
      <vt:lpstr>Температуру зовнішніх шарів зорі визначають за їх кольором:</vt:lpstr>
      <vt:lpstr>Утворення нейтронних зірок </vt:lpstr>
      <vt:lpstr>Характеристики нейтронних зірок </vt:lpstr>
      <vt:lpstr>Сильні магнітні поля нейтронних зірок </vt:lpstr>
      <vt:lpstr>Дякую за увагу!!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Еволюція зір. Нейтронні зорі</dc:title>
  <dc:creator>Admin</dc:creator>
  <cp:lastModifiedBy>Admin</cp:lastModifiedBy>
  <cp:revision>9</cp:revision>
  <dcterms:created xsi:type="dcterms:W3CDTF">2024-05-09T07:36:32Z</dcterms:created>
  <dcterms:modified xsi:type="dcterms:W3CDTF">2024-05-09T11:24:36Z</dcterms:modified>
</cp:coreProperties>
</file>