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56" r:id="rId3"/>
    <p:sldId id="357" r:id="rId4"/>
    <p:sldId id="345" r:id="rId5"/>
    <p:sldId id="346" r:id="rId6"/>
    <p:sldId id="347" r:id="rId7"/>
    <p:sldId id="358" r:id="rId8"/>
    <p:sldId id="348" r:id="rId9"/>
    <p:sldId id="349" r:id="rId10"/>
    <p:sldId id="350" r:id="rId11"/>
    <p:sldId id="360" r:id="rId12"/>
    <p:sldId id="359" r:id="rId13"/>
    <p:sldId id="351" r:id="rId14"/>
    <p:sldId id="352" r:id="rId15"/>
    <p:sldId id="353" r:id="rId16"/>
    <p:sldId id="354" r:id="rId17"/>
    <p:sldId id="377" r:id="rId18"/>
    <p:sldId id="376" r:id="rId19"/>
    <p:sldId id="381" r:id="rId20"/>
    <p:sldId id="382" r:id="rId21"/>
    <p:sldId id="380" r:id="rId22"/>
    <p:sldId id="379" r:id="rId23"/>
    <p:sldId id="387" r:id="rId24"/>
    <p:sldId id="388" r:id="rId25"/>
    <p:sldId id="378" r:id="rId26"/>
    <p:sldId id="383" r:id="rId27"/>
    <p:sldId id="385" r:id="rId28"/>
    <p:sldId id="390" r:id="rId29"/>
    <p:sldId id="389" r:id="rId30"/>
    <p:sldId id="391" r:id="rId31"/>
    <p:sldId id="355" r:id="rId32"/>
    <p:sldId id="384" r:id="rId33"/>
    <p:sldId id="367" r:id="rId34"/>
    <p:sldId id="366" r:id="rId35"/>
    <p:sldId id="365" r:id="rId36"/>
    <p:sldId id="364" r:id="rId37"/>
    <p:sldId id="363" r:id="rId38"/>
    <p:sldId id="362" r:id="rId39"/>
    <p:sldId id="361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287" r:id="rId49"/>
    <p:sldId id="309" r:id="rId50"/>
    <p:sldId id="281" r:id="rId51"/>
    <p:sldId id="343" r:id="rId52"/>
    <p:sldId id="342" r:id="rId53"/>
    <p:sldId id="339" r:id="rId54"/>
    <p:sldId id="340" r:id="rId55"/>
    <p:sldId id="341" r:id="rId56"/>
    <p:sldId id="344" r:id="rId5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BFED2-B39C-482D-99DA-A20E91FEE553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0182-6B8E-4A9D-A88D-95E50A36D8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22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585D8B-0399-07D1-D0C6-F7A229531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B406-9B56-4F02-B956-C4A01572356A}" type="slidenum">
              <a:rPr lang="en-US" altLang="es-AR"/>
              <a:pPr/>
              <a:t>3</a:t>
            </a:fld>
            <a:endParaRPr lang="en-US" altLang="es-A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84807D-3231-EEFE-4E7A-117C8BDEF2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2DB9E81-7E6E-CCC2-58A5-37C5815D9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/>
              <a:t>El término </a:t>
            </a:r>
            <a:r>
              <a:rPr lang="en-US" altLang="es-AR" i="1"/>
              <a:t>Virtual Storage Access Method </a:t>
            </a:r>
            <a:r>
              <a:rPr lang="en-US" altLang="es-AR"/>
              <a:t>(VSAM) aplica tanto a tipos de data sets como al </a:t>
            </a:r>
          </a:p>
          <a:p>
            <a:r>
              <a:rPr lang="en-US" altLang="es-AR"/>
              <a:t>método de acceso para administrar distintos tipos de datos.</a:t>
            </a:r>
          </a:p>
          <a:p>
            <a:endParaRPr lang="en-US" altLang="es-AR"/>
          </a:p>
          <a:p>
            <a:r>
              <a:rPr lang="en-US" altLang="es-AR"/>
              <a:t>Como método de acceso, VSAM provee funciones mucho más complejas que otros métodos </a:t>
            </a:r>
          </a:p>
          <a:p>
            <a:r>
              <a:rPr lang="en-US" altLang="es-AR"/>
              <a:t>de acceso a disco. VSAM mantiene los registros en disco en un formato único que </a:t>
            </a:r>
          </a:p>
          <a:p>
            <a:r>
              <a:rPr lang="en-US" altLang="es-AR"/>
              <a:t>no es entendido por otros métodos de acceso. </a:t>
            </a:r>
          </a:p>
          <a:p>
            <a:endParaRPr lang="es-AR" altLang="es-AR"/>
          </a:p>
          <a:p>
            <a:r>
              <a:rPr lang="es-AR" altLang="es-AR"/>
              <a:t>VSAM principalmente es para aplicaciones. No se usa para programas fuente, JCL, o módulos </a:t>
            </a:r>
          </a:p>
          <a:p>
            <a:r>
              <a:rPr lang="es-AR" altLang="es-AR"/>
              <a:t>ejecutables. Los archivos VSAM no se pueden editar. Se puede usar VSAM para reorganizar </a:t>
            </a:r>
          </a:p>
          <a:p>
            <a:r>
              <a:rPr lang="es-AR" altLang="es-AR"/>
              <a:t>registros en cuatro tipos de data sets:</a:t>
            </a:r>
            <a:r>
              <a:rPr lang="en-US" altLang="es-AR"/>
              <a:t> key-sequenced, entry-sequenced, linear, o relative record. </a:t>
            </a:r>
          </a:p>
          <a:p>
            <a:r>
              <a:rPr lang="en-US" altLang="es-AR"/>
              <a:t>La diferencia básica entre estos tipos de data sets es la forma como los registros se almacenan y acceden.</a:t>
            </a:r>
          </a:p>
        </p:txBody>
      </p:sp>
    </p:spTree>
    <p:extLst>
      <p:ext uri="{BB962C8B-B14F-4D97-AF65-F5344CB8AC3E}">
        <p14:creationId xmlns:p14="http://schemas.microsoft.com/office/powerpoint/2010/main" val="390555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585D8B-0399-07D1-D0C6-F7A229531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B406-9B56-4F02-B956-C4A01572356A}" type="slidenum">
              <a:rPr lang="en-US" altLang="es-AR"/>
              <a:pPr/>
              <a:t>48</a:t>
            </a:fld>
            <a:endParaRPr lang="en-US" altLang="es-A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84807D-3231-EEFE-4E7A-117C8BDEF2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2DB9E81-7E6E-CCC2-58A5-37C5815D9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/>
              <a:t>El término </a:t>
            </a:r>
            <a:r>
              <a:rPr lang="en-US" altLang="es-AR" i="1"/>
              <a:t>Virtual Storage Access Method </a:t>
            </a:r>
            <a:r>
              <a:rPr lang="en-US" altLang="es-AR"/>
              <a:t>(VSAM) aplica tanto a tipos de data sets como al </a:t>
            </a:r>
          </a:p>
          <a:p>
            <a:r>
              <a:rPr lang="en-US" altLang="es-AR"/>
              <a:t>método de acceso para administrar distintos tipos de datos.</a:t>
            </a:r>
          </a:p>
          <a:p>
            <a:endParaRPr lang="en-US" altLang="es-AR"/>
          </a:p>
          <a:p>
            <a:r>
              <a:rPr lang="en-US" altLang="es-AR"/>
              <a:t>Como método de acceso, VSAM provee funciones mucho más complejas que otros métodos </a:t>
            </a:r>
          </a:p>
          <a:p>
            <a:r>
              <a:rPr lang="en-US" altLang="es-AR"/>
              <a:t>de acceso a disco. VSAM mantiene los registros en disco en un formato único que </a:t>
            </a:r>
          </a:p>
          <a:p>
            <a:r>
              <a:rPr lang="en-US" altLang="es-AR"/>
              <a:t>no es entendido por otros métodos de acceso. </a:t>
            </a:r>
          </a:p>
          <a:p>
            <a:endParaRPr lang="es-AR" altLang="es-AR"/>
          </a:p>
          <a:p>
            <a:r>
              <a:rPr lang="es-AR" altLang="es-AR"/>
              <a:t>VSAM principalmente es para aplicaciones. No se usa para programas fuente, JCL, o módulos </a:t>
            </a:r>
          </a:p>
          <a:p>
            <a:r>
              <a:rPr lang="es-AR" altLang="es-AR"/>
              <a:t>ejecutables. Los archivos VSAM no se pueden editar. Se puede usar VSAM para reorganizar </a:t>
            </a:r>
          </a:p>
          <a:p>
            <a:r>
              <a:rPr lang="es-AR" altLang="es-AR"/>
              <a:t>registros en cuatro tipos de data sets:</a:t>
            </a:r>
            <a:r>
              <a:rPr lang="en-US" altLang="es-AR"/>
              <a:t> key-sequenced, entry-sequenced, linear, o relative record. </a:t>
            </a:r>
          </a:p>
          <a:p>
            <a:r>
              <a:rPr lang="en-US" altLang="es-AR"/>
              <a:t>La diferencia básica entre estos tipos de data sets es la forma como los registros se almacenan y acceden.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A311D7-81C7-439D-3F8C-A9038F075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01977-CFD5-45A4-AED2-FC6F2FC9641A}" type="slidenum">
              <a:rPr lang="en-US" altLang="es-AR"/>
              <a:pPr/>
              <a:t>50</a:t>
            </a:fld>
            <a:endParaRPr lang="en-US" altLang="es-A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553F0CA-7711-3592-586C-CB8BC4D660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8893F7B-65DD-668E-0B88-2C08321E1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/>
              <a:t>VSAM trabaja con un área lógica de datos llamada </a:t>
            </a:r>
            <a:r>
              <a:rPr lang="en-US" altLang="es-AR"/>
              <a:t>Control Interval (CI) que aparece en el diagrama. </a:t>
            </a:r>
          </a:p>
          <a:p>
            <a:r>
              <a:rPr lang="en-US" altLang="es-AR"/>
              <a:t>El tamaño default del CI es 4KB, pero puede llegar hasta 32KB. El CI contiene datos, espacio no usado, </a:t>
            </a:r>
          </a:p>
          <a:p>
            <a:r>
              <a:rPr lang="en-US" altLang="es-AR"/>
              <a:t>y campos de control, Record Descriptor Fields (RDF) y CI Descriptor Field.</a:t>
            </a:r>
          </a:p>
          <a:p>
            <a:endParaRPr lang="es-AR" altLang="es-AR"/>
          </a:p>
          <a:p>
            <a:r>
              <a:rPr lang="es-AR" altLang="es-AR"/>
              <a:t>Un </a:t>
            </a:r>
            <a:r>
              <a:rPr lang="en-US" altLang="es-AR"/>
              <a:t>control interval puede ser construído desde pequeños bloques en disco, pero este nivel de detalle </a:t>
            </a:r>
          </a:p>
          <a:p>
            <a:r>
              <a:rPr lang="en-US" altLang="es-AR"/>
              <a:t>es interno al VSAM. Múltiples control intervals su agrupan en una Control Area (CA). Un data set VSAM </a:t>
            </a:r>
          </a:p>
          <a:p>
            <a:r>
              <a:rPr lang="en-US" altLang="es-AR"/>
              <a:t>consiste de áreas de control y registros índice. Una forma de registro índice es el sequence set, </a:t>
            </a:r>
          </a:p>
          <a:p>
            <a:r>
              <a:rPr lang="en-US" altLang="es-AR"/>
              <a:t>que es el nivel de índoces más bajo, que apunta a los control intervals.</a:t>
            </a:r>
          </a:p>
          <a:p>
            <a:endParaRPr lang="es-AR" altLang="es-AR"/>
          </a:p>
          <a:p>
            <a:r>
              <a:rPr lang="es-AR" altLang="es-AR"/>
              <a:t>Típico uso del VSAM permite a una aplicación la inserción de nuevos registros en un </a:t>
            </a:r>
            <a:r>
              <a:rPr lang="en-US" altLang="es-AR"/>
              <a:t>data set.</a:t>
            </a:r>
          </a:p>
          <a:p>
            <a:endParaRPr lang="en-US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13F5E-217A-8838-CE1F-548071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2F824-7DBF-50DF-AAB0-30B70F6D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1D2EF-CEE4-15B5-0A62-077308EF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CCD9-2E7B-F2C7-DCEB-187AB0B1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2F169-4AED-21CB-CFE9-EBB87A4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923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2A0D7-7420-DA45-4F57-C8B4623C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D3E9C6-98D4-95CC-7678-8C8FCCEB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90BE6-3C72-D4B0-C2D1-AE4CCE6C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E3B4F-0FF9-D199-131D-BF474471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2312A-D869-7B08-E052-94750B16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45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A4DC45-3061-A7F6-9D98-B4F783AAF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232ED-995D-F53B-F963-8E6A0153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0199B-EE05-092C-2CF9-84DCA1C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9AABA-1605-3671-81D1-7DCCB870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B18CA-362B-F6C5-9121-9CC7D9F4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1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EBCD-9903-669C-9DC6-133AE7A5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AA16F-B0FF-E372-0183-7BFC7B2E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00F55-F048-8572-1B7A-C39FDB8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BD642-1197-1695-BE9D-78C87D9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2466D-089D-8393-E824-81EEB689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6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07A8-1943-9A0C-BC29-5D9216C8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8E6BE-B48B-608D-9127-DCA3FD7F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511BD-5318-0FBA-FCF4-F99432A0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B4B98-07C6-FFE3-6D2A-AC9B6E1E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2C6BB-16BE-B302-FC97-5BC030A9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2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49632-5845-F05F-9068-D523A45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70650-5B28-3C2B-13DC-50B95C42C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8B9D8-0D42-CA3A-C446-33F9BC2A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947A9-38C7-A729-5610-721615AC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827A0-E2DA-7D5D-DEC2-D3455673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A3202-92FD-65CB-216F-77CFFC5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34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C1606-0A2A-02F3-480A-4E9F4DA2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950CB8-4339-0323-D166-8D1F6090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22F5BF-3B98-84EE-0513-E55A70FD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47668-2B7F-9157-4DFC-6F24563F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67A4A6-2034-21A8-722B-26EC0A0A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712ECA-2341-71F2-97DC-B0464BC2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5D93C3-267B-8C88-A547-B992249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284ABF-8EE3-6D9D-92FD-87DCBD05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45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A80A6-E53D-F8E4-C414-8B70CD57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15FEC9-6994-FA6A-602D-42FA44B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83CE90-E574-8BF3-C7BA-715BFAF3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F83F4E-3E82-D3FB-516B-657C2CDE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1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80F587-499E-C1EB-3D1A-922F2C2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73D83-076A-67B0-D5C7-D522312B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F9841-BB44-8D9F-BAAD-06091752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03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B86E4-F92C-A535-D1FD-00DC1B33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35FE2-FC8C-1179-9EDB-59167C10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99D48-F0EC-25BE-2ED8-1BBD9F254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3C918-2F60-4578-3E2D-87DEDAB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D3FFD-7684-EBD0-FE39-8C246DE8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CD4C1-DDC7-9CE6-8288-90BE566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2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BE94-4CD1-5461-0A35-7C744FC2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50759C-0DB5-81BC-E7F5-E7F0066BD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C094F5-3C8F-7325-DC83-7295A135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0C501-F4C2-631B-3023-2F6E6C9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5E033-FD8F-D8C7-B1D0-ED2FED80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4A1CA1-3118-A462-D291-0AA48BE8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97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53B9CC-4EF2-E9E9-9CAB-6E61D76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CF594-36EF-710B-5F91-549BE8AB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1C3F6-3F7A-309A-0F25-833DB1A2A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A126-A41A-4550-8901-9A67099A4058}" type="datetimeFigureOut">
              <a:rPr lang="es-AR" smtClean="0"/>
              <a:t>15/8/2023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2A099-C760-B9F0-8FD1-57B421003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18DFB-4209-90E3-1CD7-BAE8117BA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6F8A-2F33-4C20-B85B-FA17B4796C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8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47F09C-8FB9-11F9-84B6-64E88C2AC2BE}"/>
              </a:ext>
            </a:extLst>
          </p:cNvPr>
          <p:cNvSpPr txBox="1"/>
          <p:nvPr/>
        </p:nvSpPr>
        <p:spPr>
          <a:xfrm>
            <a:off x="1458411" y="2025570"/>
            <a:ext cx="8924080" cy="308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2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¿Qué es VSAM?</a:t>
            </a:r>
            <a:endParaRPr lang="es-AR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200" i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VSAM es uno de varios métodos de acceso en z/OS. Se aplica solo a los datos almacenados en dispositivos de almacenamiento de acceso directo (DASD).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200" i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Este método de acceso facilita que una aplicación ejecute una operación de E/S (mover datos entre un dispositivo de E/S y la memoria).</a:t>
            </a:r>
            <a:endParaRPr lang="es-AR" sz="32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474737-9AC8-4B82-EFF1-07812BB58056}"/>
              </a:ext>
            </a:extLst>
          </p:cNvPr>
          <p:cNvSpPr txBox="1"/>
          <p:nvPr/>
        </p:nvSpPr>
        <p:spPr>
          <a:xfrm>
            <a:off x="2905246" y="358815"/>
            <a:ext cx="572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45834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8CC4F5-2F79-F743-D59D-7D3E23572CBD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09D656-2DE2-A4E9-563C-1A929A74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6" y="1929752"/>
            <a:ext cx="11837647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Maneras de identificar registros lógicos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AR" sz="2400" b="1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En VSAM, hay tres formas de identificar un registro lógico para una búsqueda aleatoria.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AR" sz="2400" b="1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VSAM tiene estas formas de identificar registros lógicos: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AR" sz="2400" b="1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Campo clave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AR" sz="2400" b="1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Dirección de byte relativa (RBA)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AR" sz="2400" b="1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Número de registro relativo (RRN)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8CC4F5-2F79-F743-D59D-7D3E23572CBD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29D8BC-3A7B-B81D-1136-49B88547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0" y="1172567"/>
            <a:ext cx="10417215" cy="52629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Campo Clave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2100" dirty="0">
                <a:solidFill>
                  <a:srgbClr val="20212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 u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n campo importante en el registro lógico es la clave.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Su contenido se puede utilizar para leer un registro lógico específico en un tipo de acceso aleatorio. Identifica el ítem que está asociado al registro lógico.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Las claves, por ejemplo, pueden ser el número de cliente o el número de pieza.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Puede haber varios campos clave en el mismo registro lógico.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diferenciar entre las claves que se utilizan en los objetos VSAM, la clave que se utiliza en un clúster base se denomina clave principal o clave 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 clave que se utiliza en un índice alternativo se denomina clave alternativa o secundaria.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En la organización secuencial de claves VSAM, un registro debe tener una clave primaria de longitud fija </a:t>
            </a:r>
            <a:r>
              <a:rPr lang="es-ES" altLang="es-AR" sz="2100" dirty="0">
                <a:solidFill>
                  <a:srgbClr val="202124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grabada en una 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en la misma posición (campo) dentro de cada registro lógico.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Las claves primarias pueden tener un mínimo de un byte y un máximo de 255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 diferencia de las claves primarias, que deben ser únicas, las alternas idénticas pueden presentarse en más de un registro lógico.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índice alternativo permite la búsqueda con una clave alternativa determinada para leer todos los registros del clúster base que contienen esta clave alternativa.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8CC4F5-2F79-F743-D59D-7D3E23572CBD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E4EBD-1A70-10EB-F82F-487897660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6133"/>
            <a:ext cx="12072394" cy="52629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Dirección de byte relativa (RBA)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RBA de un registro lógico es el desplazamiento de su primer byte desde el comienzo del conjunto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primer registro lógico en un conjunto de datos VSAM tiene un RBA de cero.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segundo registro lógico tiene un RBA igual a la longitud del primer registro y así sucesivamente.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VSAM devuelve a la aplicación el RBA del registro lógico almacenado.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RBA de un registro lógico en VSAM incluye el espacio libre y la información de control que se almacena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secuencialmente antes de este registro lógico. RBA puede cambiar cuando se agregan, eliminan o cambian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 tamaño los registros.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Por lo tanto, no se sugiere el acceso por RBA para uso normal. Hay dos valores RBA importantes,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que se mantienen en el catálogo VSAM: High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used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RBA (HURBA) es el RBA del primer byte disponible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su inclusión al final de la parte utilizada de un conjunto de datos VSAM.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RBA asignado alto (HARBA) es el RBA del último byte en la parte asignada de un conjunto de datos VSAM. 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7D1FAC-CAE8-8117-13BD-E0EABCF94C6E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6844D0-7E02-B115-3A34-4301B1DD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69" y="1682368"/>
            <a:ext cx="11514371" cy="34932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Número de registro relativo (RRN)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3200" dirty="0">
              <a:solidFill>
                <a:srgbClr val="202124"/>
              </a:solidFill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RRN es el número relativo de un registro lógico en una organización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específica de VSAM (RRDS).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Si un registro lógico tiene un RRN de 3, es el cuarto registro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lógico del conjunto de datos.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E479493-A54C-D9EC-BF0C-EB3278E2C28F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6AC292-715C-E0EA-CEF3-AEB454176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9" y="989044"/>
            <a:ext cx="11569642" cy="553997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Registros distribuidos (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Spanned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records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Los registros distribuidos son registros lógicos que son más grandes que el tamaño del CI.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tener registros distribuidos, el conjunto de datos debe estar definido con el atributo SPANNED en 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comando DEFINE de IDCAMS en el momento de su creación.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Los registros distribuidos pueden extenderse a través de los límites del intervalo de control (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span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Los RDF describen si el registro se expande o 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registro extendido siempre debe comenzar en un límite de intervalo de control (CI)  y llena uno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más intervalos de control dentro de una sola área de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Un registro distribuido no puede compartir el CI con ningún otro registro.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Por lo tanto, el espacio libre al final del último segmento no se llena con 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siguiente registro. Este espacio libre solo se puede utilizar para ampliar el registro distribuido.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El límite de tamaño de un registro lógico distribuido es el tamaño del área de control 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7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B88425-B741-073F-C4D0-D3FFDC0153AF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3A9E24-8E65-0244-5D9E-1DD79BA2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443"/>
            <a:ext cx="12238991" cy="52629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Área de control (Control 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– CA)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área de control (CA) también es un concepto exclusivo de VSAM. Una CA está formada por dos o más CI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reunidos en áreas contiguas de longitud fija de almacenamiento de acceso directo.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Un conjunto de datos VSAM se compone de un número entero de CA.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En la mayoría de los casos, un CA tiene el tamaño de un cilindro 3390 (15 pistas).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tamaño mínimo de una CA es una pista. El tamaño máximo de una CA es de 16 pistas cuando se elimina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conjunto de datos. </a:t>
            </a:r>
            <a:endParaRPr lang="es-ES" altLang="es-AR" sz="2100" dirty="0">
              <a:solidFill>
                <a:srgbClr val="202124"/>
              </a:solidFill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tamaño de la CA se define implícitamente cuando especifica el tamaño de 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conjunto de datos en el momento de la definición. </a:t>
            </a:r>
            <a:endParaRPr lang="es-ES" altLang="es-AR" sz="2100" dirty="0">
              <a:solidFill>
                <a:srgbClr val="202124"/>
              </a:solidFill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No hay una palabra clave para establecer el tamaño de 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Se necesitan Áreas de Control para implementar el concepto de divisiones (Split) causadas por la inclusión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registros.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tamaño de un conjunto de datos VSAM siempre es un múltiplo de sus CA. Los conjuntos de datos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VSAM se amplían en unidades de CA enteras. Un registro distribuido (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Spanned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  no puede ser más grande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una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CA.Durante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el acceso secuencial, no es posible cruzar los límites de CA dentro de un mismo programa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canal (operación de E/S). 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9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AFF94C-B83B-11DD-EB03-ED4F24BC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6" y="1081360"/>
            <a:ext cx="11440055" cy="461664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Componentes (Datos e 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Indice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componente es una parte individual de un conjunto de datos VSAM.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Cada componente tiene un nombre, una entrada en el catálogo y una entrada en el VTOC.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Las organizaciones KSDS y VRRDS tienen 2 componentes uno para y  datos y el otro para índice.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Las organizaciones ESDS, RRDS y LDS solo tienen componentes de datos. Un componente puede ser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varias extensiones y varios volúmenes.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Sin embargo, VSAM no permite la concatenación JCL entre dos componentes VSAM.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Hay dos tipos de componentes: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Componente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Componente de índice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7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387E9F-E0E1-3B31-7AA6-54C0BFB0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8946" y="1474174"/>
            <a:ext cx="12189427" cy="31239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4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Componente de datos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s-A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4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componente de datos es la parte de un conjunto de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4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datos VSAM, un índice alternativo o un catálogo que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4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contiene los registros de datos.</a:t>
            </a:r>
            <a:r>
              <a:rPr kumimoji="0" lang="es-AR" altLang="es-A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8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5F0455-0BEF-F405-1EE2-621E2BBD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443"/>
            <a:ext cx="12174936" cy="42473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Componente de índice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componente de índice es una colección de registros lógicos que contiene campos de clave de datos y 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dirección (RBA) de los registros lógicos de datos que contienen estas claves.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Estas claves de datos se toman de un campo fijo definido en cada registro lógico de datos. Usando el índice,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VSAM puede recuperar aleatoriamente un registro del componente de datos cuando se realiza una solicitud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 un registro con una determinada clave. La clave determina la posición del registro en el conjunto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Debido a que existen tipos de acceso aleatorio y secuencial, VSAM divide los CI de índice en dos partes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(conjunto de secuencia y conjunto de índice).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Esta configuración acelera la búsqueda de una clave. Un índice VSAM puede constar de más de un nivel.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Cada nivel contiene punteros al siguiente nivel inferior.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Parece una estructura de datos B-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 Todos los CI de índice contienen un solo registro lógico compuesto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por campos. Estos campos también se denominan entradas de índice.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2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7E0D89-CCA7-4A53-9146-CD843B5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443"/>
            <a:ext cx="12066188" cy="461664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Conjunto de secuencia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conjunto de secuencias es la parte del componente de índice que utiliza VSAM para el acceso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secuencial de los registros contenidos en el componente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conjunto de secuencias es el  nivel más bajo de los CI de índice y apunta directamente (a través de un RBA)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al CI de datos en la CA del componente de datos.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Hay una entrada de índice por CI de componente de datos y, por lo tanto,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CI de índice (con solo un registro lógico) para cada CA de componente de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datos.La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secuencia 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se establece en el componente de índice proporciona el RBA del registro en el CI del componente de datos.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Estos punteros horizontales son necesarios debido a la posibilidad de divisiones.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Las divisiones hacen que la secuencia física sea diferente de la secuencia de clasificación lógica, que se basa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en los valores clave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2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474737-9AC8-4B82-EFF1-07812BB58056}"/>
              </a:ext>
            </a:extLst>
          </p:cNvPr>
          <p:cNvSpPr txBox="1"/>
          <p:nvPr/>
        </p:nvSpPr>
        <p:spPr>
          <a:xfrm>
            <a:off x="2905246" y="358815"/>
            <a:ext cx="572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  <a:endParaRPr lang="es-AR" sz="28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E3AD2C-76D5-A30D-B0CA-7819FECA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70" y="982177"/>
            <a:ext cx="11690430" cy="48936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Tipos de acceso VSAM .Una aplicación tiene varios patrones para requerir acceso a datos según las necesidades del negocio. Se denominan tipos de acceso. Hay tres tipos de acceso en VSAM: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Aleatorio (o directo): 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Esto también se llama acceso directo.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registro lógico debe ubicarse mediante el uso de un argumento de búsqueda que proviene de la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Secuencial: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se procesa todo el conjunto de datos (para lectura o escritura), un registro lógico tras otro.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 aplicación no necesita proporcionar ningún argumento de búsqueda.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Salto secuencial: 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Combinación de los dos tipos de acceso anteriores.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 aplicación proporciona aleatoriamente un argumento de búsqueda y, a partir del registro lógico localizado,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todos los registros se procesan secuencialmente. Un ejemplo es el procesamiento secuencial de todos los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clientes de una sucursal bancaria en un conjunto de datos que contiene todos los clientes del banco.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2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7E0D89-CCA7-4A53-9146-CD843B5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0" y="1412330"/>
            <a:ext cx="10599953" cy="138499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Conjunto de secuencia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conjunto de secuencias es la parte del componente de índice que utiliza VSAM para el acceso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secuencial de los registros contenidos en el componente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1630180">
            <a:extLst>
              <a:ext uri="{FF2B5EF4-FFF2-40B4-BE49-F238E27FC236}">
                <a16:creationId xmlns:a16="http://schemas.microsoft.com/office/drawing/2014/main" id="{542D6E28-E744-3D1B-46F1-B84AFFCFFA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514" y="2997843"/>
            <a:ext cx="7511970" cy="31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424F6-2DB2-E293-8F06-D5543214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8" y="1169537"/>
            <a:ext cx="11426398" cy="26776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Conjunto de índices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conjunto de índices se utiliza para el acceso aleatorio.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conjunto de índices es el componente de índice sin el conjunto de secuencias. Si hay más de un CI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conjunto de secuencias, VSAM crea automáticamente otro CI de índice en otro nivel superior.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Cada CI del conjunto de índices contiene punteros y altos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5859C3-0723-C7BD-8560-B7424EF4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186" y="3620843"/>
            <a:ext cx="4752588" cy="296638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19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529140-35A9-E1FC-50D7-B8149347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9220"/>
            <a:ext cx="12283299" cy="461664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Clúster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clúster es un conjunto de componentes VSAM relacionados (máximo dos).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un KSDS, un clúster es el conjunto de un componente de datos y un componente de índice.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concepto de clúster simplifica el procesamiento de VSAM. Proporciona una forma de tratar los componentes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 datos e índices como una sola entidad (por ejemplo, utilizando JCL), con su propio nombre catalogado.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También puede dar un nombre a cada componente. A continuación, puede procesar la parte de datos por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separado de la parte de índice. Las organizaciones RRDS, ESDS y LDS VSAM se consideran clústeres sin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componentes de índice.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Para ser coherentes, se les asignan nombres de clúster que normalmente se utilizan al procesar el conjunto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de datos.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2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5AECB3-77A2-EFE4-E465-F3D23D3E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820" y="1009025"/>
            <a:ext cx="12219820" cy="59554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Índices alternativos 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Los índices alternativos (AIX) permiten acceder secuencial y directamente a los registros lógicos de un KSDS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o de un ESDS mediante más de un campo clave.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AIX elimina la necesidad de almacenar los mismos datos en diferentes secuencias en múltiples clústeres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para varias aplicaciones.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Cada índice alternativo es un clúster KSDS que consta de un componente de índice y un componente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Cualquier campo del registro de clúster base se puede utilizar como clave alternativa.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También puede superponerse a la clave principal (en un KSDS) o con cualquier otra clave alternativa.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mismo clúster base puede tener varios AIX que varían la clave alternativa.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 clave alternativa puede tener valores repetidos.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3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5AECB3-77A2-EFE4-E465-F3D23D3E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015" y="2047968"/>
            <a:ext cx="10868488" cy="40164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Índices alternativos (II)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Además, puede haber más de un valor de clave principal para el mismo valor de clave alternativa.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Como ejemplo, la clave principal es un número de empleado y la clave alternativa es el nombre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del departamento.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Obviamente, el mismo nombre de departamento puede tener varios números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empleados.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1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301A16-263F-BC91-5388-2A4A21F1334D}"/>
              </a:ext>
            </a:extLst>
          </p:cNvPr>
          <p:cNvSpPr txBox="1"/>
          <p:nvPr/>
        </p:nvSpPr>
        <p:spPr>
          <a:xfrm>
            <a:off x="254641" y="1104443"/>
            <a:ext cx="1070658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Índices alternativos (III)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Mediante el programa de utilidad IDCAMS, puede definir y luego crear AIX cuando se especifica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comando BLDINDEX. Un AIX se define solo después de que se haya definido su clúster base asociado.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Solo se puede construir después de que su base se haya cargado con al menos un registro.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comando BLDINDEX provoca una exploración secuencial del clúster base especificado.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Durante este escaneo, los valores de clave alternativos y las claves primarias (para un KSDS) o los registros RBA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(para un ESDS) se extraen y se juntan para formar registros de índice alternativos.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0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Estos registros están ordenados por claves alternas ascendentes</a:t>
            </a:r>
            <a:r>
              <a:rPr kumimoji="0" lang="es-ES" altLang="es-A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109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B43676-6954-9C2A-5128-A904081DD286}"/>
              </a:ext>
            </a:extLst>
          </p:cNvPr>
          <p:cNvSpPr txBox="1"/>
          <p:nvPr/>
        </p:nvSpPr>
        <p:spPr>
          <a:xfrm>
            <a:off x="706056" y="1269763"/>
            <a:ext cx="10845478" cy="494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Rutas de índice alternativas (</a:t>
            </a:r>
            <a:r>
              <a:rPr lang="es-ES" sz="2400" b="1" kern="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lang="es-ES" sz="24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Antes de acceder a un KSDS o ESDS a través de un índice alternativo, se debe definir una ruta en el catálogo.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Una ruta es el medio por el cual se accede a un clúster base a través de sus índices alternativos.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Una ruta se define y nombra usando el comando IDCAMS DEFINE PATH.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Se debe definir al menos una ruta para cada uno de los índices alternativos a través de los cuales acceden al clúster base. 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nombre de la ruta hace referencia al clúster base y al par de índices alternativos. Cuando un programa abre una ruta para el procesamiento, se abren tanto el clúster base como el índice alternativo.</a:t>
            </a:r>
          </a:p>
          <a:p>
            <a:pPr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000" b="1" kern="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Un clúster base más todo su AIX se denomina esfera.</a:t>
            </a:r>
            <a:endParaRPr lang="es-AR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2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3F7816-3AA2-95F0-6F06-55867CBC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5210"/>
            <a:ext cx="11595034" cy="521681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Esfera (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Sphere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Una esfera es un clúster VSAM base y sus clústeres asociados.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Estos clústeres asociados son los índices alternativos (AIX) del clúster 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AIX es un clúster KSDS que contiene las entradas de índice en el componente de índice que está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organizado por las claves alternativas de sus registros de datos básicos asociados.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En el componente de datos de AIX, hay un conjunto de claves primarias que están asociadas con la clave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secundaria referida.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concepto de esfera proporciona otra forma de ubicar registros (mediante el uso de otras claves) en 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componente de datos de un clúster.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AIX solo puede definirse sobre un clúster KSDS o ESDS.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500F01-C442-996F-5F3D-54918395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443"/>
            <a:ext cx="11320087" cy="521681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Divisiones (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 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Las divisiones (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 de CI y CA se producen como resultado de las inclusiones de registros de datos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(o el aumento de la longitud de un registro ya existente) en las organizaciones KSDS y VRRDS.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Si se va a insertar un registro en secuencia y no hay suficiente espacio libre en el CI, el CI se divide.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Aproximadamente la mitad de los registros en el CI se transfieren a un CI libre previamente reservado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en el momento IDCAMS DEFINE y proporcionado en la CA.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registro a insertar se coloca en el espacio libre disponible en uno de los dos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CI.Si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no hay CI libres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en la CA y se va a insertar un registro, se produce una división de CA. La mitad de los CI de esta 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se envían a la primera CA disponible al final del componente de datos.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Este movimiento crea CI libres en la CA original, luego el registro a insertar provoca una división de CI.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1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6B8C91-041F-01F1-337C-1A00C8D5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337565"/>
            <a:ext cx="11826013" cy="59093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Divisiones (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 (II)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Tenga en cuenta que las divisiones (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)  no son tan malas.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 ocurrencia de una división puede empeorar el rendimiento, pero cada división subsiguiente disminuye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la probabilidad de tener otra.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Las divisiones son la forma en que VSAM se ocupa de la falta de espacio, y el proceso genera espacio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libre que ayuda a evitar más divisiones.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Como resultado de la división (CI o CA), la secuencia física de registros y CI ya no es la misma que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secuencia lógica por claves.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Se inserta una nueva entrada de índice en la secuencia establecida para el nuevo CI y se actualiza la entrada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de índice existente.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6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4C6DE67F-D2AA-9088-B705-36ECCAA40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6C90-AD82-4945-A08F-C1B6A54E25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F8B74B4-41DD-7F7C-FEDD-DB99B5C9B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Aft>
                <a:spcPts val="500"/>
              </a:spcAft>
              <a:buNone/>
            </a:pPr>
            <a:r>
              <a:rPr lang="en-US" altLang="es-AR" dirty="0"/>
              <a:t>VSAM</a:t>
            </a:r>
          </a:p>
          <a:p>
            <a:pPr algn="just">
              <a:spcAft>
                <a:spcPts val="500"/>
              </a:spcAft>
            </a:pPr>
            <a:r>
              <a:rPr lang="en-US" altLang="es-AR" dirty="0" err="1"/>
              <a:t>significa</a:t>
            </a:r>
            <a:r>
              <a:rPr lang="en-US" altLang="es-AR" i="1" dirty="0"/>
              <a:t> Virtual Storage Access Method</a:t>
            </a:r>
          </a:p>
          <a:p>
            <a:pPr algn="just">
              <a:spcAft>
                <a:spcPts val="500"/>
              </a:spcAft>
            </a:pPr>
            <a:r>
              <a:rPr lang="en-US" altLang="es-AR" dirty="0"/>
              <a:t>VSAM </a:t>
            </a:r>
            <a:r>
              <a:rPr lang="es-AR" altLang="es-AR" dirty="0"/>
              <a:t>proporciona funciones más complejas que otros métodos de acceso a disco</a:t>
            </a:r>
          </a:p>
          <a:p>
            <a:pPr algn="just">
              <a:spcAft>
                <a:spcPts val="500"/>
              </a:spcAft>
            </a:pPr>
            <a:r>
              <a:rPr lang="en-US" altLang="es-AR" dirty="0" err="1"/>
              <a:t>Formatos</a:t>
            </a:r>
            <a:r>
              <a:rPr lang="en-US" altLang="es-AR" dirty="0"/>
              <a:t> VSAM: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 dirty="0"/>
              <a:t>Key Sequence Data Set (KSDS)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 dirty="0"/>
              <a:t>Entry Sequence Data Set (ESDS)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 dirty="0"/>
              <a:t>Relative Record Data Set (RRDS)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 dirty="0"/>
              <a:t>Linear Data Set (LDS)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7C4907-2D3E-99F4-8E43-64F97487A5C0}"/>
              </a:ext>
            </a:extLst>
          </p:cNvPr>
          <p:cNvSpPr txBox="1"/>
          <p:nvPr/>
        </p:nvSpPr>
        <p:spPr>
          <a:xfrm>
            <a:off x="2905246" y="358815"/>
            <a:ext cx="572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12851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CA4D33-D162-5CEB-B52F-1CDF32A24C0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7494DC-FBE2-90C7-C5D6-91B9B427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2786"/>
            <a:ext cx="11949746" cy="563231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Divisiones </a:t>
            </a:r>
            <a:r>
              <a:rPr kumimoji="0" lang="es-ES" altLang="es-A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(III)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Las divisiones (principalmente divisiones de CA) consumen recursos cuando ocurren.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Sin embargo, el hecho de que los datos se distribuyan en el volumen 3390 ya no es un problema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rendimiento porque ya no hay búsquedas 3390.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Un ejemplo de rendimiento de divisiones es una situación de la vida real en la que un cliente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tenía un KSDS cargado con solo un registro con clave 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Primero, un trabajo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batch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agregó algunos registros con una clave numérica alta.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 programa de transacciones (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line) en línea luego comenzó a agregar muchos registros al azar con claves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menores que las ingresadas por el primero.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Se produjeron miles de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splits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lo que afectó negativamente al rendimiento.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La solución fue ejecutar el trabajo por lotes después del programa en línea, después de lo cual la cantidad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de divisiones volvió a la normalidad. VSAM KSDS y VVRDS no están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diseñados para este tipo de procesamiento.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02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26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84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42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738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23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204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295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0BE9D39-0373-FC27-576F-15D1F5FD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4740" y="987524"/>
            <a:ext cx="7442520" cy="559463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410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196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492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688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95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392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308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115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4C6DE67F-D2AA-9088-B705-36ECCAA40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6C90-AD82-4945-A08F-C1B6A54E25A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97393AA-32AA-09B6-C608-6BCC5DBC4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VSAM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F8B74B4-41DD-7F7C-FEDD-DB99B5C9B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500"/>
              </a:spcAft>
            </a:pPr>
            <a:r>
              <a:rPr lang="en-US" altLang="es-AR"/>
              <a:t>significa</a:t>
            </a:r>
            <a:r>
              <a:rPr lang="en-US" altLang="es-AR" i="1"/>
              <a:t> Virtual Storage Access Method</a:t>
            </a:r>
          </a:p>
          <a:p>
            <a:pPr algn="just">
              <a:spcAft>
                <a:spcPts val="500"/>
              </a:spcAft>
            </a:pPr>
            <a:r>
              <a:rPr lang="en-US" altLang="es-AR"/>
              <a:t>VSAM </a:t>
            </a:r>
            <a:r>
              <a:rPr lang="es-AR" altLang="es-AR"/>
              <a:t>proporciona funciones más complejas que otros métodos de acceso a disco</a:t>
            </a:r>
          </a:p>
          <a:p>
            <a:pPr algn="just">
              <a:spcAft>
                <a:spcPts val="500"/>
              </a:spcAft>
            </a:pPr>
            <a:r>
              <a:rPr lang="en-US" altLang="es-AR"/>
              <a:t>Formatos VSAM: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/>
              <a:t>Key Sequence Data Set (KSDS)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/>
              <a:t>Entry Sequence Data Set (ESDS)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/>
              <a:t>Relative Record Data Set (RRDS)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s-AR"/>
              <a:t>Linear Data Set (LDS)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955C3895-89D7-8AA8-D337-189564EF2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D58D-3C6D-402E-AA11-A6DAA0C2257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EDC3D7FF-942D-2B2A-E3E0-154811EBE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es-AR" sz="2400"/>
              <a:t>Método de Acceso</a:t>
            </a:r>
            <a:r>
              <a:rPr lang="en-US" altLang="es-AR" sz="2400"/>
              <a:t> VSAM</a:t>
            </a:r>
          </a:p>
        </p:txBody>
      </p:sp>
      <p:pic>
        <p:nvPicPr>
          <p:cNvPr id="123908" name="Picture 4">
            <a:extLst>
              <a:ext uri="{FF2B5EF4-FFF2-40B4-BE49-F238E27FC236}">
                <a16:creationId xmlns:a16="http://schemas.microsoft.com/office/drawing/2014/main" id="{0B22A1B0-9C39-514D-0B81-4FA3189DE5D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3950" y="2020888"/>
            <a:ext cx="4865688" cy="36576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1527E746-5CA3-B589-91B7-524D280C6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21325"/>
              </p:ext>
            </p:extLst>
          </p:nvPr>
        </p:nvGraphicFramePr>
        <p:xfrm>
          <a:off x="2551917" y="1760699"/>
          <a:ext cx="65341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2070000" imgH="496800" progId="FLW3Drawing">
                  <p:embed/>
                </p:oleObj>
              </mc:Choice>
              <mc:Fallback>
                <p:oleObj name="Drawing" r:id="rId2" imgW="2070000" imgH="496800" progId="FLW3Drawing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13EE5003-FDC8-7A76-636A-0D73CC08A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17" y="1760699"/>
                        <a:ext cx="65341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F061751-0058-5CD0-A063-799E7F4D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0" y="3769666"/>
            <a:ext cx="12082090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Intervalo de control (CI = Control Interval)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El intervalo de control (CI) es un concepto único de VSAM.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Es el bloque de construcción básico de cada conjunto de datos VSAM.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Un CI es un área contigua de DASD que VSAM utiliza para almacenar registros lógicos de datos e información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de control que describe los registros en el CI. Un CI es la unidad de información que VSAM transfiere entre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DASD y el almacenamiento central durante una operación de E/S. </a:t>
            </a: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152E83-9EE9-7CA7-9156-585D06B466A1}"/>
              </a:ext>
            </a:extLst>
          </p:cNvPr>
          <p:cNvSpPr txBox="1"/>
          <p:nvPr/>
        </p:nvSpPr>
        <p:spPr>
          <a:xfrm>
            <a:off x="416689" y="1076446"/>
            <a:ext cx="409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CONTROL INTERVAL</a:t>
            </a:r>
            <a:endParaRPr lang="es-AR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C5ACBA-1B18-C26B-8DE0-7F9BF76CF5D4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796162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73049897-32F8-D116-7D71-9D9CEB393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CD281-A380-49F5-94FA-0DB2ACF4B22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67D1019-B458-E15F-DC07-8591AFAED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“Control Interval” simple de un VSAM</a:t>
            </a:r>
          </a:p>
        </p:txBody>
      </p:sp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13EE5003-FDC8-7A76-636A-0D73CC08AEE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90813" y="2154238"/>
          <a:ext cx="65341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3" imgW="2070000" imgH="496800" progId="FLW3Drawing">
                  <p:embed/>
                </p:oleObj>
              </mc:Choice>
              <mc:Fallback>
                <p:oleObj name="Drawing" r:id="rId3" imgW="2070000" imgH="496800" progId="FLW3Drawing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13EE5003-FDC8-7A76-636A-0D73CC08A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154238"/>
                        <a:ext cx="65341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33E1CE87-9A4C-571B-38BF-354451B32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61AEC-D523-467F-B3C5-38E7A200D81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4897D26E-6756-0B77-ED5C-9142D31E5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es-AR" sz="2400"/>
              <a:t>Estructura de Indices en </a:t>
            </a:r>
            <a:r>
              <a:rPr lang="en-US" altLang="es-AR" sz="2400"/>
              <a:t> VSAM</a:t>
            </a:r>
          </a:p>
        </p:txBody>
      </p:sp>
      <p:pic>
        <p:nvPicPr>
          <p:cNvPr id="189444" name="Picture 4">
            <a:extLst>
              <a:ext uri="{FF2B5EF4-FFF2-40B4-BE49-F238E27FC236}">
                <a16:creationId xmlns:a16="http://schemas.microsoft.com/office/drawing/2014/main" id="{7D66B3D5-687B-5746-E88E-A4AD3140EC9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751" y="2090738"/>
            <a:ext cx="5453063" cy="3403600"/>
          </a:xfr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48CC7FB1-812B-84BB-68FC-6F15287AB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CCC1-1D52-4FD2-A2D8-72BC1D173E6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40419AE2-A526-4A56-6C30-2F60BFA97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AR" sz="2400"/>
              <a:t>Data Set VSAM Indexado</a:t>
            </a:r>
          </a:p>
        </p:txBody>
      </p:sp>
      <p:pic>
        <p:nvPicPr>
          <p:cNvPr id="187396" name="Picture 4">
            <a:extLst>
              <a:ext uri="{FF2B5EF4-FFF2-40B4-BE49-F238E27FC236}">
                <a16:creationId xmlns:a16="http://schemas.microsoft.com/office/drawing/2014/main" id="{52E15701-E053-48B5-3226-686191F7A2C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1839913"/>
            <a:ext cx="5772150" cy="3835400"/>
          </a:xfr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A8FD4488-E8D6-5793-D061-7F2CBD443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3E1C-4379-4B0E-9590-10A97EA8126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34CF7929-5D70-31D4-4B7B-21CF68BD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AR" sz="2400"/>
              <a:t>Data Set </a:t>
            </a:r>
            <a:r>
              <a:rPr lang="es-AR" altLang="es-AR" sz="2400"/>
              <a:t>Secuencial VSAM</a:t>
            </a:r>
            <a:r>
              <a:rPr lang="en-US" altLang="es-AR" sz="2400"/>
              <a:t>  = ESDS</a:t>
            </a:r>
          </a:p>
        </p:txBody>
      </p:sp>
      <p:grpSp>
        <p:nvGrpSpPr>
          <p:cNvPr id="181256" name="Group 8">
            <a:extLst>
              <a:ext uri="{FF2B5EF4-FFF2-40B4-BE49-F238E27FC236}">
                <a16:creationId xmlns:a16="http://schemas.microsoft.com/office/drawing/2014/main" id="{DB4B653C-66FE-96C8-9D0F-E431DFB742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6651" y="1965326"/>
            <a:ext cx="4570413" cy="3413125"/>
            <a:chOff x="1356" y="1238"/>
            <a:chExt cx="2879" cy="2150"/>
          </a:xfrm>
        </p:grpSpPr>
        <p:sp>
          <p:nvSpPr>
            <p:cNvPr id="181255" name="AutoShape 7">
              <a:extLst>
                <a:ext uri="{FF2B5EF4-FFF2-40B4-BE49-F238E27FC236}">
                  <a16:creationId xmlns:a16="http://schemas.microsoft.com/office/drawing/2014/main" id="{E58A681E-A43F-BCAA-3C76-D54C68DB7B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56" y="1238"/>
              <a:ext cx="2879" cy="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pic>
          <p:nvPicPr>
            <p:cNvPr id="181257" name="Picture 9">
              <a:extLst>
                <a:ext uri="{FF2B5EF4-FFF2-40B4-BE49-F238E27FC236}">
                  <a16:creationId xmlns:a16="http://schemas.microsoft.com/office/drawing/2014/main" id="{785CA645-2E6A-4E22-88A9-D38848272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238"/>
              <a:ext cx="2886" cy="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1AB5858A-1EF6-6EAC-2A36-20AC8C160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2424F-D708-45FF-97DE-ECD239409DC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2186F64D-532A-ED06-00DC-2E9A886E1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AR" sz="2400"/>
              <a:t>VSAM - RRDS</a:t>
            </a:r>
          </a:p>
        </p:txBody>
      </p:sp>
      <p:pic>
        <p:nvPicPr>
          <p:cNvPr id="183300" name="Picture 4">
            <a:extLst>
              <a:ext uri="{FF2B5EF4-FFF2-40B4-BE49-F238E27FC236}">
                <a16:creationId xmlns:a16="http://schemas.microsoft.com/office/drawing/2014/main" id="{B0CBEF5E-295B-93E0-D0DC-5CEFCE0E230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3425" y="1938339"/>
            <a:ext cx="5638800" cy="3449637"/>
          </a:xfr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FD6919D2-F8C8-E74C-5D5F-4ABD50132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D0D69-9CE1-4B93-829D-ED7A979DFE9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C35CA563-9E4D-1BC8-2105-08EB18DB8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AR" sz="2400"/>
              <a:t>VSAM LDS</a:t>
            </a:r>
          </a:p>
        </p:txBody>
      </p:sp>
      <p:pic>
        <p:nvPicPr>
          <p:cNvPr id="185348" name="Picture 4">
            <a:extLst>
              <a:ext uri="{FF2B5EF4-FFF2-40B4-BE49-F238E27FC236}">
                <a16:creationId xmlns:a16="http://schemas.microsoft.com/office/drawing/2014/main" id="{22CAE0B8-754B-B26E-7203-DA96E72A70E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8364" y="1965325"/>
            <a:ext cx="5368925" cy="3517900"/>
          </a:xfr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F7C5B746-D531-9ACD-A7D2-350486C7D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2BE1-50EA-4DE6-A636-F2FDDDD10C1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D0EC6FFD-E8A2-7378-7D91-F8651FDCA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altLang="es-AR" sz="2400"/>
              <a:t>Parámetros Básicos para un</a:t>
            </a:r>
            <a:r>
              <a:rPr lang="en-US" altLang="es-AR" sz="2400"/>
              <a:t> VSAM dataset</a:t>
            </a:r>
          </a:p>
        </p:txBody>
      </p:sp>
      <p:pic>
        <p:nvPicPr>
          <p:cNvPr id="191492" name="Picture 4">
            <a:extLst>
              <a:ext uri="{FF2B5EF4-FFF2-40B4-BE49-F238E27FC236}">
                <a16:creationId xmlns:a16="http://schemas.microsoft.com/office/drawing/2014/main" id="{E47B95B5-F76D-F7FA-D89B-61B255A8149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5038" y="1965325"/>
            <a:ext cx="4362450" cy="2992438"/>
          </a:xfrm>
          <a:noFill/>
          <a:ln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6FDAABE3-DD50-8AC3-5FAD-AB8032E88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39169"/>
              </p:ext>
            </p:extLst>
          </p:nvPr>
        </p:nvGraphicFramePr>
        <p:xfrm>
          <a:off x="2551917" y="1760699"/>
          <a:ext cx="65341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2070000" imgH="496800" progId="FLW3Drawing">
                  <p:embed/>
                </p:oleObj>
              </mc:Choice>
              <mc:Fallback>
                <p:oleObj name="Drawing" r:id="rId2" imgW="2070000" imgH="496800" progId="FLW3Drawing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1527E746-5CA3-B589-91B7-524D280C6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17" y="1760699"/>
                        <a:ext cx="65341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46A2E9B-9071-185B-C345-5D0EFA8046A6}"/>
              </a:ext>
            </a:extLst>
          </p:cNvPr>
          <p:cNvSpPr txBox="1"/>
          <p:nvPr/>
        </p:nvSpPr>
        <p:spPr>
          <a:xfrm>
            <a:off x="416689" y="1076446"/>
            <a:ext cx="409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CONTROL INTERVAL</a:t>
            </a:r>
            <a:endParaRPr lang="es-AR" sz="24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59C284-EAFF-D56F-DD50-231162E9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8" y="3429000"/>
            <a:ext cx="12106904" cy="34009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Con un tamaño de CI de 22528 bytes, el tamaño del bloque es de 5632 bytes Con un tamaño de CI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24576 bytes, el tamaño del bloque es de 24576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bytesPara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acceso aleatorio, use CI de datos pequeños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evitar traer registros lógicos innecesarios a la memoria. Para el acceso secuencial, defina CI grandes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disminuir el número de operaciones de E/S.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Sin embargo, existen otras consideraciones que afectan la decisión sobre el tamaño del CI.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CI consta de estos componentes: Registros lógicos almacenados de principio a fin Espacio libre,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insertar o ampliar registros de datos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865174-F71F-6735-0353-D1A47450FA7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7771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6FDAABE3-DD50-8AC3-5FAD-AB8032E88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917" y="1760699"/>
          <a:ext cx="65341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2070000" imgH="496800" progId="FLW3Drawing">
                  <p:embed/>
                </p:oleObj>
              </mc:Choice>
              <mc:Fallback>
                <p:oleObj name="Drawing" r:id="rId2" imgW="2070000" imgH="496800" progId="FLW3Drawing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6FDAABE3-DD50-8AC3-5FAD-AB8032E88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17" y="1760699"/>
                        <a:ext cx="65341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46A2E9B-9071-185B-C345-5D0EFA8046A6}"/>
              </a:ext>
            </a:extLst>
          </p:cNvPr>
          <p:cNvSpPr txBox="1"/>
          <p:nvPr/>
        </p:nvSpPr>
        <p:spPr>
          <a:xfrm>
            <a:off x="416689" y="1076446"/>
            <a:ext cx="409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CONTROL INTERVAL</a:t>
            </a:r>
            <a:endParaRPr lang="es-AR" sz="24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59C284-EAFF-D56F-DD50-231162E9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149" y="3334730"/>
            <a:ext cx="12177886" cy="48936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Si el CI está formado por varios bloques físicos, estos bloques se leen o escriben en una sola operación de E/S.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Cada vez que se lee un registro lógico de un dispositivo DASD, todo el CI que contiene el registro se lee en 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búfer de E/S de VSAM en el almacenamiento virtual.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 continuación, el registro lógico se transfiere del búfer VSAM a un búfer de registro lógico o área de trabajo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definido por el </a:t>
            </a: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usuario.El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tamaño del CI puede ser desde 512 bytes a 32 KB.VSAM determina el tamaño 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registro físico (bloque) en función del tamaño del CI, para utilizar mejor la pista 3390.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Con un tamaño de CI de 22528 bytes, el tamaño del bloque es de 5632 bytes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Con un tamaño de CI de 24576 bytes, el tamaño del bloque es de 24576 bytes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3C8539-FAF4-F2A4-86C8-FE0382526CE6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45624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E040D558-9BAE-C5B1-2B36-4365F3947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33199"/>
              </p:ext>
            </p:extLst>
          </p:nvPr>
        </p:nvGraphicFramePr>
        <p:xfrm>
          <a:off x="2575065" y="1746455"/>
          <a:ext cx="6534150" cy="12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2070000" imgH="496800" progId="FLW3Drawing">
                  <p:embed/>
                </p:oleObj>
              </mc:Choice>
              <mc:Fallback>
                <p:oleObj name="Drawing" r:id="rId2" imgW="2070000" imgH="496800" progId="FLW3Drawing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6FDAABE3-DD50-8AC3-5FAD-AB8032E88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065" y="1746455"/>
                        <a:ext cx="6534150" cy="12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9C5CC3A4-EE22-464F-DC42-C9C4E90B0B56}"/>
              </a:ext>
            </a:extLst>
          </p:cNvPr>
          <p:cNvSpPr txBox="1"/>
          <p:nvPr/>
        </p:nvSpPr>
        <p:spPr>
          <a:xfrm>
            <a:off x="526346" y="1146096"/>
            <a:ext cx="409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CONTROL INTERVAL</a:t>
            </a:r>
            <a:endParaRPr lang="es-AR" sz="2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1BECF0-0FC8-BC55-9C7E-52234836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78" y="2863492"/>
            <a:ext cx="11832022" cy="32778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el acceso aleatorio, use CI de datos pequeños para evitar traer registros lógicos innecesarios a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memoria. Para el acceso secuencial, defina CI grandes para disminuir el número de operaciones de E/S.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Consta de un campo de definición de intervalo de control (CIDF) por CI y varios campos de definición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registro (RDF) que describen los respectivos registros lógicos:–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02124"/>
              </a:solidFill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CIDF es un campo de 4 bytes. Contiene información sobre la cantidad y la ubicación del espacio libre 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el CI.– Un RDF es un campo de 3 bytes. Describe la longitud de los registros.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Para tamaño variable, hay un RDF para cada registro lógico. Para registros de longitud fija existen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dos RDF, uno con la longitud y otro con cuantos registros con esa longitud.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35D830-D4F9-CABA-290B-2FB56C81022C}"/>
              </a:ext>
            </a:extLst>
          </p:cNvPr>
          <p:cNvCxnSpPr/>
          <p:nvPr/>
        </p:nvCxnSpPr>
        <p:spPr>
          <a:xfrm flipV="1">
            <a:off x="1122744" y="2534856"/>
            <a:ext cx="7650866" cy="245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DE9ED0-61F3-E466-F0C2-4F601E9A6B2C}"/>
              </a:ext>
            </a:extLst>
          </p:cNvPr>
          <p:cNvCxnSpPr/>
          <p:nvPr/>
        </p:nvCxnSpPr>
        <p:spPr>
          <a:xfrm flipV="1">
            <a:off x="1794076" y="2263134"/>
            <a:ext cx="5590572" cy="307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4196DC-8DFC-5FFB-36AC-C87EDEFDDADE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22786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371D7B-8F0E-AB37-5B2C-E214A067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4" y="1104443"/>
            <a:ext cx="10474149" cy="54014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AR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Registro lógico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registro lógico es una unidad de información que se utiliza para almacenar datos en un VSAM.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Una aplicación solo ve registros lógicos,  son sus unidades lógicas de datos de E/S que se están transfiriendo.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Un registro lógico se compone de un conjunto de bytes que contienen una descripción lógica de un elemento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que procesa el programa de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Este ítem puede ser un cliente con toda su información, o un empleado con todos los datos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asociados (nombre, número de serie, departamento)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El registro lógico se divide en campos, como el nombre del artículo, su clave, la dirección y la información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 la </a:t>
            </a:r>
            <a:r>
              <a:rPr kumimoji="0" lang="es-ES" altLang="es-A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cuenta.La</a:t>
            </a: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aplicación a través de un GET (o un READ, dependiendo del idioma) solicita que se mueva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registro lógico específico del dispositivo de E/S a la memoria virtual para ser procesado.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 través de PUT (o WRITE), el registro lógico específico se mueve de la memoria virtual a un dispositivo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de E/S.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Un registro lógico puede tener un tamaño fijo o variable, según los requisitos del negocio. VSAM admite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ambos, según la organización específica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03271-5D02-51F9-ADED-A26D09ECC4AF}"/>
              </a:ext>
            </a:extLst>
          </p:cNvPr>
          <p:cNvSpPr txBox="1"/>
          <p:nvPr/>
        </p:nvSpPr>
        <p:spPr>
          <a:xfrm>
            <a:off x="3231266" y="150336"/>
            <a:ext cx="572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ARCHIVOS VSAM</a:t>
            </a:r>
          </a:p>
          <a:p>
            <a:pPr algn="ctr"/>
            <a:r>
              <a:rPr lang="es-ES" sz="2800" b="1" dirty="0"/>
              <a:t>Componentes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155332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4349</Words>
  <Application>Microsoft Office PowerPoint</Application>
  <PresentationFormat>Panorámica</PresentationFormat>
  <Paragraphs>468</Paragraphs>
  <Slides>56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inherit</vt:lpstr>
      <vt:lpstr>Tema de Office</vt:lpstr>
      <vt:lpstr>Lotus Freelance 9 Drawing</vt:lpstr>
      <vt:lpstr>Drawing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VSAM </vt:lpstr>
      <vt:lpstr>Método de Acceso VSAM</vt:lpstr>
      <vt:lpstr>“Control Interval” simple de un VSAM</vt:lpstr>
      <vt:lpstr>Estructura de Indices en  VSAM</vt:lpstr>
      <vt:lpstr>Data Set VSAM Indexado</vt:lpstr>
      <vt:lpstr>Data Set Secuencial VSAM  = ESDS</vt:lpstr>
      <vt:lpstr>VSAM - RRDS</vt:lpstr>
      <vt:lpstr>VSAM LDS</vt:lpstr>
      <vt:lpstr>Parámetros Básicos para un VSAM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Castro</dc:creator>
  <cp:lastModifiedBy>Jose Castro</cp:lastModifiedBy>
  <cp:revision>5</cp:revision>
  <dcterms:created xsi:type="dcterms:W3CDTF">2023-08-15T18:00:21Z</dcterms:created>
  <dcterms:modified xsi:type="dcterms:W3CDTF">2023-08-16T19:03:49Z</dcterms:modified>
</cp:coreProperties>
</file>