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58" r:id="rId4"/>
    <p:sldId id="270" r:id="rId5"/>
    <p:sldId id="271" r:id="rId6"/>
    <p:sldId id="259" r:id="rId7"/>
    <p:sldId id="272"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17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60588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7512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194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22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51606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224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305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7164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8/9/2022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03070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14306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8/9/2022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9817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165488" y="4447912"/>
            <a:ext cx="2650837" cy="1231106"/>
          </a:xfrm>
          <a:prstGeom prst="rect">
            <a:avLst/>
          </a:prstGeom>
          <a:noFill/>
        </p:spPr>
        <p:txBody>
          <a:bodyPr wrap="square" rtlCol="0">
            <a:spAutoFit/>
          </a:bodyPr>
          <a:lstStyle/>
          <a:p>
            <a:r>
              <a:rPr lang="fr-FR" sz="2000" b="1"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Réalisé par:</a:t>
            </a:r>
          </a:p>
          <a:p>
            <a:r>
              <a:rPr lang="fr-FR" b="1" dirty="0" smtClean="0">
                <a:solidFill>
                  <a:schemeClr val="accent5">
                    <a:lumMod val="75000"/>
                  </a:schemeClr>
                </a:solidFill>
                <a:latin typeface="Times New Roman" panose="02020603050405020304" pitchFamily="18" charset="0"/>
                <a:cs typeface="Times New Roman" panose="02020603050405020304" pitchFamily="18" charset="0"/>
              </a:rPr>
              <a:t>Nazha ES-SADIQ</a:t>
            </a:r>
          </a:p>
          <a:p>
            <a:r>
              <a:rPr lang="fr-FR" b="1" dirty="0" smtClean="0">
                <a:solidFill>
                  <a:schemeClr val="accent5">
                    <a:lumMod val="75000"/>
                  </a:schemeClr>
                </a:solidFill>
                <a:latin typeface="Times New Roman" panose="02020603050405020304" pitchFamily="18" charset="0"/>
                <a:cs typeface="Times New Roman" panose="02020603050405020304" pitchFamily="18" charset="0"/>
              </a:rPr>
              <a:t>Jamal </a:t>
            </a:r>
            <a:r>
              <a:rPr lang="fr-FR" b="1" dirty="0" err="1" smtClean="0">
                <a:solidFill>
                  <a:schemeClr val="accent5">
                    <a:lumMod val="75000"/>
                  </a:schemeClr>
                </a:solidFill>
                <a:latin typeface="Times New Roman" panose="02020603050405020304" pitchFamily="18" charset="0"/>
                <a:cs typeface="Times New Roman" panose="02020603050405020304" pitchFamily="18" charset="0"/>
              </a:rPr>
              <a:t>BaYACINE</a:t>
            </a:r>
            <a:endParaRPr lang="fr-FR" b="1" dirty="0" smtClean="0">
              <a:solidFill>
                <a:schemeClr val="accent5">
                  <a:lumMod val="75000"/>
                </a:schemeClr>
              </a:solidFill>
              <a:latin typeface="Times New Roman" panose="02020603050405020304" pitchFamily="18" charset="0"/>
              <a:cs typeface="Times New Roman" panose="02020603050405020304" pitchFamily="18" charset="0"/>
            </a:endParaRPr>
          </a:p>
          <a:p>
            <a:r>
              <a:rPr lang="fr-FR" b="1" dirty="0" smtClean="0">
                <a:solidFill>
                  <a:schemeClr val="accent5">
                    <a:lumMod val="75000"/>
                  </a:schemeClr>
                </a:solidFill>
                <a:latin typeface="Times New Roman" panose="02020603050405020304" pitchFamily="18" charset="0"/>
                <a:cs typeface="Times New Roman" panose="02020603050405020304" pitchFamily="18" charset="0"/>
              </a:rPr>
              <a:t>Jihad SABAR</a:t>
            </a:r>
            <a:endParaRPr lang="fr-FR"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8567530" y="4971132"/>
            <a:ext cx="2574235" cy="707886"/>
          </a:xfrm>
          <a:prstGeom prst="rect">
            <a:avLst/>
          </a:prstGeom>
          <a:noFill/>
        </p:spPr>
        <p:txBody>
          <a:bodyPr wrap="square" rtlCol="0">
            <a:spAutoFit/>
          </a:bodyPr>
          <a:lstStyle/>
          <a:p>
            <a:r>
              <a:rPr lang="fr-FR" sz="2000" b="1"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Encadré par:</a:t>
            </a:r>
          </a:p>
          <a:p>
            <a:r>
              <a:rPr lang="fr-FR" sz="2000" b="1" dirty="0" smtClean="0">
                <a:solidFill>
                  <a:schemeClr val="accent5">
                    <a:lumMod val="75000"/>
                  </a:schemeClr>
                </a:solidFill>
                <a:latin typeface="Times New Roman" panose="02020603050405020304" pitchFamily="18" charset="0"/>
                <a:cs typeface="Times New Roman" panose="02020603050405020304" pitchFamily="18" charset="0"/>
              </a:rPr>
              <a:t>Pr. </a:t>
            </a:r>
            <a:r>
              <a:rPr lang="fr-FR" sz="2000" b="1" dirty="0" err="1" smtClean="0">
                <a:solidFill>
                  <a:schemeClr val="accent5">
                    <a:lumMod val="75000"/>
                  </a:schemeClr>
                </a:solidFill>
                <a:latin typeface="Times New Roman" panose="02020603050405020304" pitchFamily="18" charset="0"/>
                <a:cs typeface="Times New Roman" panose="02020603050405020304" pitchFamily="18" charset="0"/>
              </a:rPr>
              <a:t>Youness</a:t>
            </a:r>
            <a:r>
              <a:rPr lang="fr-FR" sz="2000" b="1" dirty="0" smtClean="0">
                <a:solidFill>
                  <a:schemeClr val="accent5">
                    <a:lumMod val="75000"/>
                  </a:schemeClr>
                </a:solidFill>
                <a:latin typeface="Times New Roman" panose="02020603050405020304" pitchFamily="18" charset="0"/>
                <a:cs typeface="Times New Roman" panose="02020603050405020304" pitchFamily="18" charset="0"/>
              </a:rPr>
              <a:t> TABII</a:t>
            </a:r>
            <a:endParaRPr lang="fr-FR"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2176670" y="2054350"/>
            <a:ext cx="7558708" cy="1729410"/>
          </a:xfrm>
          <a:prstGeom prst="rect">
            <a:avLst/>
          </a:prstGeom>
          <a:ln w="57150">
            <a:noFill/>
          </a:ln>
          <a:effectLst/>
          <a:scene3d>
            <a:camera prst="orthographicFront">
              <a:rot lat="0" lon="0" rev="0"/>
            </a:camera>
            <a:lightRig rig="chilly" dir="t">
              <a:rot lat="0" lon="0" rev="18480000"/>
            </a:lightRig>
          </a:scene3d>
          <a:sp3d prstMaterial="clear">
            <a:bevelT h="63500"/>
          </a:sp3d>
        </p:spPr>
        <p:style>
          <a:lnRef idx="3">
            <a:schemeClr val="lt1"/>
          </a:lnRef>
          <a:fillRef idx="1">
            <a:schemeClr val="accent1"/>
          </a:fillRef>
          <a:effectRef idx="1">
            <a:schemeClr val="accent1"/>
          </a:effectRef>
          <a:fontRef idx="minor">
            <a:schemeClr val="lt1"/>
          </a:fontRef>
        </p:style>
        <p:txBody>
          <a:bodyPr rtlCol="0" anchor="ctr"/>
          <a:lstStyle/>
          <a:p>
            <a:pPr algn="ctr"/>
            <a:r>
              <a:rPr lang="fr-FR" sz="3200" b="1" dirty="0">
                <a:ln w="0"/>
                <a:solidFill>
                  <a:schemeClr val="tx1"/>
                </a:solidFill>
                <a:effectLst>
                  <a:glow rad="63500">
                    <a:schemeClr val="accent5">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Détection de tumeurs cérébrales v1.0 || CNN, VGG-16</a:t>
            </a:r>
          </a:p>
          <a:p>
            <a:pPr algn="ctr"/>
            <a:r>
              <a:rPr lang="fr-FR" sz="3200" dirty="0" smtClean="0">
                <a:ln w="0"/>
                <a:solidFill>
                  <a:schemeClr val="tx1"/>
                </a:solidFill>
                <a:effectLst>
                  <a:glow rad="635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fr-FR" sz="3200" dirty="0">
              <a:ln w="0"/>
              <a:solidFill>
                <a:schemeClr val="tx1"/>
              </a:solidFill>
              <a:effectLst>
                <a:glow rad="635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 name="Image 9"/>
          <p:cNvPicPr/>
          <p:nvPr/>
        </p:nvPicPr>
        <p:blipFill>
          <a:blip r:embed="rId2">
            <a:extLst>
              <a:ext uri="{28A0092B-C50C-407E-A947-70E740481C1C}">
                <a14:useLocalDpi xmlns:a14="http://schemas.microsoft.com/office/drawing/2010/main" val="0"/>
              </a:ext>
            </a:extLst>
          </a:blip>
          <a:stretch>
            <a:fillRect/>
          </a:stretch>
        </p:blipFill>
        <p:spPr bwMode="auto">
          <a:xfrm>
            <a:off x="8459004" y="127031"/>
            <a:ext cx="2116231" cy="1223123"/>
          </a:xfrm>
          <a:prstGeom prst="rect">
            <a:avLst/>
          </a:prstGeom>
          <a:noFill/>
          <a:ln w="9525">
            <a:noFill/>
            <a:miter lim="800000"/>
            <a:headEnd/>
            <a:tailEnd/>
          </a:ln>
        </p:spPr>
      </p:pic>
      <p:pic>
        <p:nvPicPr>
          <p:cNvPr id="11" name="Image 10"/>
          <p:cNvPicPr/>
          <p:nvPr/>
        </p:nvPicPr>
        <p:blipFill>
          <a:blip r:embed="rId3">
            <a:extLst>
              <a:ext uri="{28A0092B-C50C-407E-A947-70E740481C1C}">
                <a14:useLocalDpi xmlns:a14="http://schemas.microsoft.com/office/drawing/2010/main" val="0"/>
              </a:ext>
            </a:extLst>
          </a:blip>
          <a:stretch>
            <a:fillRect/>
          </a:stretch>
        </p:blipFill>
        <p:spPr bwMode="auto">
          <a:xfrm>
            <a:off x="723248" y="127031"/>
            <a:ext cx="2059709" cy="1223123"/>
          </a:xfrm>
          <a:prstGeom prst="rect">
            <a:avLst/>
          </a:prstGeom>
          <a:noFill/>
          <a:ln w="9525">
            <a:noFill/>
            <a:miter lim="800000"/>
            <a:headEnd/>
            <a:tailEnd/>
          </a:ln>
        </p:spPr>
      </p:pic>
      <p:sp>
        <p:nvSpPr>
          <p:cNvPr id="12" name="ZoneTexte 11"/>
          <p:cNvSpPr txBox="1"/>
          <p:nvPr/>
        </p:nvSpPr>
        <p:spPr>
          <a:xfrm>
            <a:off x="3384676" y="374536"/>
            <a:ext cx="4581939" cy="1015663"/>
          </a:xfrm>
          <a:prstGeom prst="rect">
            <a:avLst/>
          </a:prstGeom>
          <a:noFill/>
        </p:spPr>
        <p:txBody>
          <a:bodyPr wrap="square" rtlCol="0">
            <a:spAutoFit/>
          </a:bodyPr>
          <a:lstStyle/>
          <a:p>
            <a:pPr algn="ctr"/>
            <a:r>
              <a:rPr lang="fr-FR" sz="2000" dirty="0">
                <a:effectLst>
                  <a:outerShdw blurRad="38100" dist="38100" dir="2700000" algn="tl">
                    <a:srgbClr val="000000">
                      <a:alpha val="43137"/>
                    </a:srgbClr>
                  </a:outerShdw>
                </a:effectLst>
                <a:latin typeface="Perpetua" panose="02020502060401020303" pitchFamily="18" charset="0"/>
              </a:rPr>
              <a:t>Université Mohammed 5 de Rabat </a:t>
            </a:r>
          </a:p>
          <a:p>
            <a:pPr algn="ctr"/>
            <a:r>
              <a:rPr lang="fr-FR" sz="2000" dirty="0">
                <a:effectLst>
                  <a:outerShdw blurRad="38100" dist="38100" dir="2700000" algn="tl">
                    <a:srgbClr val="000000">
                      <a:alpha val="43137"/>
                    </a:srgbClr>
                  </a:outerShdw>
                </a:effectLst>
                <a:latin typeface="Perpetua" panose="02020502060401020303" pitchFamily="18" charset="0"/>
              </a:rPr>
              <a:t>École Nationale Supérieure d'Informatique et d'Analyse des Systèmes</a:t>
            </a:r>
          </a:p>
        </p:txBody>
      </p:sp>
    </p:spTree>
    <p:extLst>
      <p:ext uri="{BB962C8B-B14F-4D97-AF65-F5344CB8AC3E}">
        <p14:creationId xmlns:p14="http://schemas.microsoft.com/office/powerpoint/2010/main" val="884882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8071" y="624533"/>
            <a:ext cx="10058400" cy="1373232"/>
          </a:xfrm>
        </p:spPr>
        <p:txBody>
          <a:bodyPr>
            <a:normAutofit/>
          </a:bodyPr>
          <a:lstStyle/>
          <a:p>
            <a:pPr algn="ctr"/>
            <a:r>
              <a:rPr lang="fr-FR" sz="4000" dirty="0">
                <a:solidFill>
                  <a:schemeClr val="tx1"/>
                </a:solidFill>
                <a:latin typeface="Times New Roman" panose="02020603050405020304" pitchFamily="18" charset="0"/>
                <a:cs typeface="Times New Roman" panose="02020603050405020304" pitchFamily="18" charset="0"/>
              </a:rPr>
              <a:t>Augmentation du data</a:t>
            </a:r>
            <a:r>
              <a:rPr lang="fr-FR" dirty="0"/>
              <a:t> </a:t>
            </a:r>
            <a:br>
              <a:rPr lang="fr-FR" dirty="0"/>
            </a:br>
            <a:endParaRPr lang="fr-FR" dirty="0"/>
          </a:p>
        </p:txBody>
      </p:sp>
      <p:sp>
        <p:nvSpPr>
          <p:cNvPr id="4" name="ZoneTexte 3"/>
          <p:cNvSpPr txBox="1"/>
          <p:nvPr/>
        </p:nvSpPr>
        <p:spPr>
          <a:xfrm>
            <a:off x="968071" y="1908313"/>
            <a:ext cx="9790043" cy="4031873"/>
          </a:xfrm>
          <a:prstGeom prst="rect">
            <a:avLst/>
          </a:prstGeom>
          <a:noFill/>
        </p:spPr>
        <p:txBody>
          <a:bodyPr wrap="square" rtlCol="0">
            <a:spAutoFit/>
          </a:bodyPr>
          <a:lstStyle/>
          <a:p>
            <a:r>
              <a:rPr lang="fr-FR" sz="3200" dirty="0">
                <a:latin typeface="Times New Roman" panose="02020603050405020304" pitchFamily="18" charset="0"/>
                <a:cs typeface="Times New Roman" panose="02020603050405020304" pitchFamily="18" charset="0"/>
              </a:rPr>
              <a:t>nous utilisons le "imageDataGenerator" fourni par Keras parmi d'autres techniques d'augmentation des données</a:t>
            </a:r>
            <a:r>
              <a:rPr lang="fr-FR" sz="3200" dirty="0" smtClean="0"/>
              <a:t>.</a:t>
            </a:r>
          </a:p>
          <a:p>
            <a:pPr marL="342900" indent="-342900">
              <a:buFont typeface="Wingdings" panose="05000000000000000000" pitchFamily="2" charset="2"/>
              <a:buChar char="v"/>
            </a:pPr>
            <a:r>
              <a:rPr lang="fr-FR" sz="3200" dirty="0">
                <a:latin typeface="Times New Roman" panose="02020603050405020304" pitchFamily="18" charset="0"/>
                <a:cs typeface="Times New Roman" panose="02020603050405020304" pitchFamily="18" charset="0"/>
              </a:rPr>
              <a:t>Il remplace le lot original par le nouveau lot d'images transformées de manière aléatoire</a:t>
            </a:r>
            <a:r>
              <a:rPr lang="fr-FR" sz="3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fr-FR" sz="3200" dirty="0">
                <a:latin typeface="Times New Roman" panose="02020603050405020304" pitchFamily="18" charset="0"/>
                <a:cs typeface="Times New Roman" panose="02020603050405020304" pitchFamily="18" charset="0"/>
              </a:rPr>
              <a:t>Pour l'augmentation, les opérations suivantes ont été appliquées </a:t>
            </a:r>
            <a:r>
              <a:rPr lang="fr-FR" sz="3200" dirty="0" smtClean="0">
                <a:latin typeface="Times New Roman" panose="02020603050405020304" pitchFamily="18" charset="0"/>
                <a:cs typeface="Times New Roman" panose="02020603050405020304" pitchFamily="18" charset="0"/>
              </a:rPr>
              <a:t>:rotation_range, width_shift_range, height_shift_range, shear_range, brightness_range, horizontal_flip and vertical_flip.</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50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7158" y="415813"/>
            <a:ext cx="10058400" cy="935910"/>
          </a:xfrm>
        </p:spPr>
        <p:txBody>
          <a:bodyPr/>
          <a:lstStyle/>
          <a:p>
            <a:pPr algn="ctr"/>
            <a:r>
              <a:rPr lang="fr-FR" dirty="0">
                <a:solidFill>
                  <a:schemeClr val="tx1"/>
                </a:solidFill>
                <a:latin typeface="Times New Roman" panose="02020603050405020304" pitchFamily="18" charset="0"/>
                <a:cs typeface="Times New Roman" panose="02020603050405020304" pitchFamily="18" charset="0"/>
              </a:rPr>
              <a:t>Augmentation du data</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00" y="2982677"/>
            <a:ext cx="2209914" cy="242582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914" y="2308433"/>
            <a:ext cx="7981122" cy="3774315"/>
          </a:xfrm>
          <a:prstGeom prst="rect">
            <a:avLst/>
          </a:prstGeom>
        </p:spPr>
      </p:pic>
    </p:spTree>
    <p:extLst>
      <p:ext uri="{BB962C8B-B14F-4D97-AF65-F5344CB8AC3E}">
        <p14:creationId xmlns:p14="http://schemas.microsoft.com/office/powerpoint/2010/main" val="3691553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6975" y="366116"/>
            <a:ext cx="10058400" cy="1065119"/>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Sélection du réseau</a:t>
            </a:r>
          </a:p>
        </p:txBody>
      </p:sp>
      <p:sp>
        <p:nvSpPr>
          <p:cNvPr id="3" name="ZoneTexte 2"/>
          <p:cNvSpPr txBox="1"/>
          <p:nvPr/>
        </p:nvSpPr>
        <p:spPr>
          <a:xfrm>
            <a:off x="1146974" y="2027582"/>
            <a:ext cx="10253209" cy="3970318"/>
          </a:xfrm>
          <a:prstGeom prst="rect">
            <a:avLst/>
          </a:prstGeom>
          <a:noFill/>
        </p:spPr>
        <p:txBody>
          <a:bodyPr wrap="square" rtlCol="0">
            <a:spAutoFit/>
          </a:bodyPr>
          <a:lstStyle/>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Pour nous, la définition d'un bon modèle était une précision élevée lors des tests et de la validation</a:t>
            </a:r>
            <a:r>
              <a:rPr lang="fr-FR"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Pour établir la ligne de base, nous avons utilisé un MLP à 4 couches. Nous sommes ensuite passés au SV IVI avec HOG (Histogramme des Gradients) pour l'extraction des caractéristiques</a:t>
            </a:r>
            <a:r>
              <a:rPr lang="fr-FR"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Nous avons essayé les CNN profonds avec de multiples tours de convolution et de mise en commun maximale avec un FCN à la fin</a:t>
            </a:r>
            <a:r>
              <a:rPr lang="fr-FR"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Dans le même esprit, pour améliorer les résultats, nous avons essayé l'apprentissage par transfert en utilisant </a:t>
            </a:r>
            <a:r>
              <a:rPr lang="fr-FR" sz="2800" dirty="0" err="1">
                <a:latin typeface="Times New Roman" panose="02020603050405020304" pitchFamily="18" charset="0"/>
                <a:cs typeface="Times New Roman" panose="02020603050405020304" pitchFamily="18" charset="0"/>
              </a:rPr>
              <a:t>ResNet</a:t>
            </a:r>
            <a:r>
              <a:rPr lang="fr-FR" sz="2800" dirty="0">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,VGG16 et VGG19 . </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685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6307" y="564899"/>
            <a:ext cx="10058400" cy="925971"/>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Réseau final</a:t>
            </a:r>
          </a:p>
        </p:txBody>
      </p:sp>
      <p:sp>
        <p:nvSpPr>
          <p:cNvPr id="3" name="ZoneTexte 2"/>
          <p:cNvSpPr txBox="1"/>
          <p:nvPr/>
        </p:nvSpPr>
        <p:spPr>
          <a:xfrm>
            <a:off x="1610139" y="2345634"/>
            <a:ext cx="9462052"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Nous avons constaté que VGG16 donnait les meilleurs résultats pour les paramètres choisis (Training/Val </a:t>
            </a:r>
            <a:r>
              <a:rPr lang="fr-FR" sz="2000" dirty="0" err="1">
                <a:latin typeface="Times New Roman" panose="02020603050405020304" pitchFamily="18" charset="0"/>
                <a:cs typeface="Times New Roman" panose="02020603050405020304" pitchFamily="18" charset="0"/>
              </a:rPr>
              <a:t>accuracy</a:t>
            </a:r>
            <a:r>
              <a:rPr lang="fr-FR" sz="2000" dirty="0">
                <a:latin typeface="Times New Roman" panose="02020603050405020304" pitchFamily="18" charset="0"/>
                <a:cs typeface="Times New Roman" panose="02020603050405020304" pitchFamily="18" charset="0"/>
              </a:rPr>
              <a:t>, Test </a:t>
            </a:r>
            <a:r>
              <a:rPr lang="fr-FR" sz="2000" dirty="0" err="1">
                <a:latin typeface="Times New Roman" panose="02020603050405020304" pitchFamily="18" charset="0"/>
                <a:cs typeface="Times New Roman" panose="02020603050405020304" pitchFamily="18" charset="0"/>
              </a:rPr>
              <a:t>accuracy</a:t>
            </a:r>
            <a:r>
              <a:rPr lang="fr-FR" sz="20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Nous avons aplati la sortie du modèle et ajouté un Dropout et une couche dense. </a:t>
            </a:r>
            <a:endParaRPr lang="fr-FR" sz="2000" dirty="0" smtClean="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2050" name="Picture 2" descr="Everything you need to know about VGG16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340" y="3452274"/>
            <a:ext cx="82010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60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7219" y="594716"/>
            <a:ext cx="10058400" cy="856397"/>
          </a:xfrm>
        </p:spPr>
        <p:txBody>
          <a:bodyPr>
            <a:normAutofit/>
          </a:bodyPr>
          <a:lstStyle/>
          <a:p>
            <a:pPr algn="ctr"/>
            <a:r>
              <a:rPr lang="fr-FR" sz="4000" b="1" dirty="0">
                <a:solidFill>
                  <a:schemeClr val="tx1"/>
                </a:solidFill>
                <a:latin typeface="Times New Roman" panose="02020603050405020304" pitchFamily="18" charset="0"/>
                <a:cs typeface="Times New Roman" panose="02020603050405020304" pitchFamily="18" charset="0"/>
              </a:rPr>
              <a:t>Résultats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220" y="2057400"/>
            <a:ext cx="10058400" cy="3965713"/>
          </a:xfrm>
          <a:prstGeom prst="rect">
            <a:avLst/>
          </a:prstGeom>
        </p:spPr>
      </p:pic>
    </p:spTree>
    <p:extLst>
      <p:ext uri="{BB962C8B-B14F-4D97-AF65-F5344CB8AC3E}">
        <p14:creationId xmlns:p14="http://schemas.microsoft.com/office/powerpoint/2010/main" val="422742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6976" y="475448"/>
            <a:ext cx="10058400" cy="935910"/>
          </a:xfrm>
        </p:spPr>
        <p:txBody>
          <a:bodyPr/>
          <a:lstStyle/>
          <a:p>
            <a:pPr algn="ctr"/>
            <a:r>
              <a:rPr lang="fr-FR" b="1" dirty="0">
                <a:solidFill>
                  <a:schemeClr val="tx1"/>
                </a:solidFill>
                <a:latin typeface="Times New Roman" panose="02020603050405020304" pitchFamily="18" charset="0"/>
                <a:cs typeface="Times New Roman" panose="02020603050405020304" pitchFamily="18" charset="0"/>
              </a:rPr>
              <a:t>Résultats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863" y="2027583"/>
            <a:ext cx="5794513" cy="4124739"/>
          </a:xfrm>
          <a:prstGeom prst="rect">
            <a:avLst/>
          </a:prstGeom>
        </p:spPr>
      </p:pic>
      <p:sp>
        <p:nvSpPr>
          <p:cNvPr id="4" name="ZoneTexte 3"/>
          <p:cNvSpPr txBox="1"/>
          <p:nvPr/>
        </p:nvSpPr>
        <p:spPr>
          <a:xfrm>
            <a:off x="1226489" y="2027583"/>
            <a:ext cx="4110824" cy="523220"/>
          </a:xfrm>
          <a:prstGeom prst="rect">
            <a:avLst/>
          </a:prstGeom>
          <a:noFill/>
        </p:spPr>
        <p:txBody>
          <a:bodyPr wrap="square" rtlCol="0">
            <a:spAutoFit/>
          </a:bodyPr>
          <a:lstStyle/>
          <a:p>
            <a:pPr marL="457200" indent="-457200">
              <a:buFont typeface="Wingdings" panose="05000000000000000000" pitchFamily="2" charset="2"/>
              <a:buChar char="q"/>
            </a:pPr>
            <a:r>
              <a:rPr lang="fr-FR" sz="2800" b="1" dirty="0">
                <a:solidFill>
                  <a:schemeClr val="accent6">
                    <a:lumMod val="75000"/>
                  </a:schemeClr>
                </a:solidFill>
                <a:effectLst>
                  <a:outerShdw blurRad="38100" dist="38100" dir="2700000" algn="tl">
                    <a:srgbClr val="000000">
                      <a:alpha val="43137"/>
                    </a:srgbClr>
                  </a:outerShdw>
                </a:effectLst>
              </a:rPr>
              <a:t>Matrice de confusion</a:t>
            </a:r>
          </a:p>
        </p:txBody>
      </p:sp>
    </p:spTree>
    <p:extLst>
      <p:ext uri="{BB962C8B-B14F-4D97-AF65-F5344CB8AC3E}">
        <p14:creationId xmlns:p14="http://schemas.microsoft.com/office/powerpoint/2010/main" val="1998052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6732" y="554960"/>
            <a:ext cx="10058400" cy="916032"/>
          </a:xfrm>
        </p:spPr>
        <p:txBody>
          <a:bodyPr>
            <a:normAutofit/>
          </a:bodyPr>
          <a:lstStyle/>
          <a:p>
            <a:pPr algn="ctr"/>
            <a:r>
              <a:rPr lang="fr-FR" sz="4000" b="1" dirty="0" smtClean="0">
                <a:solidFill>
                  <a:schemeClr val="tx1"/>
                </a:solidFill>
                <a:latin typeface="Times New Roman" panose="02020603050405020304" pitchFamily="18" charset="0"/>
                <a:cs typeface="Times New Roman" panose="02020603050405020304" pitchFamily="18" charset="0"/>
              </a:rPr>
              <a:t>Conclusion</a:t>
            </a:r>
            <a:endParaRPr lang="fr-FR" sz="4000" b="1" dirty="0">
              <a:solidFill>
                <a:schemeClr val="tx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186732" y="1967947"/>
            <a:ext cx="10127973" cy="353943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Ce projet était une combinaison du problème de classification du modèle CNN (pour prédire si le sujet a une tumeur cérébrale ou non) et du problème de vision par ordinateur (pour automatiser le processus de découpage du cerveau à partir de scans IRM). La précision finale est beaucoup plus élevée que la base de référence de 50% (estimation aléatoire). Cependant, elle pourrait être augmentée par un plus grand nombre d'images d'entraînement ou par le réglage des </a:t>
            </a:r>
            <a:r>
              <a:rPr lang="fr-FR" sz="2800" dirty="0" err="1">
                <a:latin typeface="Times New Roman" panose="02020603050405020304" pitchFamily="18" charset="0"/>
                <a:cs typeface="Times New Roman" panose="02020603050405020304" pitchFamily="18" charset="0"/>
              </a:rPr>
              <a:t>hyperparamètres</a:t>
            </a:r>
            <a:r>
              <a:rPr lang="fr-FR" sz="2800" dirty="0">
                <a:latin typeface="Times New Roman" panose="02020603050405020304" pitchFamily="18" charset="0"/>
                <a:cs typeface="Times New Roman" panose="02020603050405020304" pitchFamily="18" charset="0"/>
              </a:rPr>
              <a:t> du </a:t>
            </a:r>
            <a:r>
              <a:rPr lang="fr-FR" sz="2800" dirty="0" smtClean="0">
                <a:latin typeface="Times New Roman" panose="02020603050405020304" pitchFamily="18" charset="0"/>
                <a:cs typeface="Times New Roman" panose="02020603050405020304" pitchFamily="18" charset="0"/>
              </a:rPr>
              <a:t>modèle.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13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07ixkvz"/>
          <p:cNvPicPr>
            <a:picLocks noChangeAspect="1" noChangeArrowheads="1"/>
          </p:cNvPicPr>
          <p:nvPr/>
        </p:nvPicPr>
        <p:blipFill>
          <a:blip r:embed="rId2" cstate="print"/>
          <a:srcRect/>
          <a:stretch>
            <a:fillRect/>
          </a:stretch>
        </p:blipFill>
        <p:spPr bwMode="auto">
          <a:xfrm>
            <a:off x="37949" y="0"/>
            <a:ext cx="2472214" cy="2489137"/>
          </a:xfrm>
          <a:prstGeom prst="rect">
            <a:avLst/>
          </a:prstGeom>
          <a:noFill/>
          <a:ln w="9525">
            <a:noFill/>
            <a:miter lim="800000"/>
            <a:headEnd/>
            <a:tailEnd/>
          </a:ln>
        </p:spPr>
      </p:pic>
      <p:sp>
        <p:nvSpPr>
          <p:cNvPr id="3" name="Rectangle 2"/>
          <p:cNvSpPr/>
          <p:nvPr/>
        </p:nvSpPr>
        <p:spPr>
          <a:xfrm>
            <a:off x="1274056" y="1464368"/>
            <a:ext cx="7848600" cy="3262432"/>
          </a:xfrm>
          <a:prstGeom prst="rect">
            <a:avLst/>
          </a:prstGeom>
        </p:spPr>
        <p:txBody>
          <a:bodyPr>
            <a:spAutoFit/>
          </a:bodyPr>
          <a:lstStyle/>
          <a:p>
            <a:pPr algn="ctr">
              <a:defRPr/>
            </a:pPr>
            <a:endParaRPr lang="fr-FR" sz="1000" dirty="0">
              <a:solidFill>
                <a:schemeClr val="accent1">
                  <a:lumMod val="75000"/>
                </a:schemeClr>
              </a:solidFill>
              <a:latin typeface="Vivaldi" pitchFamily="66" charset="0"/>
              <a:cs typeface="Arial" charset="0"/>
            </a:endParaRPr>
          </a:p>
          <a:p>
            <a:pPr algn="ctr">
              <a:defRPr/>
            </a:pPr>
            <a:r>
              <a:rPr lang="fr-FR" sz="15600" dirty="0">
                <a:solidFill>
                  <a:schemeClr val="accent1">
                    <a:lumMod val="75000"/>
                  </a:schemeClr>
                </a:solidFill>
                <a:latin typeface="Vivaldi" pitchFamily="66" charset="0"/>
                <a:cs typeface="Arial" charset="0"/>
              </a:rPr>
              <a:t>Merci</a:t>
            </a:r>
          </a:p>
          <a:p>
            <a:pPr algn="r">
              <a:defRPr/>
            </a:pPr>
            <a:r>
              <a:rPr lang="fr-FR" sz="4000" b="1" i="1" dirty="0" smtClean="0">
                <a:solidFill>
                  <a:schemeClr val="accent1">
                    <a:lumMod val="75000"/>
                  </a:schemeClr>
                </a:solidFill>
                <a:latin typeface="Vivaldi" pitchFamily="66" charset="0"/>
                <a:cs typeface="Arial" charset="0"/>
              </a:rPr>
              <a:t>De Votre Attention</a:t>
            </a:r>
            <a:r>
              <a:rPr lang="fr-FR" sz="4000" b="1" i="1" dirty="0">
                <a:solidFill>
                  <a:schemeClr val="accent1">
                    <a:lumMod val="75000"/>
                  </a:schemeClr>
                </a:solidFill>
                <a:latin typeface="Vivaldi" pitchFamily="66" charset="0"/>
                <a:cs typeface="Arial" charset="0"/>
              </a:rPr>
              <a:t>…</a:t>
            </a:r>
            <a:r>
              <a:rPr lang="fr-FR" sz="4000" i="1" dirty="0">
                <a:solidFill>
                  <a:schemeClr val="accent1">
                    <a:lumMod val="75000"/>
                  </a:schemeClr>
                </a:solidFill>
                <a:latin typeface="Vivaldi" pitchFamily="66" charset="0"/>
                <a:cs typeface="Arial" charset="0"/>
              </a:rPr>
              <a:t> </a:t>
            </a:r>
            <a:endParaRPr lang="fr-FR" sz="4000" i="1" dirty="0">
              <a:solidFill>
                <a:schemeClr val="accent1">
                  <a:lumMod val="75000"/>
                </a:schemeClr>
              </a:solidFill>
              <a:latin typeface="Arial" charset="0"/>
              <a:cs typeface="Arial" charset="0"/>
            </a:endParaRPr>
          </a:p>
        </p:txBody>
      </p:sp>
      <p:pic>
        <p:nvPicPr>
          <p:cNvPr id="4" name="Picture 2"/>
          <p:cNvPicPr>
            <a:picLocks noChangeAspect="1" noChangeArrowheads="1"/>
          </p:cNvPicPr>
          <p:nvPr/>
        </p:nvPicPr>
        <p:blipFill>
          <a:blip r:embed="rId3" cstate="print"/>
          <a:srcRect/>
          <a:stretch>
            <a:fillRect/>
          </a:stretch>
        </p:blipFill>
        <p:spPr bwMode="auto">
          <a:xfrm>
            <a:off x="9482375" y="3772644"/>
            <a:ext cx="2072828" cy="2442489"/>
          </a:xfrm>
          <a:prstGeom prst="rect">
            <a:avLst/>
          </a:prstGeom>
          <a:noFill/>
          <a:ln w="9525">
            <a:noFill/>
            <a:miter lim="800000"/>
            <a:headEnd/>
            <a:tailEnd/>
          </a:ln>
        </p:spPr>
      </p:pic>
    </p:spTree>
    <p:extLst>
      <p:ext uri="{BB962C8B-B14F-4D97-AF65-F5344CB8AC3E}">
        <p14:creationId xmlns:p14="http://schemas.microsoft.com/office/powerpoint/2010/main" val="3482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par>
                                <p:cTn id="19" presetID="3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89651" y="1014800"/>
            <a:ext cx="3299791" cy="923330"/>
          </a:xfrm>
          <a:prstGeom prst="rect">
            <a:avLst/>
          </a:prstGeom>
          <a:noFill/>
        </p:spPr>
        <p:txBody>
          <a:bodyPr wrap="square" rtlCol="0">
            <a:spAutoFit/>
          </a:bodyPr>
          <a:lstStyle/>
          <a:p>
            <a:r>
              <a:rPr lang="fr-FR"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Plan</a:t>
            </a:r>
            <a:endParaRPr lang="fr-FR"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3" name="ZoneTexte 2"/>
          <p:cNvSpPr txBox="1"/>
          <p:nvPr/>
        </p:nvSpPr>
        <p:spPr>
          <a:xfrm flipH="1">
            <a:off x="1689650" y="1938130"/>
            <a:ext cx="5625550" cy="3539430"/>
          </a:xfrm>
          <a:prstGeom prst="rect">
            <a:avLst/>
          </a:prstGeom>
          <a:noFill/>
        </p:spPr>
        <p:txBody>
          <a:bodyPr wrap="square" rtlCol="0">
            <a:spAutoFit/>
          </a:bodyPr>
          <a:lstStyle/>
          <a:p>
            <a:pPr marL="285750" indent="-285750">
              <a:buFont typeface="Wingdings" panose="05000000000000000000" pitchFamily="2" charset="2"/>
              <a:buChar char="§"/>
            </a:pPr>
            <a:r>
              <a:rPr lang="fr-FR" sz="2800" dirty="0" smtClean="0">
                <a:latin typeface="Times New Roman" panose="02020603050405020304" pitchFamily="18" charset="0"/>
                <a:cs typeface="Times New Roman" panose="02020603050405020304" pitchFamily="18" charset="0"/>
              </a:rPr>
              <a:t>Introduction/motivation</a:t>
            </a:r>
          </a:p>
          <a:p>
            <a:pPr marL="285750" indent="-285750">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Qu'est-ce qu'une tumeur cérébrale ?</a:t>
            </a:r>
          </a:p>
          <a:p>
            <a:pPr marL="285750" indent="-285750">
              <a:buFont typeface="Wingdings" panose="05000000000000000000" pitchFamily="2" charset="2"/>
              <a:buChar char="§"/>
            </a:pPr>
            <a:r>
              <a:rPr lang="fr-FR" sz="2800" dirty="0" err="1" smtClean="0">
                <a:latin typeface="Times New Roman" panose="02020603050405020304" pitchFamily="18" charset="0"/>
                <a:cs typeface="Times New Roman" panose="02020603050405020304" pitchFamily="18" charset="0"/>
              </a:rPr>
              <a:t>Dataset</a:t>
            </a:r>
            <a:endParaRPr lang="fr-FR"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Prétraitement de </a:t>
            </a:r>
            <a:r>
              <a:rPr lang="fr-FR" sz="2800" dirty="0" smtClean="0">
                <a:latin typeface="Times New Roman" panose="02020603050405020304" pitchFamily="18" charset="0"/>
                <a:cs typeface="Times New Roman" panose="02020603050405020304" pitchFamily="18" charset="0"/>
              </a:rPr>
              <a:t>l'image</a:t>
            </a:r>
          </a:p>
          <a:p>
            <a:pPr marL="285750" indent="-285750">
              <a:buFont typeface="Wingdings" panose="05000000000000000000" pitchFamily="2" charset="2"/>
              <a:buChar char="§"/>
            </a:pPr>
            <a:r>
              <a:rPr lang="fr-FR" sz="2800" dirty="0" smtClean="0">
                <a:latin typeface="Times New Roman" panose="02020603050405020304" pitchFamily="18" charset="0"/>
                <a:cs typeface="Times New Roman" panose="02020603050405020304" pitchFamily="18" charset="0"/>
              </a:rPr>
              <a:t>Augmentation du data </a:t>
            </a:r>
          </a:p>
          <a:p>
            <a:pPr marL="285750" indent="-285750">
              <a:buFont typeface="Wingdings" panose="05000000000000000000" pitchFamily="2" charset="2"/>
              <a:buChar char="§"/>
            </a:pPr>
            <a:r>
              <a:rPr lang="fr-FR" sz="2800" dirty="0" smtClean="0">
                <a:latin typeface="Times New Roman" panose="02020603050405020304" pitchFamily="18" charset="0"/>
                <a:cs typeface="Times New Roman" panose="02020603050405020304" pitchFamily="18" charset="0"/>
              </a:rPr>
              <a:t>Architecture </a:t>
            </a:r>
            <a:r>
              <a:rPr lang="fr-FR" sz="2800" dirty="0">
                <a:latin typeface="Times New Roman" panose="02020603050405020304" pitchFamily="18" charset="0"/>
                <a:cs typeface="Times New Roman" panose="02020603050405020304" pitchFamily="18" charset="0"/>
              </a:rPr>
              <a:t>de réseau</a:t>
            </a:r>
          </a:p>
          <a:p>
            <a:pPr marL="285750" indent="-285750">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Résultats</a:t>
            </a:r>
          </a:p>
          <a:p>
            <a:pPr marL="285750" indent="-285750">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Conclusion/chalenges face</a:t>
            </a:r>
          </a:p>
        </p:txBody>
      </p:sp>
    </p:spTree>
    <p:extLst>
      <p:ext uri="{BB962C8B-B14F-4D97-AF65-F5344CB8AC3E}">
        <p14:creationId xmlns:p14="http://schemas.microsoft.com/office/powerpoint/2010/main" val="84607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475446"/>
            <a:ext cx="10058400" cy="876275"/>
          </a:xfrm>
        </p:spPr>
        <p:txBody>
          <a:bodyPr>
            <a:normAutofit/>
          </a:bodyPr>
          <a:lstStyle/>
          <a:p>
            <a:pPr algn="ctr"/>
            <a:r>
              <a:rPr lang="fr-FR" sz="3600" b="1" dirty="0" smtClean="0">
                <a:solidFill>
                  <a:schemeClr val="tx1"/>
                </a:solidFill>
                <a:latin typeface="Times New Roman" panose="02020603050405020304" pitchFamily="18" charset="0"/>
                <a:cs typeface="Times New Roman" panose="02020603050405020304" pitchFamily="18" charset="0"/>
              </a:rPr>
              <a:t>Introduction/motivation</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470991" y="2007705"/>
            <a:ext cx="8825948" cy="3785652"/>
          </a:xfrm>
          <a:prstGeom prst="rect">
            <a:avLst/>
          </a:prstGeom>
          <a:noFill/>
        </p:spPr>
        <p:txBody>
          <a:bodyPr wrap="square" rtlCol="0">
            <a:spAutoFit/>
          </a:bodyPr>
          <a:lstStyle/>
          <a:p>
            <a:pPr marL="285750" indent="-285750">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La tumeur cérébrale est l'une des maladies les plus dangereuses, qui nécessite des méthodes de détection précoce et précise</a:t>
            </a:r>
            <a:r>
              <a:rPr lang="fr-FR"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Aujourd'hui, la plupart des méthodes de détection et de diagnostic dépendent de la décision des neurospécialistes et des radiologues pour l'évaluation des images, ce qui peut entraîner des erreurs humaines et prendre du temps</a:t>
            </a:r>
            <a:r>
              <a:rPr lang="fr-FR"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L'objectif principal de ce projet est de construire un modèle CNN robuste qui peut classer si le sujet a une tumeur ou non à partir d'images IRM du cerveau avec une précision acceptable pour une application médicale.</a:t>
            </a:r>
            <a:endParaRPr lang="fr-FR"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198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6976" y="545020"/>
            <a:ext cx="10058400" cy="975667"/>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Qu'est-ce qu'une tumeur cérébrale ?</a:t>
            </a:r>
          </a:p>
        </p:txBody>
      </p:sp>
      <p:sp>
        <p:nvSpPr>
          <p:cNvPr id="3" name="ZoneTexte 2"/>
          <p:cNvSpPr txBox="1"/>
          <p:nvPr/>
        </p:nvSpPr>
        <p:spPr>
          <a:xfrm>
            <a:off x="1146976" y="2176670"/>
            <a:ext cx="10058400" cy="3647152"/>
          </a:xfrm>
          <a:prstGeom prst="rect">
            <a:avLst/>
          </a:prstGeom>
          <a:noFill/>
        </p:spPr>
        <p:txBody>
          <a:bodyPr wrap="square" rtlCol="0">
            <a:spAutoFit/>
          </a:bodyPr>
          <a:lstStyle/>
          <a:p>
            <a:pPr algn="just"/>
            <a:r>
              <a:rPr lang="fr-FR"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Une tumeur cérébrale </a:t>
            </a:r>
            <a:r>
              <a:rPr lang="fr-FR" sz="2100" dirty="0">
                <a:latin typeface="Times New Roman" panose="02020603050405020304" pitchFamily="18" charset="0"/>
                <a:cs typeface="Times New Roman" panose="02020603050405020304" pitchFamily="18" charset="0"/>
              </a:rPr>
              <a:t>se produit lorsque des cellules anormales se forment dans le cerveau. Il existe deux principaux types de tumeurs : les tumeurs cancéreuses (malignes) et les tumeurs bénignes. Les tumeurs cancéreuses peuvent être divisées en tumeurs primaires, qui prennent naissance dans le cerveau, et en tumeurs secondaires, qui se sont propagées à partir d'un autre endroit, appelées tumeurs métastatiques cérébrales. Tous les types de tumeurs cérébrales peuvent produire des symptômes qui varient en fonction de la partie du cerveau concernée. Ces symptômes peuvent inclure des maux de tête, des crises d'épilepsie, des problèmes de vision, des vomissements et des changements mentaux. Le mal de tête est généralement pire le matin et disparaît avec les vomissements. Les autres symptômes peuvent inclure des difficultés à marcher, à parler ou à avoir des sensations. Au fur et à mesure que la maladie progresse, une perte de conscience peut survenir.</a:t>
            </a:r>
          </a:p>
        </p:txBody>
      </p:sp>
    </p:spTree>
    <p:extLst>
      <p:ext uri="{BB962C8B-B14F-4D97-AF65-F5344CB8AC3E}">
        <p14:creationId xmlns:p14="http://schemas.microsoft.com/office/powerpoint/2010/main" val="2632850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366117"/>
            <a:ext cx="10058400" cy="1075058"/>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Qu'est-ce qu'une tumeur cérébrale ?</a:t>
            </a:r>
            <a:endParaRPr lang="fr-FR" sz="36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191" y="2208886"/>
            <a:ext cx="5416826" cy="3844043"/>
          </a:xfrm>
          <a:prstGeom prst="rect">
            <a:avLst/>
          </a:prstGeom>
        </p:spPr>
      </p:pic>
    </p:spTree>
    <p:extLst>
      <p:ext uri="{BB962C8B-B14F-4D97-AF65-F5344CB8AC3E}">
        <p14:creationId xmlns:p14="http://schemas.microsoft.com/office/powerpoint/2010/main" val="329294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098" y="525142"/>
            <a:ext cx="10058400" cy="836519"/>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Quelques images </a:t>
            </a:r>
            <a:r>
              <a:rPr lang="fr-FR" sz="3600" b="1" dirty="0" smtClean="0">
                <a:solidFill>
                  <a:schemeClr val="tx1"/>
                </a:solidFill>
                <a:latin typeface="Times New Roman" panose="02020603050405020304" pitchFamily="18" charset="0"/>
                <a:cs typeface="Times New Roman" panose="02020603050405020304" pitchFamily="18" charset="0"/>
              </a:rPr>
              <a:t>de </a:t>
            </a:r>
            <a:r>
              <a:rPr lang="fr-FR" sz="3600" b="1" dirty="0" err="1" smtClean="0">
                <a:solidFill>
                  <a:schemeClr val="tx1"/>
                </a:solidFill>
                <a:latin typeface="Times New Roman" panose="02020603050405020304" pitchFamily="18" charset="0"/>
                <a:cs typeface="Times New Roman" panose="02020603050405020304" pitchFamily="18" charset="0"/>
              </a:rPr>
              <a:t>Dataset</a:t>
            </a:r>
            <a:endParaRPr lang="fr-FR" sz="3600" b="1" dirty="0">
              <a:solidFill>
                <a:schemeClr val="tx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226488" y="4152124"/>
            <a:ext cx="341508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Pas de </a:t>
            </a:r>
            <a:r>
              <a:rPr lang="fr-FR" sz="2000" dirty="0" smtClean="0">
                <a:latin typeface="Times New Roman" panose="02020603050405020304" pitchFamily="18" charset="0"/>
                <a:cs typeface="Times New Roman" panose="02020603050405020304" pitchFamily="18" charset="0"/>
              </a:rPr>
              <a:t>tumeur (98 images)</a:t>
            </a:r>
            <a:endParaRPr lang="fr-FR" sz="2000" dirty="0">
              <a:latin typeface="Times New Roman" panose="02020603050405020304" pitchFamily="18" charset="0"/>
              <a:cs typeface="Times New Roman" panose="02020603050405020304" pitchFamily="18" charset="0"/>
            </a:endParaRPr>
          </a:p>
        </p:txBody>
      </p:sp>
      <p:sp>
        <p:nvSpPr>
          <p:cNvPr id="4" name="ZoneTexte 3"/>
          <p:cNvSpPr txBox="1"/>
          <p:nvPr/>
        </p:nvSpPr>
        <p:spPr>
          <a:xfrm>
            <a:off x="1226488" y="2079784"/>
            <a:ext cx="3521433" cy="677108"/>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avec </a:t>
            </a:r>
            <a:r>
              <a:rPr lang="fr-FR" sz="2000" dirty="0" smtClean="0">
                <a:latin typeface="Times New Roman" panose="02020603050405020304" pitchFamily="18" charset="0"/>
                <a:cs typeface="Times New Roman" panose="02020603050405020304" pitchFamily="18" charset="0"/>
              </a:rPr>
              <a:t>tumeur (155 images)</a:t>
            </a:r>
            <a:endParaRPr lang="fr-FR" sz="2000" dirty="0">
              <a:latin typeface="Times New Roman" panose="02020603050405020304" pitchFamily="18" charset="0"/>
              <a:cs typeface="Times New Roman" panose="02020603050405020304" pitchFamily="18" charset="0"/>
            </a:endParaRPr>
          </a:p>
          <a:p>
            <a:endParaRPr lang="fr-FR" dirty="0"/>
          </a:p>
        </p:txBody>
      </p:sp>
      <p:pic>
        <p:nvPicPr>
          <p:cNvPr id="1026" name="Picture 2" descr="https://storage.googleapis.com/kagglesdsdata/datasets/165566/377107/yes/Y1.jpg?X-Goog-Algorithm=GOOG4-RSA-SHA256&amp;X-Goog-Credential=databundle-worker-v2%40kaggle-161607.iam.gserviceaccount.com%2F20220502%2Fauto%2Fstorage%2Fgoog4_request&amp;X-Goog-Date=20220502T171323Z&amp;X-Goog-Expires=345599&amp;X-Goog-SignedHeaders=host&amp;X-Goog-Signature=333b89c6cddd1f56daa5857e0018755e3cd4e837c9a8530e790d51c32bc921d72647fe047dc63cd0e3f49580752f7658bd05fa3b7167e3bb1c44e4a49edf70945f5f83e82e05378ff852a3ed790afda5baa31ee8d6a43ddfbf0c9fb934c3696b2c41081879a0520d33b67adb11037c01c5a1430006fcad41848adcfaacda8fc787cd5125bb910fe5f58981624e83b77765780f7ad3d1f05bcd9739b3a904ee620c57118ebaae0377226241cf3a79103fa980eba950f43250b29a4b9eaac9c35a444ac8780e574820ff6b85627bbc7c1e069ca0b2b8d8994d78e16899b5b21f8c8f328f32585a4e58250ceaffd102f9f3c289fa407a8ce05f3c65a99fc793f6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488" y="2693864"/>
            <a:ext cx="1714500" cy="1326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orage.googleapis.com/kagglesdsdata/datasets/165566/377107/yes/Y10.jpg?X-Goog-Algorithm=GOOG4-RSA-SHA256&amp;X-Goog-Credential=databundle-worker-v2%40kaggle-161607.iam.gserviceaccount.com%2F20220502%2Fauto%2Fstorage%2Fgoog4_request&amp;X-Goog-Date=20220502T171323Z&amp;X-Goog-Expires=345599&amp;X-Goog-SignedHeaders=host&amp;X-Goog-Signature=351a8e414fe9550af4d4cb403c4009c7b033483854352225cb9127bf435c802f4b77a8df1d8c37eae4ce3c67ac8e5cf9ae395cd9d958af6cf477b31d659b74948beaf9d9754400cbf1cb1ba059309e2c6d5f95c07006457e2f4a947eb84688e963c58b6328b57d1eefa2dae1ca46125e60f05e5eb52aba37cab191d533ff80ae91fb987f2b4174b875e82ae06b4a8f52c15429ce8ff7b54119cdc8fb8f33ade6a99c2a16d78e280ef828d83360971408b0ea5c7380eb4cbc4b889418906d3ab570b2d9d0917fcdf5c52924da7b2a1d4988d62a857238795ec7ae1f8ffb36c41db43c3fc8dba3befc270944b470c433b89721b16f71892b30e5a469dce10220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201" y="2685598"/>
            <a:ext cx="1687664" cy="13267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orage.googleapis.com/kagglesdsdata/datasets/165566/377107/yes/Y101.jpg?X-Goog-Algorithm=GOOG4-RSA-SHA256&amp;X-Goog-Credential=databundle-worker-v2%40kaggle-161607.iam.gserviceaccount.com%2F20220502%2Fauto%2Fstorage%2Fgoog4_request&amp;X-Goog-Date=20220502T171323Z&amp;X-Goog-Expires=345599&amp;X-Goog-SignedHeaders=host&amp;X-Goog-Signature=775ad64c2613bb0636d5cbb39731468c110694fa583ff3036f9af5dea1b8d64488087743b374a0892d80b1bbd5a92225268a9b0cdd28a4f35632f6711b7def4325302faebba7033f27574e872cabf33df43e169a45a3546866221ceac5d0a086aae02faf487731c9d046fa06d16a58abc1ba266578f3aee54c29129ac3bc349e43e8afda2c231a523868cf8577755abdd80d7d5ed5cce24f274e4ba128068d9d3761a93bd769ed15d3321502d3fd20cbb26887324507d4d9b9c59dbdf8609302b583524f029fcea05ea4abb5445a97e430afd41dc8a3afc360a6752e5d5332a1d06e2b6e5ba79d37afd4289dd41684e3d5499efc0ea814156f61b3968c757e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9078" y="2693860"/>
            <a:ext cx="1560445" cy="13267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orage.googleapis.com/kagglesdsdata/datasets/165566/377107/yes/Y105.jpg?X-Goog-Algorithm=GOOG4-RSA-SHA256&amp;X-Goog-Credential=databundle-worker-v2%40kaggle-161607.iam.gserviceaccount.com%2F20220502%2Fauto%2Fstorage%2Fgoog4_request&amp;X-Goog-Date=20220502T171323Z&amp;X-Goog-Expires=345599&amp;X-Goog-SignedHeaders=host&amp;X-Goog-Signature=76dce23c6d81d41ec511b4fae2838eb844e47cbbc57e09f8d1c8bac7a7cba44f2121a85bda583ada55dfb0c59ce279dec38a2577b21834f2ec882717562a1529fea961fab7a3fc165cbd9702405764a7eb56e0f9abcb87b1c41e6c6b0b513622707272b548e3e2b01d61ac893d70f0bbfdcf2f5d0d30041d512392aa9834a60ebbc52126de95c01b82955d053a3255fa3108697534b5a55ee4667339202e50a135ddc3872da5ef493363e8b880ae27886cde90e2d44d76c6381220b21a5270d8ce344bb2f788ad2d7fabcdb730571e8282ef23c3226efff50ce221789bb173c28d75d8fb9965f59a34a81566086744af04ae6f71f6cd8d220705ae3dae0e85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736" y="2685597"/>
            <a:ext cx="1572344" cy="13267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torage.googleapis.com/kagglesdsdata/datasets/165566/377107/yes/Y108.jpg?X-Goog-Algorithm=GOOG4-RSA-SHA256&amp;X-Goog-Credential=databundle-worker-v2%40kaggle-161607.iam.gserviceaccount.com%2F20220502%2Fauto%2Fstorage%2Fgoog4_request&amp;X-Goog-Date=20220502T171323Z&amp;X-Goog-Expires=345599&amp;X-Goog-SignedHeaders=host&amp;X-Goog-Signature=916f734a32d0f5d83770a532664781cbcd9bd45059a8bcd6338243d0ecb9276d7e6b639685e1c2ec773620e0bcaae1445783f05b330a200102af228282722b759551efd1008890397bab63ab55df066e0b3621fca164ea28c1e8193ca37c51a6c7fd8395a482c1cce1559b056384a8d3e37de2448e59fbe22814b7015df001207f2049b6e41badc03446b968abd6e62b74a8697e3236ed5181f36eaa3a632ae23906c5059bc825cfa7d6c1a1d823a4ffe376f2af6c68ed0737d81cbc15655796ebb29ce3030cb42b11ca984fb0c729ebf527565956c1eff0894796b3fbc0bbd296e2542e3bef3c65b00d46f05931f634fe93e051a9f5b5aa69d5eff31c84a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2293" y="2693860"/>
            <a:ext cx="1533001" cy="13267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torage.googleapis.com/kagglesdsdata/datasets/165566/377107/no/1%20no.jpeg?X-Goog-Algorithm=GOOG4-RSA-SHA256&amp;X-Goog-Credential=databundle-worker-v2%40kaggle-161607.iam.gserviceaccount.com%2F20220502%2Fauto%2Fstorage%2Fgoog4_request&amp;X-Goog-Date=20220502T004707Z&amp;X-Goog-Expires=345599&amp;X-Goog-SignedHeaders=host&amp;X-Goog-Signature=5f0d4b822a27d705b1e4150d424cae2d60c4b9e0574cd2316e640c99fa172f48c14111ec07d1284b5ad2a9cdbaebd573e78466d6ddbcc9228278f7063cd20bb19b998fcbf74e0daed4896a90c2374f3f5a6ebab86dabbe9769e5a4b05d5e77c2f275202482611de7d5cdddde76e9ece77dc3a502906208a88d5185246a98315d3da576b907cbfa7dd3d0e0a217113cba79070abccd9ef8f57ace4d748b9ae3e1cf79de6d6a9f783dd53d3b2bc1b058f880d2226a63f023ff56426cb8f322a6a0015f6382501d0562ab475f0b19bb17dc2a24896cc22d216fa85a999035d5a9945a0861429f8ee4f67098ff3aa20e55f2ae16d52e1fafbfc724b130b1c59aa76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6488" y="4683788"/>
            <a:ext cx="1714500" cy="14585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torage.googleapis.com/kagglesdsdata/datasets/165566/377107/no/14%20no.jpg?X-Goog-Algorithm=GOOG4-RSA-SHA256&amp;X-Goog-Credential=databundle-worker-v2%40kaggle-161607.iam.gserviceaccount.com%2F20220502%2Fauto%2Fstorage%2Fgoog4_request&amp;X-Goog-Date=20220502T004707Z&amp;X-Goog-Expires=345599&amp;X-Goog-SignedHeaders=host&amp;X-Goog-Signature=6d5c83101e8e6052daedda1f20da8649b736a76b366b13bbab781da4ad69417d7259632f14f0079d533ad9f4877d7e681e381138317766425c6b7cbd22da2d0cf63d54ba7c0980d3bc80e6bc7d6dc3d6dfca171b118e7e765c8e3ef709af6930468017a737df62868fe190cc04eccab6b804072390099d7cead1f3a910a0eae0440cbc788ef890588095bdf05b302b695ed772e4e16563a576035ee76eb37af6e72689c823e611e9467029267d5d72c26e374edaf56dc0ecd058047af1fb4d7b5a1aa9aefcca3c4630a72c8ef52a1a5b7ab34f0bc8f940342c72b02957cd6de1581981e110dc59bd4e17468a6d9b6d305bb0f2227b4514f51b6c0e3fd224d8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6201" y="4681150"/>
            <a:ext cx="1685925" cy="146123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storage.googleapis.com/kagglesdsdata/datasets/165566/377107/no/28%20no.jpg?X-Goog-Algorithm=GOOG4-RSA-SHA256&amp;X-Goog-Credential=databundle-worker-v2%40kaggle-161607.iam.gserviceaccount.com%2F20220502%2Fauto%2Fstorage%2Fgoog4_request&amp;X-Goog-Date=20220502T004708Z&amp;X-Goog-Expires=345599&amp;X-Goog-SignedHeaders=host&amp;X-Goog-Signature=98f733b325ec4659a580915097fff27bc9b94fef43a1d8749efce70b402ec4fe81d361b4f6b9b5022264c7d3c2b9e3a96f8052dad159397c1fc506292f6606bb02d5c160d668045ab58a34305e256422d0740eda5b3ecbb8690182f9f9cfad25635ed9f6e72511a75b72985dfbd2ee14fa106569ca35fb0cb7ba8fbf4324d59068c6b0bd1f56448cde6375db10ca5d72f42d825109c7adfcd32ca9a42d5300a6712889bb9291979055593eb3c8e2074d6871a19bd9477d2773e6b8150a4bc040a7575bfa4fd0f3e9bede01e0078a115269966727d1ca097be38cf105ce97bd0da53465e8fcf0065308fd48bc2d3b17695b111a156849e658fb88b8dad36d72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7340" y="4681150"/>
            <a:ext cx="1562184" cy="142158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torage.googleapis.com/kagglesdsdata/datasets/165566/377107/no/12%20no.jpg?X-Goog-Algorithm=GOOG4-RSA-SHA256&amp;X-Goog-Credential=databundle-worker-v2%40kaggle-161607.iam.gserviceaccount.com%2F20220502%2Fauto%2Fstorage%2Fgoog4_request&amp;X-Goog-Date=20220502T004707Z&amp;X-Goog-Expires=345599&amp;X-Goog-SignedHeaders=host&amp;X-Goog-Signature=685bae948189e0ae0b7d36d5e4ec7b9bfb616baabbffbf42a55af83ee7b112c0760d2160b19061768a104511168c886e83f6e911d64320ca4faf79976262941b3bdbb64a6be1428513ca9382e354710b5cbb4a45651706645e0ae7894bea3ed538f5ea163d02403300801910c4f336558c82038a9ba83325bad4695d9d39b7b2e1c68114ae138021c4beb23ad86f81530e77ada930dc6ef8bcccdf1cedcb2bcd925fd34360e626a85e042e8c3bf4fa9a05e86e28e6e549a635beb4573d84246b5fa2d3671d0a7d7a7c0e37c55244ca7da13caeacd1e4739e26c84e3dc0aa9093454cc3b5caac44afe3777b2a42e1a5842de6f5c930a2d05930b32b3e24d329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4737" y="4681150"/>
            <a:ext cx="2027556" cy="14215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storage.googleapis.com/kagglesdsdata/datasets/165566/377107/no/3%20no.jpg?X-Goog-Algorithm=GOOG4-RSA-SHA256&amp;X-Goog-Credential=databundle-worker-v2%40kaggle-161607.iam.gserviceaccount.com%2F20220502%2Fauto%2Fstorage%2Fgoog4_request&amp;X-Goog-Date=20220502T004709Z&amp;X-Goog-Expires=345599&amp;X-Goog-SignedHeaders=host&amp;X-Goog-Signature=77ea2911a42aa3d288376dc5be8c61aad4d703c191178efcd6a040e410d039985b6e1aa0cd560b71fbf879dcc6971add90754a97e57c2a86415790251a0d05d3327625c44ab564c45017e8f70083ca7b34b52ba6d0f8560b2ab5e59d31dd22dfc03971dfbd0208322a6a01dc847ee111f4f125c1b610ac845b23f27f3fcaccb42b02639c249f707ecad5c3ed6e0f0ba4318a58e40493061234dd0701231ccb1cab11a173249da44d8ec8ac59bb671757a231998ffdfbfc5d52ef8e786b371c8d8b254761112bf6d48707cc055f9b76c18b5f73a07b8da3a8d17e9131e7740edbc9522380ae7832c9c73c1a31add5cf10b54b601b95e6cee07c994a27fdf3eb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5864" y="4681149"/>
            <a:ext cx="1951520" cy="142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23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097" y="515204"/>
            <a:ext cx="10058400" cy="955788"/>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Nombre de classes dans chaque ensemble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493" y="1953778"/>
            <a:ext cx="7901608" cy="4198543"/>
          </a:xfrm>
          <a:prstGeom prst="rect">
            <a:avLst/>
          </a:prstGeom>
        </p:spPr>
      </p:pic>
    </p:spTree>
    <p:extLst>
      <p:ext uri="{BB962C8B-B14F-4D97-AF65-F5344CB8AC3E}">
        <p14:creationId xmlns:p14="http://schemas.microsoft.com/office/powerpoint/2010/main" val="3775742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4"/>
            <a:ext cx="10058400" cy="1164510"/>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Prétraitement de l'image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2171635"/>
            <a:ext cx="9670774" cy="3424095"/>
          </a:xfrm>
          <a:prstGeom prst="rect">
            <a:avLst/>
          </a:prstGeom>
        </p:spPr>
      </p:pic>
    </p:spTree>
    <p:extLst>
      <p:ext uri="{BB962C8B-B14F-4D97-AF65-F5344CB8AC3E}">
        <p14:creationId xmlns:p14="http://schemas.microsoft.com/office/powerpoint/2010/main" val="1178994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7402" y="425751"/>
            <a:ext cx="10058400" cy="995545"/>
          </a:xfrm>
        </p:spPr>
        <p:txBody>
          <a:bodyPr>
            <a:normAutofit/>
          </a:bodyPr>
          <a:lstStyle/>
          <a:p>
            <a:pPr algn="ctr"/>
            <a:r>
              <a:rPr lang="fr-FR" sz="3600" b="1" dirty="0">
                <a:solidFill>
                  <a:schemeClr val="tx1"/>
                </a:solidFill>
                <a:latin typeface="Times New Roman" panose="02020603050405020304" pitchFamily="18" charset="0"/>
                <a:cs typeface="Times New Roman" panose="02020603050405020304" pitchFamily="18" charset="0"/>
              </a:rPr>
              <a:t>Résultat du prétraitement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35" y="3106764"/>
            <a:ext cx="9521687" cy="2757322"/>
          </a:xfrm>
          <a:prstGeom prst="rect">
            <a:avLst/>
          </a:prstGeom>
        </p:spPr>
      </p:pic>
      <p:sp>
        <p:nvSpPr>
          <p:cNvPr id="4" name="ZoneTexte 3"/>
          <p:cNvSpPr txBox="1"/>
          <p:nvPr/>
        </p:nvSpPr>
        <p:spPr>
          <a:xfrm>
            <a:off x="1431235" y="2196548"/>
            <a:ext cx="9173817" cy="830997"/>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première étape de la "normalisation" serait de recadrer le cerveau sur les images.</a:t>
            </a:r>
          </a:p>
        </p:txBody>
      </p:sp>
    </p:spTree>
    <p:extLst>
      <p:ext uri="{BB962C8B-B14F-4D97-AF65-F5344CB8AC3E}">
        <p14:creationId xmlns:p14="http://schemas.microsoft.com/office/powerpoint/2010/main" val="212473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8492</TotalTime>
  <Words>684</Words>
  <Application>Microsoft Office PowerPoint</Application>
  <PresentationFormat>Grand écran</PresentationFormat>
  <Paragraphs>54</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Calibri</vt:lpstr>
      <vt:lpstr>Calibri Light</vt:lpstr>
      <vt:lpstr>Perpetua</vt:lpstr>
      <vt:lpstr>Times New Roman</vt:lpstr>
      <vt:lpstr>Vivaldi</vt:lpstr>
      <vt:lpstr>Wingdings</vt:lpstr>
      <vt:lpstr>Rétrospective</vt:lpstr>
      <vt:lpstr>Présentation PowerPoint</vt:lpstr>
      <vt:lpstr>Présentation PowerPoint</vt:lpstr>
      <vt:lpstr>Introduction/motivation</vt:lpstr>
      <vt:lpstr>Qu'est-ce qu'une tumeur cérébrale ?</vt:lpstr>
      <vt:lpstr>Qu'est-ce qu'une tumeur cérébrale ?</vt:lpstr>
      <vt:lpstr>Quelques images de Dataset</vt:lpstr>
      <vt:lpstr>Nombre de classes dans chaque ensemble</vt:lpstr>
      <vt:lpstr>Prétraitement de l'image</vt:lpstr>
      <vt:lpstr>Résultat du prétraitement</vt:lpstr>
      <vt:lpstr>Augmentation du data  </vt:lpstr>
      <vt:lpstr>Augmentation du data</vt:lpstr>
      <vt:lpstr>Sélection du réseau</vt:lpstr>
      <vt:lpstr>Réseau final</vt:lpstr>
      <vt:lpstr>Résultats</vt:lpstr>
      <vt:lpstr>Résultats</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pc</cp:lastModifiedBy>
  <cp:revision>59</cp:revision>
  <dcterms:created xsi:type="dcterms:W3CDTF">2022-05-02T23:15:19Z</dcterms:created>
  <dcterms:modified xsi:type="dcterms:W3CDTF">2022-08-09T13:43:10Z</dcterms:modified>
</cp:coreProperties>
</file>