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5"/>
    <p:sldMasterId id="214748366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embeddedFontLst>
    <p:embeddedFont>
      <p:font typeface="Lato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Poppins"/>
      <p:regular r:id="rId24"/>
      <p:bold r:id="rId25"/>
      <p:italic r:id="rId26"/>
      <p:boldItalic r:id="rId27"/>
    </p:embeddedFont>
    <p:embeddedFont>
      <p:font typeface="Montserrat ExtraBold"/>
      <p:bold r:id="rId28"/>
      <p:boldItalic r:id="rId29"/>
    </p:embeddedFont>
    <p:embeddedFont>
      <p:font typeface="Helvetica Neue Ligh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838A344-D88A-4F13-A928-F6F2207C1A74}">
  <a:tblStyle styleId="{7838A344-D88A-4F13-A928-F6F2207C1A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Poppins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Poppins-italic.fntdata"/><Relationship Id="rId25" Type="http://schemas.openxmlformats.org/officeDocument/2006/relationships/font" Target="fonts/Poppins-bold.fntdata"/><Relationship Id="rId28" Type="http://schemas.openxmlformats.org/officeDocument/2006/relationships/font" Target="fonts/MontserratExtraBold-bold.fntdata"/><Relationship Id="rId27" Type="http://schemas.openxmlformats.org/officeDocument/2006/relationships/font" Target="fonts/Poppins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MontserratExtraBold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HelveticaNeueLight-bold.fntdata"/><Relationship Id="rId30" Type="http://schemas.openxmlformats.org/officeDocument/2006/relationships/font" Target="fonts/HelveticaNeueLight-regular.fntdata"/><Relationship Id="rId11" Type="http://schemas.openxmlformats.org/officeDocument/2006/relationships/slide" Target="slides/slide4.xml"/><Relationship Id="rId33" Type="http://schemas.openxmlformats.org/officeDocument/2006/relationships/font" Target="fonts/HelveticaNeueLight-boldItalic.fntdata"/><Relationship Id="rId10" Type="http://schemas.openxmlformats.org/officeDocument/2006/relationships/slide" Target="slides/slide3.xml"/><Relationship Id="rId32" Type="http://schemas.openxmlformats.org/officeDocument/2006/relationships/font" Target="fonts/HelveticaNeueLight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19" Type="http://schemas.openxmlformats.org/officeDocument/2006/relationships/font" Target="fonts/Lato-boldItalic.fntdata"/><Relationship Id="rId18" Type="http://schemas.openxmlformats.org/officeDocument/2006/relationships/font" Target="fonts/La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4ad080ebc_0_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d4ad080ebc_0_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4ad080ebc_0_1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gd4ad080ebc_0_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4ad080ebc_0_1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d4ad080ebc_0_1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4ad080ebc_0_1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4ad080ebc_0_1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4ad080ebc_0_1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d4ad080ebc_0_1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4ad080ebc_0_1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4ad080ebc_0_1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4ad080ebc_0_1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d4ad080ebc_0_1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4ad080ebc_0_1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4ad080ebc_0_1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359749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/>
        </p:nvSpPr>
        <p:spPr>
          <a:xfrm>
            <a:off x="1970231" y="681666"/>
            <a:ext cx="49701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Poppins"/>
              <a:buNone/>
            </a:pPr>
            <a:r>
              <a:rPr b="1" lang="en" sz="5300">
                <a:latin typeface="Montserrat"/>
                <a:ea typeface="Montserrat"/>
                <a:cs typeface="Montserrat"/>
                <a:sym typeface="Montserrat"/>
              </a:rPr>
              <a:t>Encoding Techniques</a:t>
            </a:r>
            <a:endParaRPr b="1" i="0" sz="53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9"/>
          <p:cNvSpPr txBox="1"/>
          <p:nvPr/>
        </p:nvSpPr>
        <p:spPr>
          <a:xfrm>
            <a:off x="1429931" y="2328084"/>
            <a:ext cx="62841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Encoding data means converting categorical data into numerical data.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/>
        </p:nvSpPr>
        <p:spPr>
          <a:xfrm>
            <a:off x="502388" y="371653"/>
            <a:ext cx="62646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Types of Encoding Techniques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3" name="Google Shape;83;p20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20"/>
          <p:cNvSpPr txBox="1"/>
          <p:nvPr/>
        </p:nvSpPr>
        <p:spPr>
          <a:xfrm>
            <a:off x="359428" y="1146628"/>
            <a:ext cx="24315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rtl="0" algn="l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Label Encoding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20"/>
          <p:cNvSpPr txBox="1"/>
          <p:nvPr/>
        </p:nvSpPr>
        <p:spPr>
          <a:xfrm>
            <a:off x="359428" y="1609453"/>
            <a:ext cx="27573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rtl="0" algn="l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Feature Mapping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20"/>
          <p:cNvSpPr txBox="1"/>
          <p:nvPr/>
        </p:nvSpPr>
        <p:spPr>
          <a:xfrm>
            <a:off x="359428" y="2035941"/>
            <a:ext cx="32472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rtl="0" algn="l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One Hot Encoding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20"/>
          <p:cNvSpPr txBox="1"/>
          <p:nvPr/>
        </p:nvSpPr>
        <p:spPr>
          <a:xfrm>
            <a:off x="359428" y="2498766"/>
            <a:ext cx="28383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rtl="0" algn="l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Binary Encoding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20"/>
          <p:cNvSpPr txBox="1"/>
          <p:nvPr/>
        </p:nvSpPr>
        <p:spPr>
          <a:xfrm>
            <a:off x="359428" y="2961591"/>
            <a:ext cx="29127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rtl="0" algn="l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BaseN Encoding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89" name="Google Shape;89;p20"/>
          <p:cNvSpPr txBox="1"/>
          <p:nvPr/>
        </p:nvSpPr>
        <p:spPr>
          <a:xfrm>
            <a:off x="359428" y="3426788"/>
            <a:ext cx="24315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rtl="0" algn="l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Target Encoding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/>
        </p:nvSpPr>
        <p:spPr>
          <a:xfrm>
            <a:off x="542391" y="350109"/>
            <a:ext cx="38544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Label Encoding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21"/>
          <p:cNvSpPr txBox="1"/>
          <p:nvPr/>
        </p:nvSpPr>
        <p:spPr>
          <a:xfrm>
            <a:off x="359428" y="1176234"/>
            <a:ext cx="3185100" cy="25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Each category is assigned a value 1 through N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"/>
              <a:buChar char="●"/>
            </a:pPr>
            <a:r>
              <a:rPr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where N is the number of categories in the column.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96" name="Google Shape;96;p21"/>
          <p:cNvGraphicFramePr/>
          <p:nvPr/>
        </p:nvGraphicFramePr>
        <p:xfrm>
          <a:off x="3746063" y="11762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{7838A344-D88A-4F13-A928-F6F2207C1A74}</a:tableStyleId>
              </a:tblPr>
              <a:tblGrid>
                <a:gridCol w="1090775"/>
                <a:gridCol w="1063550"/>
              </a:tblGrid>
              <a:tr h="61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State</a:t>
                      </a:r>
                      <a:endParaRPr b="1"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275" marB="34275" marR="34275" marL="3427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Label Encoding</a:t>
                      </a:r>
                      <a:endParaRPr b="1"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275" marB="34275" marR="34275" marL="34275" anchor="ctr">
                    <a:solidFill>
                      <a:srgbClr val="F3F3F3"/>
                    </a:solidFill>
                  </a:tcPr>
                </a:tc>
              </a:tr>
              <a:tr h="54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Goa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275" marB="34275" marR="34275" marL="34275"/>
                </a:tc>
              </a:tr>
              <a:tr h="57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Gujarat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275" marB="34275" marR="34275" marL="34275"/>
                </a:tc>
              </a:tr>
              <a:tr h="55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Punjab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275" marB="34275" marR="34275" marL="34275"/>
                </a:tc>
              </a:tr>
            </a:tbl>
          </a:graphicData>
        </a:graphic>
      </p:graphicFrame>
      <p:cxnSp>
        <p:nvCxnSpPr>
          <p:cNvPr id="97" name="Google Shape;97;p21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/>
        </p:nvSpPr>
        <p:spPr>
          <a:xfrm>
            <a:off x="458578" y="415191"/>
            <a:ext cx="4251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Feature Mapping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22"/>
          <p:cNvSpPr txBox="1"/>
          <p:nvPr/>
        </p:nvSpPr>
        <p:spPr>
          <a:xfrm>
            <a:off x="458578" y="1182338"/>
            <a:ext cx="33711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A feature mapping is a function which maps a data vector to a feature space.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"/>
              <a:buChar char="●"/>
            </a:pPr>
            <a:r>
              <a:rPr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 is used in the case of ordinal variables.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04" name="Google Shape;104;p22"/>
          <p:cNvGraphicFramePr/>
          <p:nvPr/>
        </p:nvGraphicFramePr>
        <p:xfrm>
          <a:off x="4123866" y="12443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{7838A344-D88A-4F13-A928-F6F2207C1A74}</a:tableStyleId>
              </a:tblPr>
              <a:tblGrid>
                <a:gridCol w="898575"/>
                <a:gridCol w="1034900"/>
              </a:tblGrid>
              <a:tr h="61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Size</a:t>
                      </a:r>
                      <a:endParaRPr b="1"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275" marB="34275" marR="34275" marL="3427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Feature Encoding</a:t>
                      </a:r>
                      <a:endParaRPr b="1"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275" marB="34275" marR="34275" marL="34275" anchor="ctr">
                    <a:solidFill>
                      <a:srgbClr val="F3F3F3"/>
                    </a:solidFill>
                  </a:tcPr>
                </a:tc>
              </a:tr>
              <a:tr h="49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Low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275" marB="34275" marR="34275" marL="34275"/>
                </a:tc>
              </a:tr>
              <a:tr h="49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High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275" marB="34275" marR="34275" marL="34275"/>
                </a:tc>
              </a:tr>
              <a:tr h="49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Medium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275" marB="34275" marR="34275" marL="34275"/>
                </a:tc>
              </a:tr>
            </a:tbl>
          </a:graphicData>
        </a:graphic>
      </p:graphicFrame>
      <p:cxnSp>
        <p:nvCxnSpPr>
          <p:cNvPr id="105" name="Google Shape;105;p22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/>
        </p:nvSpPr>
        <p:spPr>
          <a:xfrm>
            <a:off x="495759" y="396609"/>
            <a:ext cx="40902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One Hot Encoding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3"/>
          <p:cNvSpPr txBox="1"/>
          <p:nvPr/>
        </p:nvSpPr>
        <p:spPr>
          <a:xfrm>
            <a:off x="334641" y="1112053"/>
            <a:ext cx="85023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We map each category to a vector that contains 1 or 0.The number of vectors depend on the number of categories.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2" name="Google Shape;1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884" y="1966716"/>
            <a:ext cx="5091225" cy="21452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23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/>
        </p:nvSpPr>
        <p:spPr>
          <a:xfrm>
            <a:off x="526228" y="415191"/>
            <a:ext cx="49452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Binary Encoding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4"/>
          <p:cNvSpPr txBox="1"/>
          <p:nvPr/>
        </p:nvSpPr>
        <p:spPr>
          <a:xfrm>
            <a:off x="359428" y="1066997"/>
            <a:ext cx="83040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It converts a category into binary digits. Each binary digit creates one feature column.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" name="Google Shape;1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031" y="1859091"/>
            <a:ext cx="5528768" cy="23920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24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/>
        </p:nvSpPr>
        <p:spPr>
          <a:xfrm>
            <a:off x="545334" y="322247"/>
            <a:ext cx="41271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BaseN Encoding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5"/>
          <p:cNvSpPr txBox="1"/>
          <p:nvPr/>
        </p:nvSpPr>
        <p:spPr>
          <a:xfrm>
            <a:off x="359428" y="1168528"/>
            <a:ext cx="83757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rtl="0" algn="l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Generalising the value of N in log base N, we get BaseN Encoding.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8" name="Google Shape;128;p25"/>
          <p:cNvSpPr txBox="1"/>
          <p:nvPr/>
        </p:nvSpPr>
        <p:spPr>
          <a:xfrm>
            <a:off x="359428" y="1701694"/>
            <a:ext cx="6833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rtl="0" algn="l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When our Base is 1, It is One Hot Encoding.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5"/>
          <p:cNvSpPr txBox="1"/>
          <p:nvPr/>
        </p:nvSpPr>
        <p:spPr>
          <a:xfrm>
            <a:off x="359428" y="2211989"/>
            <a:ext cx="6759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rtl="0" algn="l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When the Base is 2, It is Binary Encoding, and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5"/>
          <p:cNvSpPr txBox="1"/>
          <p:nvPr/>
        </p:nvSpPr>
        <p:spPr>
          <a:xfrm>
            <a:off x="359428" y="2638706"/>
            <a:ext cx="59463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If we want a Higher Base, we can use BaseN Encoding, which can be used for Columns where we have huge number of distinct Values.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" name="Google Shape;131;p25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/>
        </p:nvSpPr>
        <p:spPr>
          <a:xfrm>
            <a:off x="510028" y="415191"/>
            <a:ext cx="41643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Target Encoding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359428" y="1198294"/>
            <a:ext cx="81429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Process of replacing a categorical value with any of the aggregation of the target variable.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791" y="1999988"/>
            <a:ext cx="5019525" cy="18991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26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