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8" r:id="rId3"/>
    <p:sldId id="259" r:id="rId4"/>
    <p:sldId id="353" r:id="rId5"/>
    <p:sldId id="345" r:id="rId6"/>
    <p:sldId id="347" r:id="rId7"/>
    <p:sldId id="352" r:id="rId8"/>
    <p:sldId id="356" r:id="rId9"/>
    <p:sldId id="354" r:id="rId10"/>
    <p:sldId id="357" r:id="rId11"/>
    <p:sldId id="358" r:id="rId12"/>
    <p:sldId id="355" r:id="rId13"/>
  </p:sldIdLst>
  <p:sldSz cx="9144000" cy="5143500" type="screen16x9"/>
  <p:notesSz cx="6807200" cy="99393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0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7D00"/>
    <a:srgbClr val="4D4D4D"/>
    <a:srgbClr val="A88000"/>
    <a:srgbClr val="D9E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29" autoAdjust="0"/>
  </p:normalViewPr>
  <p:slideViewPr>
    <p:cSldViewPr>
      <p:cViewPr varScale="1">
        <p:scale>
          <a:sx n="143" d="100"/>
          <a:sy n="143" d="100"/>
        </p:scale>
        <p:origin x="732" y="11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948"/>
    </p:cViewPr>
  </p:sorterViewPr>
  <p:notesViewPr>
    <p:cSldViewPr>
      <p:cViewPr varScale="1">
        <p:scale>
          <a:sx n="63" d="100"/>
          <a:sy n="63" d="100"/>
        </p:scale>
        <p:origin x="-3206" y="-62"/>
      </p:cViewPr>
      <p:guideLst>
        <p:guide orient="horz" pos="3126"/>
        <p:guide pos="2141"/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288985480011389E-2"/>
          <c:y val="4.1471015692133968E-2"/>
          <c:w val="0.93071101451998872"/>
          <c:h val="0.759087709075408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Лист2!$B$19</c:f>
              <c:strCache>
                <c:ptCount val="1"/>
                <c:pt idx="0">
                  <c:v>по передаче ээ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400" b="1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Лист2!$D$16:$P$16</c:f>
              <c:numCache>
                <c:formatCode>General</c:formatCod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numCache>
            </c:numRef>
          </c:cat>
          <c:val>
            <c:numRef>
              <c:f>Лист2!$D$19:$P$19</c:f>
              <c:numCache>
                <c:formatCode>#,##0</c:formatCode>
                <c:ptCount val="13"/>
                <c:pt idx="0">
                  <c:v>1493.84600243</c:v>
                </c:pt>
                <c:pt idx="1">
                  <c:v>1686.6862239999998</c:v>
                </c:pt>
                <c:pt idx="2">
                  <c:v>3829.8299510400002</c:v>
                </c:pt>
                <c:pt idx="3">
                  <c:v>3791.1383453199996</c:v>
                </c:pt>
                <c:pt idx="4">
                  <c:v>4010.9963020000005</c:v>
                </c:pt>
                <c:pt idx="5">
                  <c:v>4875.0230000000001</c:v>
                </c:pt>
                <c:pt idx="6">
                  <c:v>6122.5820000000003</c:v>
                </c:pt>
                <c:pt idx="7">
                  <c:v>7548.4638089999999</c:v>
                </c:pt>
                <c:pt idx="8">
                  <c:v>6487.1069500000003</c:v>
                </c:pt>
                <c:pt idx="9">
                  <c:v>6667.2573680800006</c:v>
                </c:pt>
                <c:pt idx="10">
                  <c:v>6377</c:v>
                </c:pt>
                <c:pt idx="11">
                  <c:v>6630</c:v>
                </c:pt>
                <c:pt idx="12">
                  <c:v>6162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1-451E-B550-BD4D3290301E}"/>
            </c:ext>
          </c:extLst>
        </c:ser>
        <c:ser>
          <c:idx val="1"/>
          <c:order val="1"/>
          <c:tx>
            <c:strRef>
              <c:f>Лист2!$B$20</c:f>
              <c:strCache>
                <c:ptCount val="1"/>
                <c:pt idx="0">
                  <c:v>по продаже ээ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400" b="1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Лист2!$D$16:$P$16</c:f>
              <c:numCache>
                <c:formatCode>General</c:formatCod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numCache>
            </c:numRef>
          </c:cat>
          <c:val>
            <c:numRef>
              <c:f>Лист2!$D$20:$P$20</c:f>
              <c:numCache>
                <c:formatCode>#,##0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2135.62</c:v>
                </c:pt>
                <c:pt idx="6">
                  <c:v>2081.223</c:v>
                </c:pt>
                <c:pt idx="7">
                  <c:v>1793.8757473000001</c:v>
                </c:pt>
                <c:pt idx="8">
                  <c:v>1550.2492656800002</c:v>
                </c:pt>
                <c:pt idx="9">
                  <c:v>1335.30151677</c:v>
                </c:pt>
                <c:pt idx="10">
                  <c:v>1201</c:v>
                </c:pt>
                <c:pt idx="11">
                  <c:v>1131</c:v>
                </c:pt>
                <c:pt idx="12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1-451E-B550-BD4D32903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308544"/>
        <c:axId val="87318528"/>
      </c:barChart>
      <c:catAx>
        <c:axId val="8730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87318528"/>
        <c:crosses val="autoZero"/>
        <c:auto val="1"/>
        <c:lblAlgn val="ctr"/>
        <c:lblOffset val="100"/>
        <c:noMultiLvlLbl val="0"/>
      </c:catAx>
      <c:valAx>
        <c:axId val="87318528"/>
        <c:scaling>
          <c:orientation val="minMax"/>
        </c:scaling>
        <c:delete val="0"/>
        <c:axPos val="l"/>
        <c:majorGridlines>
          <c:spPr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c:spPr>
        </c:majorGridlines>
        <c:numFmt formatCode="#,##0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87308544"/>
        <c:crosses val="autoZero"/>
        <c:crossBetween val="between"/>
      </c:valAx>
    </c:plotArea>
    <c:legend>
      <c:legendPos val="b"/>
      <c:overlay val="0"/>
      <c:txPr>
        <a:bodyPr rot="0" vert="horz"/>
        <a:lstStyle/>
        <a:p>
          <a:pPr>
            <a:defRPr sz="14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sz="1400"/>
            </a:pPr>
            <a:r>
              <a:rPr lang="ru-RU" sz="1400"/>
              <a:t>Количество потребителей попавших под отключения, тыс. чел</a:t>
            </a:r>
          </a:p>
        </c:rich>
      </c:tx>
      <c:layout>
        <c:manualLayout>
          <c:xMode val="edge"/>
          <c:yMode val="edge"/>
          <c:x val="8.1866168309341306E-2"/>
          <c:y val="9.9501424501424518E-2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BBB5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Лист1!$H$7:$T$7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Лист1!$H$10:$T$10</c:f>
              <c:numCache>
                <c:formatCode>General</c:formatCode>
                <c:ptCount val="13"/>
                <c:pt idx="0">
                  <c:v>168.9</c:v>
                </c:pt>
                <c:pt idx="1">
                  <c:v>197.4</c:v>
                </c:pt>
                <c:pt idx="2">
                  <c:v>186</c:v>
                </c:pt>
                <c:pt idx="3">
                  <c:v>225</c:v>
                </c:pt>
                <c:pt idx="4">
                  <c:v>255</c:v>
                </c:pt>
                <c:pt idx="5">
                  <c:v>409.8</c:v>
                </c:pt>
                <c:pt idx="6">
                  <c:v>630.29999999999995</c:v>
                </c:pt>
                <c:pt idx="7">
                  <c:v>645.6</c:v>
                </c:pt>
                <c:pt idx="8">
                  <c:v>571.79999999999995</c:v>
                </c:pt>
                <c:pt idx="9">
                  <c:v>517.5</c:v>
                </c:pt>
                <c:pt idx="10">
                  <c:v>423.3</c:v>
                </c:pt>
                <c:pt idx="11">
                  <c:v>411.59999999999991</c:v>
                </c:pt>
                <c:pt idx="12">
                  <c:v>1350.3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52-446C-982B-5A70D23A55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0871040"/>
        <c:axId val="60872576"/>
      </c:barChart>
      <c:catAx>
        <c:axId val="60871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0872576"/>
        <c:crosses val="autoZero"/>
        <c:auto val="1"/>
        <c:lblAlgn val="ctr"/>
        <c:lblOffset val="100"/>
        <c:noMultiLvlLbl val="0"/>
      </c:catAx>
      <c:valAx>
        <c:axId val="60872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0871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499462596326706E-2"/>
          <c:y val="7.3194027353985294E-2"/>
          <c:w val="0.94277134860217171"/>
          <c:h val="0.72943485332146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СВОД!$D$21</c:f>
              <c:strCache>
                <c:ptCount val="1"/>
                <c:pt idx="0">
                  <c:v>Выручка_ТБР </c:v>
                </c:pt>
              </c:strCache>
            </c:strRef>
          </c:tx>
          <c:invertIfNegative val="0"/>
          <c:dLbls>
            <c:dLbl>
              <c:idx val="8"/>
              <c:layout>
                <c:manualLayout>
                  <c:x val="-3.0941977336097978E-3"/>
                  <c:y val="2.39583991639084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DB7-47EE-94B8-10489A47A090}"/>
                </c:ext>
              </c:extLst>
            </c:dLbl>
            <c:dLbl>
              <c:idx val="10"/>
              <c:layout>
                <c:manualLayout>
                  <c:x val="-4.6412966004148104E-3"/>
                  <c:y val="-1.830134349819273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DB7-47EE-94B8-10489A47A090}"/>
                </c:ext>
              </c:extLst>
            </c:dLbl>
            <c:dLbl>
              <c:idx val="11"/>
              <c:layout>
                <c:manualLayout>
                  <c:x val="-1.0829692067634402E-2"/>
                  <c:y val="-1.830134349819273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DB7-47EE-94B8-10489A47A090}"/>
                </c:ext>
              </c:extLst>
            </c:dLbl>
            <c:dLbl>
              <c:idx val="12"/>
              <c:layout>
                <c:manualLayout>
                  <c:x val="-1.0829692067634402E-2"/>
                  <c:y val="1.19791995819542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DB7-47EE-94B8-10489A47A0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СВОД!$E$20:$Q$20</c:f>
              <c:numCache>
                <c:formatCode>#,##0</c:formatCode>
                <c:ptCount val="13"/>
                <c:pt idx="0">
                  <c:v>2008</c:v>
                </c:pt>
                <c:pt idx="1">
                  <c:v>2009</c:v>
                </c:pt>
                <c:pt idx="2" formatCode="General">
                  <c:v>2010</c:v>
                </c:pt>
                <c:pt idx="3" formatCode="General">
                  <c:v>2011</c:v>
                </c:pt>
                <c:pt idx="4" formatCode="General">
                  <c:v>2012</c:v>
                </c:pt>
                <c:pt idx="5" formatCode="General">
                  <c:v>2013</c:v>
                </c:pt>
                <c:pt idx="6" formatCode="General">
                  <c:v>2014</c:v>
                </c:pt>
                <c:pt idx="7" formatCode="General">
                  <c:v>2015</c:v>
                </c:pt>
                <c:pt idx="8" formatCode="General">
                  <c:v>2016</c:v>
                </c:pt>
                <c:pt idx="9" formatCode="General">
                  <c:v>2017</c:v>
                </c:pt>
                <c:pt idx="10" formatCode="General">
                  <c:v>2018</c:v>
                </c:pt>
                <c:pt idx="11" formatCode="General">
                  <c:v>2019</c:v>
                </c:pt>
                <c:pt idx="12" formatCode="General">
                  <c:v>2020</c:v>
                </c:pt>
              </c:numCache>
            </c:numRef>
          </c:cat>
          <c:val>
            <c:numRef>
              <c:f>СВОД!$E$21:$Q$21</c:f>
              <c:numCache>
                <c:formatCode>#,##0.0</c:formatCode>
                <c:ptCount val="13"/>
                <c:pt idx="0" formatCode="0.0">
                  <c:v>2.4349181999999994</c:v>
                </c:pt>
                <c:pt idx="1">
                  <c:v>3.9196543250119995</c:v>
                </c:pt>
                <c:pt idx="2">
                  <c:v>4.2022301245999998</c:v>
                </c:pt>
                <c:pt idx="3">
                  <c:v>4.1570408799999967</c:v>
                </c:pt>
                <c:pt idx="4">
                  <c:v>4.3012831595999987</c:v>
                </c:pt>
                <c:pt idx="5">
                  <c:v>4.4576800999999984</c:v>
                </c:pt>
                <c:pt idx="6">
                  <c:v>4.4908991980399993</c:v>
                </c:pt>
                <c:pt idx="7">
                  <c:v>4.5173865929505848</c:v>
                </c:pt>
                <c:pt idx="8">
                  <c:v>4.9613427718776171</c:v>
                </c:pt>
                <c:pt idx="9">
                  <c:v>5.3860504555479567</c:v>
                </c:pt>
                <c:pt idx="10">
                  <c:v>5.5638447913897195</c:v>
                </c:pt>
                <c:pt idx="11">
                  <c:v>5.8433460140436573</c:v>
                </c:pt>
                <c:pt idx="12">
                  <c:v>5.7395853401986301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B7-47EE-94B8-10489A47A090}"/>
            </c:ext>
          </c:extLst>
        </c:ser>
        <c:ser>
          <c:idx val="1"/>
          <c:order val="1"/>
          <c:tx>
            <c:strRef>
              <c:f>СВОД!$D$22</c:f>
              <c:strCache>
                <c:ptCount val="1"/>
                <c:pt idx="0">
                  <c:v>Выручка_Начисленная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0829692067634287E-2"/>
                  <c:y val="-3.99306652731807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DB7-47EE-94B8-10489A47A090}"/>
                </c:ext>
              </c:extLst>
            </c:dLbl>
            <c:dLbl>
              <c:idx val="1"/>
              <c:layout>
                <c:manualLayout>
                  <c:x val="7.735494334024493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DB7-47EE-94B8-10489A47A090}"/>
                </c:ext>
              </c:extLst>
            </c:dLbl>
            <c:dLbl>
              <c:idx val="2"/>
              <c:layout>
                <c:manualLayout>
                  <c:x val="6.188395467219567E-3"/>
                  <c:y val="3.99306652731807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DB7-47EE-94B8-10489A47A090}"/>
                </c:ext>
              </c:extLst>
            </c:dLbl>
            <c:dLbl>
              <c:idx val="3"/>
              <c:layout>
                <c:manualLayout>
                  <c:x val="1.2376790934439188E-2"/>
                  <c:y val="-3.660268699638545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DB7-47EE-94B8-10489A47A090}"/>
                </c:ext>
              </c:extLst>
            </c:dLbl>
            <c:dLbl>
              <c:idx val="5"/>
              <c:layout>
                <c:manualLayout>
                  <c:x val="7.7354943340244382E-3"/>
                  <c:y val="7.9861330546361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DB7-47EE-94B8-10489A47A090}"/>
                </c:ext>
              </c:extLst>
            </c:dLbl>
            <c:dLbl>
              <c:idx val="6"/>
              <c:layout>
                <c:manualLayout>
                  <c:x val="1.3923889801244033E-2"/>
                  <c:y val="1.59722661092723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DB7-47EE-94B8-10489A47A090}"/>
                </c:ext>
              </c:extLst>
            </c:dLbl>
            <c:dLbl>
              <c:idx val="7"/>
              <c:layout>
                <c:manualLayout>
                  <c:x val="1.0829692067634287E-2"/>
                  <c:y val="-3.99306652731811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DB7-47EE-94B8-10489A47A090}"/>
                </c:ext>
              </c:extLst>
            </c:dLbl>
            <c:dLbl>
              <c:idx val="9"/>
              <c:layout>
                <c:manualLayout>
                  <c:x val="6.1883954672194803E-3"/>
                  <c:y val="3.993066527318059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DB7-47EE-94B8-10489A47A090}"/>
                </c:ext>
              </c:extLst>
            </c:dLbl>
            <c:dLbl>
              <c:idx val="12"/>
              <c:layout>
                <c:manualLayout>
                  <c:x val="0"/>
                  <c:y val="-3.993066527318096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DB7-47EE-94B8-10489A47A0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СВОД!$E$20:$Q$20</c:f>
              <c:numCache>
                <c:formatCode>#,##0</c:formatCode>
                <c:ptCount val="13"/>
                <c:pt idx="0">
                  <c:v>2008</c:v>
                </c:pt>
                <c:pt idx="1">
                  <c:v>2009</c:v>
                </c:pt>
                <c:pt idx="2" formatCode="General">
                  <c:v>2010</c:v>
                </c:pt>
                <c:pt idx="3" formatCode="General">
                  <c:v>2011</c:v>
                </c:pt>
                <c:pt idx="4" formatCode="General">
                  <c:v>2012</c:v>
                </c:pt>
                <c:pt idx="5" formatCode="General">
                  <c:v>2013</c:v>
                </c:pt>
                <c:pt idx="6" formatCode="General">
                  <c:v>2014</c:v>
                </c:pt>
                <c:pt idx="7" formatCode="General">
                  <c:v>2015</c:v>
                </c:pt>
                <c:pt idx="8" formatCode="General">
                  <c:v>2016</c:v>
                </c:pt>
                <c:pt idx="9" formatCode="General">
                  <c:v>2017</c:v>
                </c:pt>
                <c:pt idx="10" formatCode="General">
                  <c:v>2018</c:v>
                </c:pt>
                <c:pt idx="11" formatCode="General">
                  <c:v>2019</c:v>
                </c:pt>
                <c:pt idx="12" formatCode="General">
                  <c:v>2020</c:v>
                </c:pt>
              </c:numCache>
            </c:numRef>
          </c:cat>
          <c:val>
            <c:numRef>
              <c:f>СВОД!$E$22:$Q$22</c:f>
              <c:numCache>
                <c:formatCode>#,##0.0</c:formatCode>
                <c:ptCount val="13"/>
                <c:pt idx="0" formatCode="0.0">
                  <c:v>2.4841466199999997</c:v>
                </c:pt>
                <c:pt idx="1">
                  <c:v>3.2164628458245796</c:v>
                </c:pt>
                <c:pt idx="2">
                  <c:v>3.468972151052117</c:v>
                </c:pt>
                <c:pt idx="3">
                  <c:v>4.2737468626988173</c:v>
                </c:pt>
                <c:pt idx="4">
                  <c:v>3.8802270317399992</c:v>
                </c:pt>
                <c:pt idx="5">
                  <c:v>4.1772909780000003</c:v>
                </c:pt>
                <c:pt idx="6">
                  <c:v>4.4463415600040026</c:v>
                </c:pt>
                <c:pt idx="7">
                  <c:v>4.6520552628570071</c:v>
                </c:pt>
                <c:pt idx="8">
                  <c:v>5.0805852705969157</c:v>
                </c:pt>
                <c:pt idx="9">
                  <c:v>5.2142333745983986</c:v>
                </c:pt>
                <c:pt idx="10">
                  <c:v>5.3344526644718009</c:v>
                </c:pt>
                <c:pt idx="11">
                  <c:v>5.7937722624262014</c:v>
                </c:pt>
                <c:pt idx="12">
                  <c:v>5.7736927132319993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DB7-47EE-94B8-10489A47A090}"/>
            </c:ext>
          </c:extLst>
        </c:ser>
        <c:ser>
          <c:idx val="2"/>
          <c:order val="2"/>
          <c:tx>
            <c:strRef>
              <c:f>СВОД!$D$23</c:f>
              <c:strCache>
                <c:ptCount val="1"/>
                <c:pt idx="0">
                  <c:v>Выручка_Собранная</c:v>
                </c:pt>
              </c:strCache>
            </c:strRef>
          </c:tx>
          <c:invertIfNegative val="0"/>
          <c:dLbls>
            <c:dLbl>
              <c:idx val="3"/>
              <c:layout>
                <c:manualLayout>
                  <c:x val="1.3923889801244088E-2"/>
                  <c:y val="1.19791995819542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DB7-47EE-94B8-10489A47A090}"/>
                </c:ext>
              </c:extLst>
            </c:dLbl>
            <c:dLbl>
              <c:idx val="4"/>
              <c:layout>
                <c:manualLayout>
                  <c:x val="1.0829692067634287E-2"/>
                  <c:y val="7.98613305463615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DB7-47EE-94B8-10489A47A090}"/>
                </c:ext>
              </c:extLst>
            </c:dLbl>
            <c:dLbl>
              <c:idx val="7"/>
              <c:layout>
                <c:manualLayout>
                  <c:x val="4.6412966004146976E-3"/>
                  <c:y val="-3.99306652731811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DB7-47EE-94B8-10489A47A0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СВОД!$E$20:$Q$20</c:f>
              <c:numCache>
                <c:formatCode>#,##0</c:formatCode>
                <c:ptCount val="13"/>
                <c:pt idx="0">
                  <c:v>2008</c:v>
                </c:pt>
                <c:pt idx="1">
                  <c:v>2009</c:v>
                </c:pt>
                <c:pt idx="2" formatCode="General">
                  <c:v>2010</c:v>
                </c:pt>
                <c:pt idx="3" formatCode="General">
                  <c:v>2011</c:v>
                </c:pt>
                <c:pt idx="4" formatCode="General">
                  <c:v>2012</c:v>
                </c:pt>
                <c:pt idx="5" formatCode="General">
                  <c:v>2013</c:v>
                </c:pt>
                <c:pt idx="6" formatCode="General">
                  <c:v>2014</c:v>
                </c:pt>
                <c:pt idx="7" formatCode="General">
                  <c:v>2015</c:v>
                </c:pt>
                <c:pt idx="8" formatCode="General">
                  <c:v>2016</c:v>
                </c:pt>
                <c:pt idx="9" formatCode="General">
                  <c:v>2017</c:v>
                </c:pt>
                <c:pt idx="10" formatCode="General">
                  <c:v>2018</c:v>
                </c:pt>
                <c:pt idx="11" formatCode="General">
                  <c:v>2019</c:v>
                </c:pt>
                <c:pt idx="12" formatCode="General">
                  <c:v>2020</c:v>
                </c:pt>
              </c:numCache>
            </c:numRef>
          </c:cat>
          <c:val>
            <c:numRef>
              <c:f>СВОД!$E$23:$Q$23</c:f>
              <c:numCache>
                <c:formatCode>#,##0.0</c:formatCode>
                <c:ptCount val="13"/>
                <c:pt idx="0" formatCode="0.0">
                  <c:v>1.8281362564199999</c:v>
                </c:pt>
                <c:pt idx="1">
                  <c:v>2.6089436819</c:v>
                </c:pt>
                <c:pt idx="2">
                  <c:v>1.2904738303100001</c:v>
                </c:pt>
                <c:pt idx="3">
                  <c:v>3.3358230338399992</c:v>
                </c:pt>
                <c:pt idx="4">
                  <c:v>3.30943643743</c:v>
                </c:pt>
                <c:pt idx="5">
                  <c:v>0.29967605777999951</c:v>
                </c:pt>
                <c:pt idx="6">
                  <c:v>0.8301981309699995</c:v>
                </c:pt>
                <c:pt idx="7">
                  <c:v>3.6008183598899999</c:v>
                </c:pt>
                <c:pt idx="8">
                  <c:v>5.6643782912999976</c:v>
                </c:pt>
                <c:pt idx="9">
                  <c:v>4.3772992551400014</c:v>
                </c:pt>
                <c:pt idx="10">
                  <c:v>5.0761124899199999</c:v>
                </c:pt>
                <c:pt idx="11">
                  <c:v>5.0150833189299977</c:v>
                </c:pt>
                <c:pt idx="12">
                  <c:v>5.5681950930800026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DB7-47EE-94B8-10489A47A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530880"/>
        <c:axId val="87544960"/>
      </c:barChart>
      <c:catAx>
        <c:axId val="87530880"/>
        <c:scaling>
          <c:orientation val="minMax"/>
        </c:scaling>
        <c:delete val="0"/>
        <c:axPos val="b"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87544960"/>
        <c:crosses val="autoZero"/>
        <c:auto val="1"/>
        <c:lblAlgn val="ctr"/>
        <c:lblOffset val="100"/>
        <c:noMultiLvlLbl val="0"/>
      </c:catAx>
      <c:valAx>
        <c:axId val="87544960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87530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20720062224969"/>
          <c:y val="0.91199862556658773"/>
          <c:w val="0.65082305307235799"/>
          <c:h val="8.8001374433412535E-2"/>
        </c:manualLayout>
      </c:layout>
      <c:overlay val="0"/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txPr>
        <a:bodyPr/>
        <a:lstStyle/>
        <a:p>
          <a:pPr>
            <a:defRPr sz="12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1.7018089607977283E-2"/>
          <c:y val="0.36556544222359133"/>
          <c:w val="0.96596382078404541"/>
          <c:h val="0.63443455777640867"/>
        </c:manualLayout>
      </c:layout>
      <c:lineChart>
        <c:grouping val="standard"/>
        <c:varyColors val="0"/>
        <c:ser>
          <c:idx val="0"/>
          <c:order val="0"/>
          <c:tx>
            <c:strRef>
              <c:f>СВОД!$D$24</c:f>
              <c:strCache>
                <c:ptCount val="1"/>
                <c:pt idx="0">
                  <c:v>Недобор_Выручки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СВОД!$E$24:$Q$24</c:f>
              <c:numCache>
                <c:formatCode>#,##0.0</c:formatCode>
                <c:ptCount val="13"/>
                <c:pt idx="0">
                  <c:v>-0.65601036357999964</c:v>
                </c:pt>
                <c:pt idx="1">
                  <c:v>-0.60751916392458005</c:v>
                </c:pt>
                <c:pt idx="2">
                  <c:v>-2.1784983207421171</c:v>
                </c:pt>
                <c:pt idx="3">
                  <c:v>-0.93792382885881764</c:v>
                </c:pt>
                <c:pt idx="4">
                  <c:v>-0.57079059430999879</c:v>
                </c:pt>
                <c:pt idx="5">
                  <c:v>-3.8776149202200014</c:v>
                </c:pt>
                <c:pt idx="6">
                  <c:v>-3.6161434290340013</c:v>
                </c:pt>
                <c:pt idx="7">
                  <c:v>-1.051236902967009</c:v>
                </c:pt>
                <c:pt idx="8">
                  <c:v>0.58379302070308015</c:v>
                </c:pt>
                <c:pt idx="9">
                  <c:v>-0.83693411945839824</c:v>
                </c:pt>
                <c:pt idx="10">
                  <c:v>-0.25834017455180108</c:v>
                </c:pt>
                <c:pt idx="11">
                  <c:v>-0.77868894349620377</c:v>
                </c:pt>
                <c:pt idx="12">
                  <c:v>-0.20549762015199585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41-43B7-8213-6AE723337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14208"/>
        <c:axId val="87615744"/>
      </c:lineChart>
      <c:catAx>
        <c:axId val="87614208"/>
        <c:scaling>
          <c:orientation val="minMax"/>
        </c:scaling>
        <c:delete val="1"/>
        <c:axPos val="b"/>
        <c:majorTickMark val="none"/>
        <c:minorTickMark val="none"/>
        <c:tickLblPos val="nextTo"/>
        <c:crossAx val="87615744"/>
        <c:crosses val="autoZero"/>
        <c:auto val="1"/>
        <c:lblAlgn val="ctr"/>
        <c:lblOffset val="100"/>
        <c:noMultiLvlLbl val="0"/>
      </c:catAx>
      <c:valAx>
        <c:axId val="87615744"/>
        <c:scaling>
          <c:orientation val="minMax"/>
        </c:scaling>
        <c:delete val="1"/>
        <c:axPos val="l"/>
        <c:numFmt formatCode="#,##0.0" sourceLinked="1"/>
        <c:majorTickMark val="none"/>
        <c:minorTickMark val="none"/>
        <c:tickLblPos val="nextTo"/>
        <c:crossAx val="876142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0015528163691613E-2"/>
          <c:y val="3.0255226434671822E-2"/>
          <c:w val="0.88363598354167461"/>
          <c:h val="0.79501448533025709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Лист2!$B$3</c:f>
              <c:strCache>
                <c:ptCount val="1"/>
                <c:pt idx="0">
                  <c:v>Инвестиционные кредиты</c:v>
                </c:pt>
              </c:strCache>
            </c:strRef>
          </c:tx>
          <c:spPr>
            <a:solidFill>
              <a:srgbClr val="C0504D">
                <a:lumMod val="60000"/>
                <a:lumOff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Лист2!$C$1:$O$1</c:f>
              <c:numCache>
                <c:formatCode>General</c:formatCod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numCache>
            </c:numRef>
          </c:cat>
          <c:val>
            <c:numRef>
              <c:f>Лист2!$C$3:$O$3</c:f>
              <c:numCache>
                <c:formatCode>#,##0</c:formatCode>
                <c:ptCount val="13"/>
                <c:pt idx="0">
                  <c:v>528.43447037340843</c:v>
                </c:pt>
                <c:pt idx="1">
                  <c:v>555.25147037340844</c:v>
                </c:pt>
                <c:pt idx="2">
                  <c:v>648.18547037340852</c:v>
                </c:pt>
                <c:pt idx="3">
                  <c:v>1010.2977779999998</c:v>
                </c:pt>
                <c:pt idx="4">
                  <c:v>1085.4774379999997</c:v>
                </c:pt>
                <c:pt idx="5">
                  <c:v>1684.0301999999997</c:v>
                </c:pt>
                <c:pt idx="6">
                  <c:v>1812.2378000000001</c:v>
                </c:pt>
                <c:pt idx="7">
                  <c:v>2943.1867999999999</c:v>
                </c:pt>
                <c:pt idx="8">
                  <c:v>3060.7429999999995</c:v>
                </c:pt>
                <c:pt idx="9">
                  <c:v>3060.7429999999995</c:v>
                </c:pt>
                <c:pt idx="10">
                  <c:v>3061</c:v>
                </c:pt>
                <c:pt idx="11">
                  <c:v>4476</c:v>
                </c:pt>
                <c:pt idx="12">
                  <c:v>5805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A9-4787-8FEF-6722E817A755}"/>
            </c:ext>
          </c:extLst>
        </c:ser>
        <c:ser>
          <c:idx val="2"/>
          <c:order val="1"/>
          <c:tx>
            <c:strRef>
              <c:f>Лист2!$B$4</c:f>
              <c:strCache>
                <c:ptCount val="1"/>
                <c:pt idx="0">
                  <c:v>Операционные кредиты</c:v>
                </c:pt>
              </c:strCache>
            </c:strRef>
          </c:tx>
          <c:spPr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Лист2!$C$1:$O$1</c:f>
              <c:numCache>
                <c:formatCode>General</c:formatCod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numCache>
            </c:numRef>
          </c:cat>
          <c:val>
            <c:numRef>
              <c:f>Лист2!$C$4:$O$4</c:f>
              <c:numCache>
                <c:formatCode>#,##0</c:formatCode>
                <c:ptCount val="13"/>
                <c:pt idx="0">
                  <c:v>633.43312962659172</c:v>
                </c:pt>
                <c:pt idx="1">
                  <c:v>1019.4482996265916</c:v>
                </c:pt>
                <c:pt idx="2">
                  <c:v>2617.1563138765923</c:v>
                </c:pt>
                <c:pt idx="3">
                  <c:v>2248.6203969300013</c:v>
                </c:pt>
                <c:pt idx="4">
                  <c:v>2239.9044559300005</c:v>
                </c:pt>
                <c:pt idx="5">
                  <c:v>3274.5699550500003</c:v>
                </c:pt>
                <c:pt idx="6">
                  <c:v>5025.8167897500025</c:v>
                </c:pt>
                <c:pt idx="7">
                  <c:v>5435.3612000000021</c:v>
                </c:pt>
                <c:pt idx="8">
                  <c:v>5077.5896999999995</c:v>
                </c:pt>
                <c:pt idx="9">
                  <c:v>5759.9335899999987</c:v>
                </c:pt>
                <c:pt idx="10">
                  <c:v>6002</c:v>
                </c:pt>
                <c:pt idx="11">
                  <c:v>6002</c:v>
                </c:pt>
                <c:pt idx="12">
                  <c:v>6460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A9-4787-8FEF-6722E817A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87774720"/>
        <c:axId val="87776256"/>
      </c:barChart>
      <c:catAx>
        <c:axId val="877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endParaRPr lang="ru-RU"/>
          </a:p>
        </c:txPr>
        <c:crossAx val="87776256"/>
        <c:crosses val="autoZero"/>
        <c:auto val="1"/>
        <c:lblAlgn val="ctr"/>
        <c:lblOffset val="100"/>
        <c:noMultiLvlLbl val="0"/>
      </c:catAx>
      <c:valAx>
        <c:axId val="8777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endParaRPr lang="ru-RU"/>
          </a:p>
        </c:txPr>
        <c:crossAx val="8777472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свод!$B$30</c:f>
              <c:strCache>
                <c:ptCount val="1"/>
                <c:pt idx="0">
                  <c:v>Объем средств на ИП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10"/>
              <c:layout>
                <c:manualLayout>
                  <c:x val="-1.6718287520797633E-2"/>
                  <c:y val="-2.31811215866254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E96-4698-A20A-D99762234B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свод!$C$29:$N$29</c:f>
              <c:numCache>
                <c:formatCode>General</c:formatCode>
                <c:ptCount val="12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</c:numCache>
            </c:numRef>
          </c:cat>
          <c:val>
            <c:numRef>
              <c:f>свод!$C$30:$N$30</c:f>
              <c:numCache>
                <c:formatCode>_-* #,##0\ _₽_-;\-* #,##0\ _₽_-;_-* "-"\ _₽_-;_-@_-</c:formatCode>
                <c:ptCount val="12"/>
                <c:pt idx="0">
                  <c:v>300</c:v>
                </c:pt>
                <c:pt idx="1">
                  <c:v>1120</c:v>
                </c:pt>
                <c:pt idx="2">
                  <c:v>1170</c:v>
                </c:pt>
                <c:pt idx="3">
                  <c:v>733</c:v>
                </c:pt>
                <c:pt idx="4">
                  <c:v>1356</c:v>
                </c:pt>
                <c:pt idx="5">
                  <c:v>1119</c:v>
                </c:pt>
                <c:pt idx="6">
                  <c:v>1586</c:v>
                </c:pt>
                <c:pt idx="7">
                  <c:v>689.52155999999991</c:v>
                </c:pt>
                <c:pt idx="8">
                  <c:v>760.23800000000017</c:v>
                </c:pt>
                <c:pt idx="9">
                  <c:v>1185.6668399999999</c:v>
                </c:pt>
                <c:pt idx="10">
                  <c:v>1502.8427179999999</c:v>
                </c:pt>
                <c:pt idx="11" formatCode="#,##0">
                  <c:v>2277.0203530000003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F-4883-8C46-14DE3409D410}"/>
            </c:ext>
          </c:extLst>
        </c:ser>
        <c:ser>
          <c:idx val="1"/>
          <c:order val="1"/>
          <c:tx>
            <c:strRef>
              <c:f>свод!$B$31</c:f>
              <c:strCache>
                <c:ptCount val="1"/>
                <c:pt idx="0">
                  <c:v>прирост инвестиционных кредитов</c:v>
                </c:pt>
              </c:strCache>
            </c:strRef>
          </c:tx>
          <c:invertIfNegative val="0"/>
          <c:dLbls>
            <c:dLbl>
              <c:idx val="6"/>
              <c:layout>
                <c:manualLayout>
                  <c:x val="1.3678598880652612E-2"/>
                  <c:y val="-4.249823196561124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96-4698-A20A-D99762234BD9}"/>
                </c:ext>
              </c:extLst>
            </c:dLbl>
            <c:dLbl>
              <c:idx val="10"/>
              <c:layout>
                <c:manualLayout>
                  <c:x val="9.119065920435071E-3"/>
                  <c:y val="-4.249823196561124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E96-4698-A20A-D99762234BD9}"/>
                </c:ext>
              </c:extLst>
            </c:dLbl>
            <c:dLbl>
              <c:idx val="11"/>
              <c:layout>
                <c:manualLayout>
                  <c:x val="7.5992216003625632E-3"/>
                  <c:y val="1.39086729519752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96-4698-A20A-D99762234B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свод!$C$29:$N$29</c:f>
              <c:numCache>
                <c:formatCode>General</c:formatCode>
                <c:ptCount val="12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</c:numCache>
            </c:numRef>
          </c:cat>
          <c:val>
            <c:numRef>
              <c:f>свод!$C$31:$N$31</c:f>
              <c:numCache>
                <c:formatCode>_-* #,##0\ _₽_-;\-* #,##0\ _₽_-;_-* "-"\ _₽_-;_-@_-</c:formatCode>
                <c:ptCount val="12"/>
                <c:pt idx="0">
                  <c:v>27</c:v>
                </c:pt>
                <c:pt idx="1">
                  <c:v>93</c:v>
                </c:pt>
                <c:pt idx="2">
                  <c:v>362</c:v>
                </c:pt>
                <c:pt idx="3">
                  <c:v>75</c:v>
                </c:pt>
                <c:pt idx="4">
                  <c:v>599</c:v>
                </c:pt>
                <c:pt idx="5">
                  <c:v>128</c:v>
                </c:pt>
                <c:pt idx="6">
                  <c:v>1131</c:v>
                </c:pt>
                <c:pt idx="7">
                  <c:v>118</c:v>
                </c:pt>
                <c:pt idx="8" formatCode="#,##0_ ;\-#,##0\ ">
                  <c:v>0</c:v>
                </c:pt>
                <c:pt idx="9" formatCode="#,##0_ ;\-#,##0\ ">
                  <c:v>0</c:v>
                </c:pt>
                <c:pt idx="10">
                  <c:v>1415</c:v>
                </c:pt>
                <c:pt idx="11" formatCode="#,##0">
                  <c:v>1984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96-4698-A20A-D99762234BD9}"/>
            </c:ext>
          </c:extLst>
        </c:ser>
        <c:ser>
          <c:idx val="2"/>
          <c:order val="2"/>
          <c:tx>
            <c:strRef>
              <c:f>свод!$B$32</c:f>
              <c:strCache>
                <c:ptCount val="1"/>
                <c:pt idx="0">
                  <c:v>амортизация, учтенная в тарифе 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1.405248622044915E-2"/>
                  <c:y val="1.68939029638158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96-4698-A20A-D99762234BD9}"/>
                </c:ext>
              </c:extLst>
            </c:dLbl>
            <c:dLbl>
              <c:idx val="4"/>
              <c:layout>
                <c:manualLayout>
                  <c:x val="3.0396886401449692E-3"/>
                  <c:y val="1.8544897269300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E96-4698-A20A-D99762234BD9}"/>
                </c:ext>
              </c:extLst>
            </c:dLbl>
            <c:dLbl>
              <c:idx val="10"/>
              <c:layout>
                <c:manualLayout>
                  <c:x val="1.2158754560579984E-2"/>
                  <c:y val="-9.27244863465027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96-4698-A20A-D99762234BD9}"/>
                </c:ext>
              </c:extLst>
            </c:dLbl>
            <c:dLbl>
              <c:idx val="11"/>
              <c:layout>
                <c:manualLayout>
                  <c:x val="1.0638910240507475E-2"/>
                  <c:y val="9.27244863465019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E96-4698-A20A-D99762234B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свод!$C$29:$N$29</c:f>
              <c:numCache>
                <c:formatCode>General</c:formatCode>
                <c:ptCount val="12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</c:numCache>
            </c:numRef>
          </c:cat>
          <c:val>
            <c:numRef>
              <c:f>свод!$C$32:$N$32</c:f>
              <c:numCache>
                <c:formatCode>0</c:formatCode>
                <c:ptCount val="12"/>
                <c:pt idx="0">
                  <c:v>292.49299999999994</c:v>
                </c:pt>
                <c:pt idx="1">
                  <c:v>364.46699999999987</c:v>
                </c:pt>
                <c:pt idx="2">
                  <c:v>383.10559999999992</c:v>
                </c:pt>
                <c:pt idx="3">
                  <c:v>498.2</c:v>
                </c:pt>
                <c:pt idx="4">
                  <c:v>498.2</c:v>
                </c:pt>
                <c:pt idx="5">
                  <c:v>487.5</c:v>
                </c:pt>
                <c:pt idx="6">
                  <c:v>546</c:v>
                </c:pt>
                <c:pt idx="7">
                  <c:v>631.5</c:v>
                </c:pt>
                <c:pt idx="8">
                  <c:v>648.1</c:v>
                </c:pt>
                <c:pt idx="9">
                  <c:v>814.61</c:v>
                </c:pt>
                <c:pt idx="10">
                  <c:v>827</c:v>
                </c:pt>
                <c:pt idx="11">
                  <c:v>913.9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E96-4698-A20A-D99762234B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925824"/>
        <c:axId val="102927360"/>
      </c:barChart>
      <c:catAx>
        <c:axId val="10292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endParaRPr lang="ru-RU"/>
          </a:p>
        </c:txPr>
        <c:crossAx val="102927360"/>
        <c:crosses val="autoZero"/>
        <c:auto val="1"/>
        <c:lblAlgn val="ctr"/>
        <c:lblOffset val="100"/>
        <c:noMultiLvlLbl val="0"/>
      </c:catAx>
      <c:valAx>
        <c:axId val="10292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₽_-;\-* #,##0\ _₽_-;_-* &quot;-&quot;\ _₽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endParaRPr lang="ru-RU"/>
          </a:p>
        </c:txPr>
        <c:crossAx val="10292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0095518725003026E-2"/>
          <c:y val="3.974054583006395E-2"/>
          <c:w val="0.95828674807094072"/>
          <c:h val="0.734571304238029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Лист1!$B$4</c:f>
              <c:strCache>
                <c:ptCount val="1"/>
                <c:pt idx="0">
                  <c:v> Операционные_Факт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Лист1!$C$2:$N$2</c:f>
              <c:numCache>
                <c:formatCode>General</c:formatCode>
                <c:ptCount val="12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</c:numCache>
            </c:numRef>
          </c:cat>
          <c:val>
            <c:numRef>
              <c:f>Лист1!$C$4:$N$4</c:f>
              <c:numCache>
                <c:formatCode>#,##0</c:formatCode>
                <c:ptCount val="12"/>
                <c:pt idx="0">
                  <c:v>132.708</c:v>
                </c:pt>
                <c:pt idx="1">
                  <c:v>147.35100000000003</c:v>
                </c:pt>
                <c:pt idx="2">
                  <c:v>174.53399999999999</c:v>
                </c:pt>
                <c:pt idx="3">
                  <c:v>177.8</c:v>
                </c:pt>
                <c:pt idx="4">
                  <c:v>162.83795700000002</c:v>
                </c:pt>
                <c:pt idx="5">
                  <c:v>282.23097399999995</c:v>
                </c:pt>
                <c:pt idx="6">
                  <c:v>558.75257999999997</c:v>
                </c:pt>
                <c:pt idx="7">
                  <c:v>632.05398279000008</c:v>
                </c:pt>
                <c:pt idx="8">
                  <c:v>533.79185574846213</c:v>
                </c:pt>
                <c:pt idx="9">
                  <c:v>453.04603461654801</c:v>
                </c:pt>
                <c:pt idx="10">
                  <c:v>454.62802050074998</c:v>
                </c:pt>
                <c:pt idx="11">
                  <c:v>327.10441855567694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7-4D88-A14E-F39C74DF4285}"/>
            </c:ext>
          </c:extLst>
        </c:ser>
        <c:ser>
          <c:idx val="1"/>
          <c:order val="1"/>
          <c:tx>
            <c:strRef>
              <c:f>Лист1!$B$5</c:f>
              <c:strCache>
                <c:ptCount val="1"/>
                <c:pt idx="0">
                  <c:v> Инвестиционные_Факт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Лист1!$C$2:$N$2</c:f>
              <c:numCache>
                <c:formatCode>General</c:formatCode>
                <c:ptCount val="12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</c:numCache>
            </c:numRef>
          </c:cat>
          <c:val>
            <c:numRef>
              <c:f>Лист1!$C$5:$N$5</c:f>
              <c:numCache>
                <c:formatCode>#,##0</c:formatCode>
                <c:ptCount val="12"/>
                <c:pt idx="0">
                  <c:v>72.28</c:v>
                </c:pt>
                <c:pt idx="1">
                  <c:v>36.494</c:v>
                </c:pt>
                <c:pt idx="2">
                  <c:v>78.417000000000016</c:v>
                </c:pt>
                <c:pt idx="3">
                  <c:v>86.164000000000001</c:v>
                </c:pt>
                <c:pt idx="4">
                  <c:v>111.01273500000001</c:v>
                </c:pt>
                <c:pt idx="5">
                  <c:v>137.60882800000005</c:v>
                </c:pt>
                <c:pt idx="6">
                  <c:v>313.58421547999995</c:v>
                </c:pt>
                <c:pt idx="7">
                  <c:v>316.09928421000001</c:v>
                </c:pt>
                <c:pt idx="8">
                  <c:v>298.89021582366109</c:v>
                </c:pt>
                <c:pt idx="9">
                  <c:v>280.49930364577096</c:v>
                </c:pt>
                <c:pt idx="10">
                  <c:v>219.51036511397498</c:v>
                </c:pt>
                <c:pt idx="11">
                  <c:v>288.42025416477293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07-4D88-A14E-F39C74DF4285}"/>
            </c:ext>
          </c:extLst>
        </c:ser>
        <c:ser>
          <c:idx val="3"/>
          <c:order val="2"/>
          <c:tx>
            <c:strRef>
              <c:f>Лист1!$B$6</c:f>
              <c:strCache>
                <c:ptCount val="1"/>
                <c:pt idx="0">
                  <c:v> Инвестиционные_Тариф</c:v>
                </c:pt>
              </c:strCache>
            </c:strRef>
          </c:tx>
          <c:spPr>
            <a:solidFill>
              <a:srgbClr val="9BBB59">
                <a:lumMod val="60000"/>
                <a:lumOff val="40000"/>
              </a:srgbClr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10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A07-4D88-A14E-F39C74DF42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10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A07-4D88-A14E-F39C74DF4285}"/>
                </c:ext>
              </c:extLst>
            </c:dLbl>
            <c:dLbl>
              <c:idx val="5"/>
              <c:layout>
                <c:manualLayout>
                  <c:x val="6.0561510108406939E-3"/>
                  <c:y val="1.12558350869490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07-4D88-A14E-F39C74DF42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Лист1!$C$2:$N$2</c:f>
              <c:numCache>
                <c:formatCode>General</c:formatCode>
                <c:ptCount val="12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</c:numCache>
            </c:numRef>
          </c:cat>
          <c:val>
            <c:numRef>
              <c:f>Лист1!$C$6:$N$6</c:f>
              <c:numCache>
                <c:formatCode>0.00</c:formatCode>
                <c:ptCount val="12"/>
                <c:pt idx="0">
                  <c:v>0</c:v>
                </c:pt>
                <c:pt idx="1">
                  <c:v>0</c:v>
                </c:pt>
                <c:pt idx="2" formatCode="#,##0">
                  <c:v>100.473</c:v>
                </c:pt>
                <c:pt idx="3" formatCode="#,##0">
                  <c:v>128.96354999999997</c:v>
                </c:pt>
                <c:pt idx="4" formatCode="#,##0">
                  <c:v>128.96354999999997</c:v>
                </c:pt>
                <c:pt idx="5" formatCode="#,##0">
                  <c:v>135.05100000000002</c:v>
                </c:pt>
                <c:pt idx="6" formatCode="#,##0">
                  <c:v>178.70929999999998</c:v>
                </c:pt>
                <c:pt idx="7" formatCode="#,##0">
                  <c:v>354.98296000000005</c:v>
                </c:pt>
                <c:pt idx="8" formatCode="#,##0">
                  <c:v>368.4313699999999</c:v>
                </c:pt>
                <c:pt idx="9" formatCode="#,##0">
                  <c:v>331.58792</c:v>
                </c:pt>
                <c:pt idx="10" formatCode="#,##0">
                  <c:v>321.66171000000003</c:v>
                </c:pt>
                <c:pt idx="11" formatCode="#,##0">
                  <c:v>320.74021000000005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07-4D88-A14E-F39C74DF42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103520128"/>
        <c:axId val="103521664"/>
      </c:barChart>
      <c:catAx>
        <c:axId val="10352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03521664"/>
        <c:crosses val="autoZero"/>
        <c:auto val="1"/>
        <c:lblAlgn val="ctr"/>
        <c:lblOffset val="100"/>
        <c:noMultiLvlLbl val="0"/>
      </c:catAx>
      <c:valAx>
        <c:axId val="103521664"/>
        <c:scaling>
          <c:orientation val="minMax"/>
        </c:scaling>
        <c:delete val="0"/>
        <c:axPos val="l"/>
        <c:majorGridlines>
          <c:spPr>
            <a:ln>
              <a:gradFill>
                <a:gsLst>
                  <a:gs pos="0">
                    <a:srgbClr val="4F81BD">
                      <a:tint val="66000"/>
                      <a:satMod val="160000"/>
                    </a:srgbClr>
                  </a:gs>
                  <a:gs pos="50000">
                    <a:srgbClr val="4F81BD">
                      <a:tint val="44500"/>
                      <a:satMod val="160000"/>
                    </a:srgb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</a:ln>
          </c:spPr>
        </c:majorGridlines>
        <c:numFmt formatCode="#,##0" sourceLinked="1"/>
        <c:majorTickMark val="none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03520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689860196046924"/>
          <c:y val="0.88613170450138468"/>
          <c:w val="0.74187690824361263"/>
          <c:h val="0.10469343281293687"/>
        </c:manualLayout>
      </c:layout>
      <c:overlay val="0"/>
      <c:txPr>
        <a:bodyPr/>
        <a:lstStyle/>
        <a:p>
          <a:pPr>
            <a:defRPr sz="11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798210067520514E-2"/>
          <c:y val="3.7970149961114814E-2"/>
          <c:w val="0.93978630300991139"/>
          <c:h val="0.807955091374812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'балансовые показатели'!$C$9</c:f>
              <c:strCache>
                <c:ptCount val="1"/>
                <c:pt idx="0">
                  <c:v>План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4.5991652454722975E-3"/>
                  <c:y val="-1.67745166825870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E56-49C9-B697-274C4D63B7E9}"/>
                </c:ext>
              </c:extLst>
            </c:dLbl>
            <c:dLbl>
              <c:idx val="5"/>
              <c:layout>
                <c:manualLayout>
                  <c:x val="-5.6211370308337161E-17"/>
                  <c:y val="1.3419613346069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56-49C9-B697-274C4D63B7E9}"/>
                </c:ext>
              </c:extLst>
            </c:dLbl>
            <c:dLbl>
              <c:idx val="7"/>
              <c:layout>
                <c:manualLayout>
                  <c:x val="-6.1322203272963964E-3"/>
                  <c:y val="2.3484323355621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56-49C9-B697-274C4D63B7E9}"/>
                </c:ext>
              </c:extLst>
            </c:dLbl>
            <c:dLbl>
              <c:idx val="8"/>
              <c:layout>
                <c:manualLayout>
                  <c:x val="-1.0731385572768693E-2"/>
                  <c:y val="-1.67745166825870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56-49C9-B697-274C4D63B7E9}"/>
                </c:ext>
              </c:extLst>
            </c:dLbl>
            <c:dLbl>
              <c:idx val="9"/>
              <c:layout>
                <c:manualLayout>
                  <c:x val="-1.0731385572768693E-2"/>
                  <c:y val="-6.1505850648650698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56-49C9-B697-274C4D63B7E9}"/>
                </c:ext>
              </c:extLst>
            </c:dLbl>
            <c:dLbl>
              <c:idx val="10"/>
              <c:layout>
                <c:manualLayout>
                  <c:x val="-1.3797495736416893E-2"/>
                  <c:y val="-3.35490333651740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E56-49C9-B697-274C4D63B7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'балансовые показатели'!$D$8:$P$8</c:f>
              <c:numCache>
                <c:formatCode>General</c:formatCod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numCache>
            </c:numRef>
          </c:cat>
          <c:val>
            <c:numRef>
              <c:f>'балансовые показатели'!$D$9:$P$9</c:f>
              <c:numCache>
                <c:formatCode>#,##0.00</c:formatCode>
                <c:ptCount val="13"/>
                <c:pt idx="0">
                  <c:v>4.2587757999999996</c:v>
                </c:pt>
                <c:pt idx="1">
                  <c:v>4.4067154862633107</c:v>
                </c:pt>
                <c:pt idx="2">
                  <c:v>4.3168178099999999</c:v>
                </c:pt>
                <c:pt idx="3">
                  <c:v>4.2323299999998882</c:v>
                </c:pt>
                <c:pt idx="4">
                  <c:v>4.3920152099999967</c:v>
                </c:pt>
                <c:pt idx="5">
                  <c:v>4.2988999999999997</c:v>
                </c:pt>
                <c:pt idx="6">
                  <c:v>4.3862904781874601</c:v>
                </c:pt>
                <c:pt idx="7">
                  <c:v>4.2446510464799987</c:v>
                </c:pt>
                <c:pt idx="8">
                  <c:v>4.3666439299999986</c:v>
                </c:pt>
                <c:pt idx="9">
                  <c:v>4.2387999021618192</c:v>
                </c:pt>
                <c:pt idx="10">
                  <c:v>4.4867404775477464</c:v>
                </c:pt>
                <c:pt idx="11">
                  <c:v>4.4942551951226157</c:v>
                </c:pt>
                <c:pt idx="12">
                  <c:v>4.4910965999900663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56-49C9-B697-274C4D63B7E9}"/>
            </c:ext>
          </c:extLst>
        </c:ser>
        <c:ser>
          <c:idx val="1"/>
          <c:order val="1"/>
          <c:tx>
            <c:strRef>
              <c:f>'балансовые показатели'!$C$10</c:f>
              <c:strCache>
                <c:ptCount val="1"/>
                <c:pt idx="0">
                  <c:v>Факт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9.1983304909445934E-3"/>
                  <c:y val="1.67745166825870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E56-49C9-B697-274C4D63B7E9}"/>
                </c:ext>
              </c:extLst>
            </c:dLbl>
            <c:dLbl>
              <c:idx val="1"/>
              <c:layout>
                <c:manualLayout>
                  <c:x val="6.132220327296396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E56-49C9-B697-274C4D63B7E9}"/>
                </c:ext>
              </c:extLst>
            </c:dLbl>
            <c:dLbl>
              <c:idx val="2"/>
              <c:layout>
                <c:manualLayout>
                  <c:x val="1.2264440654592821E-2"/>
                  <c:y val="3.35490333651740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E56-49C9-B697-274C4D63B7E9}"/>
                </c:ext>
              </c:extLst>
            </c:dLbl>
            <c:dLbl>
              <c:idx val="3"/>
              <c:layout>
                <c:manualLayout>
                  <c:x val="9.198330490944593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E56-49C9-B697-274C4D63B7E9}"/>
                </c:ext>
              </c:extLst>
            </c:dLbl>
            <c:dLbl>
              <c:idx val="4"/>
              <c:layout>
                <c:manualLayout>
                  <c:x val="7.6652754091204398E-3"/>
                  <c:y val="6.70980667303482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E56-49C9-B697-274C4D63B7E9}"/>
                </c:ext>
              </c:extLst>
            </c:dLbl>
            <c:dLbl>
              <c:idx val="5"/>
              <c:layout>
                <c:manualLayout>
                  <c:x val="3.0661101636481982E-3"/>
                  <c:y val="-1.67745166825870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E56-49C9-B697-274C4D63B7E9}"/>
                </c:ext>
              </c:extLst>
            </c:dLbl>
            <c:dLbl>
              <c:idx val="6"/>
              <c:layout>
                <c:manualLayout>
                  <c:x val="1.0731385572768693E-2"/>
                  <c:y val="3.35490333651737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E56-49C9-B697-274C4D63B7E9}"/>
                </c:ext>
              </c:extLst>
            </c:dLbl>
            <c:dLbl>
              <c:idx val="8"/>
              <c:layout>
                <c:manualLayout>
                  <c:x val="1.5330550818240991E-3"/>
                  <c:y val="6.70980667303478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E56-49C9-B697-274C4D63B7E9}"/>
                </c:ext>
              </c:extLst>
            </c:dLbl>
            <c:dLbl>
              <c:idx val="10"/>
              <c:layout>
                <c:manualLayout>
                  <c:x val="7.6652754091203834E-3"/>
                  <c:y val="3.35490333651740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E56-49C9-B697-274C4D63B7E9}"/>
                </c:ext>
              </c:extLst>
            </c:dLbl>
            <c:dLbl>
              <c:idx val="11"/>
              <c:layout>
                <c:manualLayout>
                  <c:x val="1.5330550818240881E-2"/>
                  <c:y val="6.70980667303482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E56-49C9-B697-274C4D63B7E9}"/>
                </c:ext>
              </c:extLst>
            </c:dLbl>
            <c:dLbl>
              <c:idx val="12"/>
              <c:layout>
                <c:manualLayout>
                  <c:x val="1.073126485977023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E56-49C9-B697-274C4D63B7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'балансовые показатели'!$D$8:$P$8</c:f>
              <c:numCache>
                <c:formatCode>General</c:formatCod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numCache>
            </c:numRef>
          </c:cat>
          <c:val>
            <c:numRef>
              <c:f>'балансовые показатели'!$D$10:$P$10</c:f>
              <c:numCache>
                <c:formatCode>#,##0.00</c:formatCode>
                <c:ptCount val="13"/>
                <c:pt idx="0">
                  <c:v>4.2602574255999999</c:v>
                </c:pt>
                <c:pt idx="1">
                  <c:v>4.0076808300999991</c:v>
                </c:pt>
                <c:pt idx="2">
                  <c:v>4.2030003325000003</c:v>
                </c:pt>
                <c:pt idx="3">
                  <c:v>4.1534678180008093</c:v>
                </c:pt>
                <c:pt idx="4">
                  <c:v>4.267199999999999</c:v>
                </c:pt>
                <c:pt idx="5">
                  <c:v>4.3225999999999996</c:v>
                </c:pt>
                <c:pt idx="6">
                  <c:v>4.3300322219999989</c:v>
                </c:pt>
                <c:pt idx="7">
                  <c:v>4.2893504529999991</c:v>
                </c:pt>
                <c:pt idx="8">
                  <c:v>4.3531114879999988</c:v>
                </c:pt>
                <c:pt idx="9">
                  <c:v>4.4631114319999989</c:v>
                </c:pt>
                <c:pt idx="10">
                  <c:v>4.4558037250000009</c:v>
                </c:pt>
                <c:pt idx="11">
                  <c:v>4.4186000000000014</c:v>
                </c:pt>
                <c:pt idx="12">
                  <c:v>4.3841879989999875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E56-49C9-B697-274C4D63B7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003840"/>
        <c:axId val="102768640"/>
      </c:barChart>
      <c:catAx>
        <c:axId val="104003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02768640"/>
        <c:crosses val="autoZero"/>
        <c:auto val="1"/>
        <c:lblAlgn val="ctr"/>
        <c:lblOffset val="100"/>
        <c:noMultiLvlLbl val="0"/>
      </c:catAx>
      <c:valAx>
        <c:axId val="102768640"/>
        <c:scaling>
          <c:orientation val="minMax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040038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0368694369157038"/>
          <c:y val="0.9408910094423153"/>
          <c:w val="0.27142229427940101"/>
          <c:h val="4.5026573342209074E-2"/>
        </c:manualLayout>
      </c:layout>
      <c:overlay val="0"/>
      <c:txPr>
        <a:bodyPr/>
        <a:lstStyle/>
        <a:p>
          <a:pPr>
            <a:defRPr sz="12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ru-RU" sz="1400"/>
              <a:t>Количество отключений по сети 6-110 кВ за год, шт.</a:t>
            </a:r>
          </a:p>
        </c:rich>
      </c:tx>
      <c:layout>
        <c:manualLayout>
          <c:xMode val="edge"/>
          <c:yMode val="edge"/>
          <c:x val="8.5553192502420411E-2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504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Лист1!$H$7:$T$7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Лист1!$H$8:$T$8</c:f>
              <c:numCache>
                <c:formatCode>General</c:formatCode>
                <c:ptCount val="13"/>
                <c:pt idx="0">
                  <c:v>563</c:v>
                </c:pt>
                <c:pt idx="1">
                  <c:v>658</c:v>
                </c:pt>
                <c:pt idx="2">
                  <c:v>620</c:v>
                </c:pt>
                <c:pt idx="3">
                  <c:v>750</c:v>
                </c:pt>
                <c:pt idx="4">
                  <c:v>850</c:v>
                </c:pt>
                <c:pt idx="5">
                  <c:v>1366</c:v>
                </c:pt>
                <c:pt idx="6">
                  <c:v>2101</c:v>
                </c:pt>
                <c:pt idx="7">
                  <c:v>2152</c:v>
                </c:pt>
                <c:pt idx="8">
                  <c:v>1906</c:v>
                </c:pt>
                <c:pt idx="9">
                  <c:v>1725</c:v>
                </c:pt>
                <c:pt idx="10">
                  <c:v>1411</c:v>
                </c:pt>
                <c:pt idx="11">
                  <c:v>1372</c:v>
                </c:pt>
                <c:pt idx="12">
                  <c:v>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5-41A3-B188-AD91699ECC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0761984"/>
        <c:axId val="60763520"/>
      </c:barChart>
      <c:catAx>
        <c:axId val="60761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0763520"/>
        <c:crosses val="autoZero"/>
        <c:auto val="1"/>
        <c:lblAlgn val="ctr"/>
        <c:lblOffset val="100"/>
        <c:noMultiLvlLbl val="0"/>
      </c:catAx>
      <c:valAx>
        <c:axId val="607635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0761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sz="1400"/>
            </a:pPr>
            <a:r>
              <a:rPr lang="ru-RU" sz="1400"/>
              <a:t>Среднее время отключения потребителей, ч</a:t>
            </a:r>
          </a:p>
        </c:rich>
      </c:tx>
      <c:layout>
        <c:manualLayout>
          <c:xMode val="edge"/>
          <c:yMode val="edge"/>
          <c:x val="4.9620969838302761E-2"/>
          <c:y val="0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F81B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Лист1!$H$7:$T$7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Лист1!$H$9:$T$9</c:f>
              <c:numCache>
                <c:formatCode>General</c:formatCode>
                <c:ptCount val="13"/>
                <c:pt idx="0">
                  <c:v>2.7</c:v>
                </c:pt>
                <c:pt idx="1">
                  <c:v>3.1</c:v>
                </c:pt>
                <c:pt idx="2">
                  <c:v>3.8</c:v>
                </c:pt>
                <c:pt idx="3">
                  <c:v>2.6</c:v>
                </c:pt>
                <c:pt idx="4">
                  <c:v>4.5</c:v>
                </c:pt>
                <c:pt idx="5">
                  <c:v>3</c:v>
                </c:pt>
                <c:pt idx="6">
                  <c:v>4.3</c:v>
                </c:pt>
                <c:pt idx="7">
                  <c:v>3.6</c:v>
                </c:pt>
                <c:pt idx="8">
                  <c:v>3.3</c:v>
                </c:pt>
                <c:pt idx="9">
                  <c:v>4.0999999999999996</c:v>
                </c:pt>
                <c:pt idx="10">
                  <c:v>4.9000000000000004</c:v>
                </c:pt>
                <c:pt idx="11">
                  <c:v>2.9</c:v>
                </c:pt>
                <c:pt idx="1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E-4774-8AE6-900E36A882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0816384"/>
        <c:axId val="60855040"/>
      </c:barChart>
      <c:catAx>
        <c:axId val="60816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0855040"/>
        <c:crosses val="autoZero"/>
        <c:auto val="1"/>
        <c:lblAlgn val="ctr"/>
        <c:lblOffset val="100"/>
        <c:noMultiLvlLbl val="0"/>
      </c:catAx>
      <c:valAx>
        <c:axId val="60855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0816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0.08718</cdr:x>
      <cdr:y>0.69432</cdr:y>
    </cdr:from>
    <cdr:to>
      <cdr:x>0.13107</cdr:x>
      <cdr:y>0.75904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15237" y="2317466"/>
          <a:ext cx="360040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61,%</a:t>
          </a:r>
        </a:p>
      </cdr:txBody>
    </cdr:sp>
  </cdr:relSizeAnchor>
  <cdr:relSizeAnchor xmlns:cdr="http://schemas.openxmlformats.org/drawingml/2006/chartDrawing">
    <cdr:from>
      <cdr:x>0.1574</cdr:x>
      <cdr:y>0.67275</cdr:y>
    </cdr:from>
    <cdr:to>
      <cdr:x>0.20128</cdr:x>
      <cdr:y>0.73747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291301" y="2245458"/>
          <a:ext cx="360040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7,2%</a:t>
          </a:r>
        </a:p>
      </cdr:txBody>
    </cdr:sp>
  </cdr:relSizeAnchor>
  <cdr:relSizeAnchor xmlns:cdr="http://schemas.openxmlformats.org/drawingml/2006/chartDrawing">
    <cdr:from>
      <cdr:x>0.22761</cdr:x>
      <cdr:y>0.7159</cdr:y>
    </cdr:from>
    <cdr:to>
      <cdr:x>0.28028</cdr:x>
      <cdr:y>0.78062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867365" y="2389474"/>
          <a:ext cx="432048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-1,1%</a:t>
          </a:r>
        </a:p>
      </cdr:txBody>
    </cdr:sp>
  </cdr:relSizeAnchor>
  <cdr:relSizeAnchor xmlns:cdr="http://schemas.openxmlformats.org/drawingml/2006/chartDrawing">
    <cdr:from>
      <cdr:x>0.30661</cdr:x>
      <cdr:y>0.65117</cdr:y>
    </cdr:from>
    <cdr:to>
      <cdr:x>0.35927</cdr:x>
      <cdr:y>0.7159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515437" y="2173450"/>
          <a:ext cx="432048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3,5%</a:t>
          </a:r>
        </a:p>
      </cdr:txBody>
    </cdr:sp>
  </cdr:relSizeAnchor>
  <cdr:relSizeAnchor xmlns:cdr="http://schemas.openxmlformats.org/drawingml/2006/chartDrawing">
    <cdr:from>
      <cdr:x>0.37683</cdr:x>
      <cdr:y>0.6296</cdr:y>
    </cdr:from>
    <cdr:to>
      <cdr:x>0.42949</cdr:x>
      <cdr:y>0.69432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091501" y="2101442"/>
          <a:ext cx="432048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3,6%</a:t>
          </a:r>
        </a:p>
      </cdr:txBody>
    </cdr:sp>
  </cdr:relSizeAnchor>
  <cdr:relSizeAnchor xmlns:cdr="http://schemas.openxmlformats.org/drawingml/2006/chartDrawing">
    <cdr:from>
      <cdr:x>0.44704</cdr:x>
      <cdr:y>0.60803</cdr:y>
    </cdr:from>
    <cdr:to>
      <cdr:x>0.4997</cdr:x>
      <cdr:y>0.67275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3667565" y="2029434"/>
          <a:ext cx="432048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0,7%</a:t>
          </a:r>
        </a:p>
      </cdr:txBody>
    </cdr:sp>
  </cdr:relSizeAnchor>
  <cdr:relSizeAnchor xmlns:cdr="http://schemas.openxmlformats.org/drawingml/2006/chartDrawing">
    <cdr:from>
      <cdr:x>0.50848</cdr:x>
      <cdr:y>0.58645</cdr:y>
    </cdr:from>
    <cdr:to>
      <cdr:x>0.56114</cdr:x>
      <cdr:y>0.65117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171621" y="1957426"/>
          <a:ext cx="432048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0,6%</a:t>
          </a:r>
        </a:p>
      </cdr:txBody>
    </cdr:sp>
  </cdr:relSizeAnchor>
  <cdr:relSizeAnchor xmlns:cdr="http://schemas.openxmlformats.org/drawingml/2006/chartDrawing">
    <cdr:from>
      <cdr:x>0.59278</cdr:x>
      <cdr:y>0.56488</cdr:y>
    </cdr:from>
    <cdr:to>
      <cdr:x>0.64544</cdr:x>
      <cdr:y>0.6296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4863172" y="1885418"/>
          <a:ext cx="432048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9,8%</a:t>
          </a:r>
        </a:p>
      </cdr:txBody>
    </cdr:sp>
  </cdr:relSizeAnchor>
  <cdr:relSizeAnchor xmlns:cdr="http://schemas.openxmlformats.org/drawingml/2006/chartDrawing">
    <cdr:from>
      <cdr:x>0.66744</cdr:x>
      <cdr:y>0.5433</cdr:y>
    </cdr:from>
    <cdr:to>
      <cdr:x>0.7201</cdr:x>
      <cdr:y>0.60803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5475738" y="1813410"/>
          <a:ext cx="432048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8,6%</a:t>
          </a:r>
        </a:p>
      </cdr:txBody>
    </cdr:sp>
  </cdr:relSizeAnchor>
  <cdr:relSizeAnchor xmlns:cdr="http://schemas.openxmlformats.org/drawingml/2006/chartDrawing">
    <cdr:from>
      <cdr:x>0.73669</cdr:x>
      <cdr:y>0.5433</cdr:y>
    </cdr:from>
    <cdr:to>
      <cdr:x>0.78935</cdr:x>
      <cdr:y>0.60803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6043829" y="1813410"/>
          <a:ext cx="432048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3,3%</a:t>
          </a:r>
        </a:p>
      </cdr:txBody>
    </cdr:sp>
  </cdr:relSizeAnchor>
  <cdr:relSizeAnchor xmlns:cdr="http://schemas.openxmlformats.org/drawingml/2006/chartDrawing">
    <cdr:from>
      <cdr:x>0.81568</cdr:x>
      <cdr:y>0.5433</cdr:y>
    </cdr:from>
    <cdr:to>
      <cdr:x>0.86834</cdr:x>
      <cdr:y>0.60803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6691901" y="1813410"/>
          <a:ext cx="432048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5,0%</a:t>
          </a:r>
        </a:p>
      </cdr:txBody>
    </cdr:sp>
  </cdr:relSizeAnchor>
  <cdr:relSizeAnchor xmlns:cdr="http://schemas.openxmlformats.org/drawingml/2006/chartDrawing">
    <cdr:from>
      <cdr:x>0.8859</cdr:x>
      <cdr:y>0.52173</cdr:y>
    </cdr:from>
    <cdr:to>
      <cdr:x>0.93856</cdr:x>
      <cdr:y>0.58645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7267965" y="1741402"/>
          <a:ext cx="432048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600" b="1" dirty="0">
              <a:latin typeface="Times New Roman" pitchFamily="18" charset="0"/>
              <a:cs typeface="Times New Roman" pitchFamily="18" charset="0"/>
            </a:rPr>
            <a:t>-1,8%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0.12501</cdr:x>
      <cdr:y>0.12828</cdr:y>
    </cdr:from>
    <cdr:to>
      <cdr:x>0.88393</cdr:x>
      <cdr:y>0.65131</cdr:y>
    </cdr:to>
    <cdr:cxnSp macro="">
      <cdr:nvCxnSpPr>
        <cdr:cNvPr id="3" name="Прямая со стрелкой 2">
          <a:extLst xmlns:a="http://schemas.openxmlformats.org/drawingml/2006/main">
            <a:ext uri="{FF2B5EF4-FFF2-40B4-BE49-F238E27FC236}">
              <a16:creationId xmlns:a16="http://schemas.microsoft.com/office/drawing/2014/main" id="{74E11ED0-13BC-4EBD-8ED9-90C5EAF0959B}"/>
            </a:ext>
          </a:extLst>
        </cdr:cNvPr>
        <cdr:cNvCxnSpPr/>
      </cdr:nvCxnSpPr>
      <cdr:spPr>
        <a:xfrm xmlns:a="http://schemas.openxmlformats.org/drawingml/2006/main" flipV="1">
          <a:off x="1008192" y="476850"/>
          <a:ext cx="6120680" cy="194421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0.89286</cdr:x>
      <cdr:y>0.03142</cdr:y>
    </cdr:from>
    <cdr:to>
      <cdr:x>0.99107</cdr:x>
      <cdr:y>0.10891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7200880" y="116810"/>
          <a:ext cx="792088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12 265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6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6966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>
              <a:defRPr sz="1200"/>
            </a:lvl1pPr>
          </a:lstStyle>
          <a:p>
            <a:fld id="{0D30D43E-B645-4283-8189-D065BA586BAD}" type="datetimeFigureOut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9400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2" tIns="45776" rIns="91552" bIns="45776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2"/>
          </a:xfrm>
          <a:prstGeom prst="rect">
            <a:avLst/>
          </a:prstGeom>
        </p:spPr>
        <p:txBody>
          <a:bodyPr vert="horz" lIns="91552" tIns="45776" rIns="91552" bIns="45776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6966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7" cy="496966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>
              <a:defRPr sz="1200"/>
            </a:lvl1pPr>
          </a:lstStyle>
          <a:p>
            <a:fld id="{4B99626A-B26B-46FE-B605-61FA8A6D27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80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43752" indent="-286058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44233" indent="-228847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601928" indent="-228847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59620" indent="-228847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517314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75006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32700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90393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2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43752" indent="-286058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44233" indent="-228847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601928" indent="-228847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59620" indent="-228847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517314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75006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32700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90393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3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1pPr>
            <a:lvl2pPr marL="743752" indent="-286058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2pPr>
            <a:lvl3pPr marL="1144233" indent="-228847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3pPr>
            <a:lvl4pPr marL="1601928" indent="-228847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4pPr>
            <a:lvl5pPr marL="2059620" indent="-228847" defTabSz="923334" eaLnBrk="0" hangingPunct="0">
              <a:defRPr sz="1200" i="1">
                <a:solidFill>
                  <a:schemeClr val="tx1"/>
                </a:solidFill>
                <a:latin typeface="Arial" charset="0"/>
              </a:defRPr>
            </a:lvl5pPr>
            <a:lvl6pPr marL="2517314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6pPr>
            <a:lvl7pPr marL="2975006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7pPr>
            <a:lvl8pPr marL="3432700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8pPr>
            <a:lvl9pPr marL="3890393" indent="-228847" algn="ctr" defTabSz="923334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107F8A-DAB3-4504-9E2C-EFDC763539B5}" type="slidenum">
              <a:rPr lang="ru-RU" altLang="ru-RU" i="0">
                <a:latin typeface="Times New Roman" pitchFamily="18" charset="0"/>
              </a:rPr>
              <a:pPr eaLnBrk="1" hangingPunct="1"/>
              <a:t>6</a:t>
            </a:fld>
            <a:endParaRPr lang="ru-RU" altLang="ru-RU" i="0" dirty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9400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B8B2-8A2A-4B56-904E-BE5A7AAE83E1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68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FBF8-E708-43B2-9012-CA6CC90D2524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9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D4AE-E7B0-46A9-9409-18CEE369AC38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66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49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9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9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2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32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83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5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792-8D0E-4E81-92E8-B56D52A78E16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818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03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84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7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8131-4125-4C41-9E81-E978A2368C1B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13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00AD-3FA7-4C11-8844-BE4C35B5D402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4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2B35-B953-46EB-945F-7F4AE00ABB6A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66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5F1A-3131-4CF3-8FCF-32695D8202E1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1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84B6-535F-4961-AE99-D841FC26B61F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3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A08-97AD-4ABC-BE58-319EDCA3FB85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29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F860-1440-4E9F-91DF-1E83681D40F3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98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2655-F83F-42CC-B7AA-CB33F41DAAA1}" type="datetime1">
              <a:rPr lang="ru-RU" smtClean="0"/>
              <a:pPr/>
              <a:t>27.12.2021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A184-FB31-4B73-B5CE-B9477848677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28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96A49-9FAF-4B0C-BECA-A1D44DD5186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1803D-0D2A-43D0-A470-B2132E75693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3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9592" y="1275606"/>
            <a:ext cx="7772400" cy="1927268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br>
              <a:rPr lang="ru-RU" sz="3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по кредитным обязательствам филиала ПАО «Россети Центр» – «Тверьэнерго» за период 2009 – 2020 годов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15617" y="195486"/>
            <a:ext cx="7546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ГЛАВНОЕ УПРАВЛЕНИЕ «РЕГИОНАЛЬНАЯ ЭНЕРГЕТИЧЕСКАЯ КОМИССИЯ» ТВЕРСКОЙ ОБЛАСТИ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8301"/>
            <a:ext cx="720000" cy="886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59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9763"/>
            <a:ext cx="7850941" cy="43177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1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АНАЛИЗ АВАРИЙНОСТИ ФИЛИАЛА ПАО «РОССЕТИ ЦЕНТР» – «ТВЕРЬЭНЕРГО»</a:t>
            </a:r>
            <a:br>
              <a:rPr lang="en-US" sz="1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 ПЕРИОД  2009 – 2020 ГОДОВ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1284" y="4869656"/>
            <a:ext cx="370384" cy="273844"/>
          </a:xfrm>
        </p:spPr>
        <p:txBody>
          <a:bodyPr/>
          <a:lstStyle/>
          <a:p>
            <a:fld id="{94A2A184-FB31-4B73-B5CE-B9477848677C}" type="slidenum">
              <a:rPr lang="ru-RU" sz="1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915032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606902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962184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43222" y="2664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15" name="Диаграмма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791843"/>
              </p:ext>
            </p:extLst>
          </p:nvPr>
        </p:nvGraphicFramePr>
        <p:xfrm>
          <a:off x="1044642" y="752960"/>
          <a:ext cx="7560840" cy="14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246789"/>
              </p:ext>
            </p:extLst>
          </p:nvPr>
        </p:nvGraphicFramePr>
        <p:xfrm>
          <a:off x="1254460" y="2172095"/>
          <a:ext cx="7416824" cy="153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Диаграмма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51715"/>
              </p:ext>
            </p:extLst>
          </p:nvPr>
        </p:nvGraphicFramePr>
        <p:xfrm>
          <a:off x="1085367" y="3718800"/>
          <a:ext cx="7560840" cy="14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1134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57662" y="100559"/>
            <a:ext cx="720000" cy="8864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9638" y="20718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A87D00"/>
                </a:solidFill>
                <a:latin typeface="Times New Roman" pitchFamily="18" charset="0"/>
                <a:cs typeface="Times New Roman" pitchFamily="18" charset="0"/>
              </a:rPr>
              <a:t>ОСНОВНЫЕ НАПРАВЛЕНИЯ РАБОТЫ ПО ВЫХОДУ ИЗ КРИЗИСНОЙ СИТУАЦИИ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306" y="1131590"/>
            <a:ext cx="78121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Продолжить работу по взаимодействию с Минэнерго России по вопросу выделения субсидии из федерального бюджета в целях финансовой поддержки филиала «Тверьэнерго».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Проработать вопрос возможности установления единых (котловых) тарифов на услуги по передаче электрической энергии на территории смежных субъектов Российской Федерации.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Продолжить работу по взаимодействию с Минэнерго России по вопросу проведения конкурса по выбору гарантирующего поставщика на территории городов Нелидово, Западная Двина, Андреаполь, Торопец и объединение двух зон деятельности.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9637" y="4675212"/>
            <a:ext cx="434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9212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32440" y="4659982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005799" y="128301"/>
            <a:ext cx="8102461" cy="48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НОРМАТИВНЫЕ ПРАВОВЫЕ АКТЫ В СФЕРЕ ЭЛЕКТРОЭНЕРГЕТИКИ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1005799" y="699542"/>
            <a:ext cx="7814673" cy="402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algn="just">
              <a:lnSpc>
                <a:spcPct val="110000"/>
              </a:lnSpc>
              <a:buFontTx/>
              <a:buChar char="-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закон от 26.03.2003 № 35-ФЗ «Об электроэнергетике»;</a:t>
            </a:r>
          </a:p>
          <a:p>
            <a:pPr marL="285750" indent="-285750" algn="just">
              <a:lnSpc>
                <a:spcPct val="110000"/>
              </a:lnSpc>
              <a:buFontTx/>
              <a:buChar char="-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Правительства Российской Федерации  от 29.12.2011 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1178 «О ценообразовании в области регулируемых цен (тарифов) в электроэнергетике»;</a:t>
            </a:r>
          </a:p>
          <a:p>
            <a:pPr marL="285750" indent="-285750" algn="just">
              <a:lnSpc>
                <a:spcPct val="110000"/>
              </a:lnSpc>
              <a:buFontTx/>
              <a:buChar char="-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Правительства Российской Федерации от 01.12.2009 № 977 «Об инвестиционных программах субъектов электроэнергетики»;</a:t>
            </a:r>
          </a:p>
          <a:p>
            <a:pPr marL="285750" lvl="0" indent="-285750" algn="just">
              <a:lnSpc>
                <a:spcPct val="110000"/>
              </a:lnSpc>
              <a:buFontTx/>
              <a:buChar char="-"/>
            </a:pPr>
            <a:r>
              <a:rPr lang="ru-RU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Федеральный закон от 27.12.2018 № 522-ФЗ «О внесении изменений в отдельные законодательные акты Российской Федерации в связи с развитием систем учета электрической энергии (мощности) в РФ»;</a:t>
            </a:r>
          </a:p>
          <a:p>
            <a:pPr marL="285750" lvl="0" indent="-285750" algn="just">
              <a:lnSpc>
                <a:spcPct val="110000"/>
              </a:lnSpc>
              <a:buFontTx/>
              <a:buChar char="-"/>
            </a:pPr>
            <a:r>
              <a:rPr lang="ru-RU" kern="0" dirty="0">
                <a:solidFill>
                  <a:sysClr val="windowText" lastClr="000000"/>
                </a:solidFill>
                <a:latin typeface="Times New Roman" pitchFamily="18" charset="0"/>
                <a:ea typeface="PT Sans" panose="020B0503020203020204" pitchFamily="34" charset="-52"/>
                <a:cs typeface="Times New Roman" pitchFamily="18" charset="0"/>
              </a:rPr>
              <a:t>Постановление Правительства РФ от 19.06.2020 № 890 «О порядке предоставления доступа к минимальному набору функций интеллектуальных систем учета электрической энергии (мощности)».</a:t>
            </a:r>
          </a:p>
          <a:p>
            <a:pPr marL="285750" indent="-285750" algn="just">
              <a:buFontTx/>
              <a:buChar char="-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8301"/>
            <a:ext cx="720000" cy="886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47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005799" y="128301"/>
            <a:ext cx="8102461" cy="48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ПРИЧИНЫ ВОЗНИКНОВЕНИЯ УБЫТКОВ ФИЛИАЛА ПАО «РОССЕТИ» – «ТВЕРЬЭНЕРГО»</a:t>
            </a:r>
            <a:endParaRPr lang="en-US" sz="16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8301"/>
            <a:ext cx="720000" cy="88648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20188" y="699542"/>
            <a:ext cx="77282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Основные проблемы приведшие к критической ситуации с финансированием в необходимом объеме производственных нужд электросетевого комплекса филиала «Тверьэнерго»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27504" y="1842756"/>
            <a:ext cx="79209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6088"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1. ежегодное снижение полезного отпуска по группе «прочие потребители»;</a:t>
            </a:r>
          </a:p>
          <a:p>
            <a:pPr lvl="0" indent="446088"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2. опережающий рост федеральных составляющих (цена на покупку потерь и  тарифы на содержание сетей и оплату потерь в сетях ПАО «ФСК ЕЭС»;</a:t>
            </a:r>
          </a:p>
          <a:p>
            <a:pPr lvl="0" indent="446088"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4. расширение льготных категорий потребителей (ранее льгота предоставлялась только до 15 кВт, с 2017 года до 150 кВт);</a:t>
            </a:r>
          </a:p>
          <a:p>
            <a:pPr lvl="0" indent="446088"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3. рост количества заявок на льготное технологическое присоединение, при отсутствии средств на компенсацию расходов;</a:t>
            </a:r>
          </a:p>
          <a:p>
            <a:pPr lvl="0" indent="446088"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4. рост дебиторской задолженности потребителей за услуги по передаче электрической энергии, в том числе нереальной к взысканию (невозвратный долг гарантирующих поставщиков ОАО «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Тверьэнергосбыт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» и ООО «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Тверьоблэнергосбыт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»  4,3 млрд рублей);</a:t>
            </a:r>
          </a:p>
          <a:p>
            <a:pPr lvl="0" indent="446088"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6. инвестиционные обязательства, не обеспеченны тарифным источником;</a:t>
            </a:r>
          </a:p>
          <a:p>
            <a:pPr lvl="0" indent="446088"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5. как следствие увеличение ссудной задолженности.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25817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370384" cy="273844"/>
          </a:xfrm>
        </p:spPr>
        <p:txBody>
          <a:bodyPr/>
          <a:lstStyle/>
          <a:p>
            <a:fld id="{94A2A184-FB31-4B73-B5CE-B9477848677C}" type="slidenum">
              <a:rPr lang="ru-RU" sz="1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915032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606902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962184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pic>
        <p:nvPicPr>
          <p:cNvPr id="1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8301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794345"/>
              </p:ext>
            </p:extLst>
          </p:nvPr>
        </p:nvGraphicFramePr>
        <p:xfrm>
          <a:off x="755576" y="1059582"/>
          <a:ext cx="819491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117613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A87D00"/>
                </a:solidFill>
                <a:latin typeface="Times New Roman" pitchFamily="18" charset="0"/>
                <a:cs typeface="Times New Roman" pitchFamily="18" charset="0"/>
              </a:rPr>
              <a:t>ДИНАМИКА ДЕБИТОРСКОЙ ЗАДОЛЖЕННОСТИ ПО ПЕРЕДАЧЕ И ПРОДАЖЕ ЭЛЕКТРИЧЕСКОЙ ЭНЕРГИИ ФИЛИАЛА ПАО «РОССЕТИ ЦЕНТР» – «ТВЕРЬЭНЕРГО» ЗА ПЕРИОД 2008 – 2022 ГОДЫ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80412" y="136910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7 039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3569" y="951668"/>
            <a:ext cx="121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latin typeface="Times New Roman" pitchFamily="18" charset="0"/>
                <a:cs typeface="Times New Roman" pitchFamily="18" charset="0"/>
              </a:rPr>
              <a:t>млн руб. с НДС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8676456" y="1707654"/>
            <a:ext cx="0" cy="38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1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9763"/>
            <a:ext cx="7850941" cy="43177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14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ДИНАМИКА ВЫРУЧКИ НА СОДЕРЖАНИЕ И ФИНАНСОВОГО РЕЗУЛЬТАТА ФИЛИАЛА ПАО «РОССЕТИ ЦЕНТР» – «ТВЕРЬЭНЕРГО» ЗА ПЕРИОД  2009 – 2020 ГОДОВ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1284" y="4869656"/>
            <a:ext cx="370384" cy="273844"/>
          </a:xfrm>
        </p:spPr>
        <p:txBody>
          <a:bodyPr/>
          <a:lstStyle/>
          <a:p>
            <a:fld id="{94A2A184-FB31-4B73-B5CE-B9477848677C}" type="slidenum">
              <a:rPr lang="ru-RU" sz="1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915032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606902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962184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43222" y="2664"/>
            <a:ext cx="720000" cy="8864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490733" y="627534"/>
            <a:ext cx="1656184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ru-RU" sz="1100" i="1" dirty="0">
                <a:latin typeface="Times New Roman" pitchFamily="18" charset="0"/>
                <a:cs typeface="Times New Roman" pitchFamily="18" charset="0"/>
              </a:rPr>
              <a:t>млрд руб. с НДС</a:t>
            </a:r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50817"/>
              </p:ext>
            </p:extLst>
          </p:nvPr>
        </p:nvGraphicFramePr>
        <p:xfrm>
          <a:off x="760419" y="758340"/>
          <a:ext cx="8204069" cy="333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Диаграмма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303138"/>
              </p:ext>
            </p:extLst>
          </p:nvPr>
        </p:nvGraphicFramePr>
        <p:xfrm>
          <a:off x="611560" y="4011910"/>
          <a:ext cx="8208912" cy="93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9613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04448" y="4803998"/>
            <a:ext cx="381000" cy="273844"/>
          </a:xfrm>
        </p:spPr>
        <p:txBody>
          <a:bodyPr/>
          <a:lstStyle/>
          <a:p>
            <a:pPr>
              <a:defRPr/>
            </a:pPr>
            <a:fld id="{2209E143-E6E9-4D2A-AA1A-7AC1E6459195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8301"/>
            <a:ext cx="720000" cy="886480"/>
          </a:xfrm>
          <a:prstGeom prst="rect">
            <a:avLst/>
          </a:prstGeom>
          <a:noFill/>
        </p:spPr>
      </p:pic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39872"/>
              </p:ext>
            </p:extLst>
          </p:nvPr>
        </p:nvGraphicFramePr>
        <p:xfrm>
          <a:off x="755576" y="1131590"/>
          <a:ext cx="8136904" cy="36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504" y="128301"/>
            <a:ext cx="806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A87D00"/>
                </a:solidFill>
                <a:latin typeface="Times New Roman" pitchFamily="18" charset="0"/>
                <a:cs typeface="Times New Roman" pitchFamily="18" charset="0"/>
              </a:rPr>
              <a:t>ДИНАМИКА ССУДНОЙ ЗАДОЛЖЕННОСТИ ФИЛИАЛА </a:t>
            </a:r>
            <a:br>
              <a:rPr lang="ru-RU" sz="1600" b="1" dirty="0">
                <a:solidFill>
                  <a:srgbClr val="A87D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solidFill>
                  <a:srgbClr val="A87D00"/>
                </a:solidFill>
                <a:latin typeface="Times New Roman" pitchFamily="18" charset="0"/>
                <a:cs typeface="Times New Roman" pitchFamily="18" charset="0"/>
              </a:rPr>
              <a:t>ПАО «РОССЕТИ ЦЕНТР» – «ТВЕРЬЭНЕРГО» ЗА ПЕРИОД 2008  – 2022 ГОДЫ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8608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млн руб.</a:t>
            </a:r>
          </a:p>
        </p:txBody>
      </p:sp>
    </p:spTree>
    <p:extLst>
      <p:ext uri="{BB962C8B-B14F-4D97-AF65-F5344CB8AC3E}">
        <p14:creationId xmlns:p14="http://schemas.microsoft.com/office/powerpoint/2010/main" val="16270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370384" cy="273844"/>
          </a:xfrm>
        </p:spPr>
        <p:txBody>
          <a:bodyPr/>
          <a:lstStyle/>
          <a:p>
            <a:fld id="{94A2A184-FB31-4B73-B5CE-B9477848677C}" type="slidenum">
              <a:rPr lang="ru-RU" sz="1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915032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606902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962184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pic>
        <p:nvPicPr>
          <p:cNvPr id="17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62944" y="16220"/>
            <a:ext cx="720000" cy="88648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0695" y="29895"/>
            <a:ext cx="806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A87D00"/>
                </a:solidFill>
                <a:latin typeface="Times New Roman" pitchFamily="18" charset="0"/>
                <a:cs typeface="Times New Roman" pitchFamily="18" charset="0"/>
              </a:rPr>
              <a:t>ОБЪЕМ ОСВОЕНИЯ СРЕДСТВ НА РЕАЛИЗАЦИЮ </a:t>
            </a:r>
            <a:br>
              <a:rPr lang="ru-RU" sz="1600" b="1" dirty="0">
                <a:solidFill>
                  <a:srgbClr val="A87D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solidFill>
                  <a:srgbClr val="A87D00"/>
                </a:solidFill>
                <a:latin typeface="Times New Roman" pitchFamily="18" charset="0"/>
                <a:cs typeface="Times New Roman" pitchFamily="18" charset="0"/>
              </a:rPr>
              <a:t>ИНВЕСТИЦИОННОЙ ПРОГРАММЫ ФИЛИАЛ ПАО «РОССЕТИ ЦЕНТР» – «ТВЕРЬЭНЕРГО» ЗА ПЕРИОД 2009 – 2021 ГОДОВ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59567" y="74881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млн руб.</a:t>
            </a:r>
          </a:p>
        </p:txBody>
      </p:sp>
      <p:graphicFrame>
        <p:nvGraphicFramePr>
          <p:cNvPr id="14" name="Диаграмма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965771"/>
              </p:ext>
            </p:extLst>
          </p:nvPr>
        </p:nvGraphicFramePr>
        <p:xfrm>
          <a:off x="539552" y="1056588"/>
          <a:ext cx="8356119" cy="2739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77488"/>
              </p:ext>
            </p:extLst>
          </p:nvPr>
        </p:nvGraphicFramePr>
        <p:xfrm>
          <a:off x="422944" y="3939902"/>
          <a:ext cx="8352927" cy="11061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5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3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61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61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61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94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9550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2009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2013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Итого за  2009 - 2020 гг.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32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Объем средств на ИП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300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1 120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1 170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733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1 356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1 119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1 586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690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760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1 186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1 503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2 277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13 799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46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прирост инвестиционных кредитов,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362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599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128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1 131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118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1 415  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1 984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5 932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38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амортизация, учтенная в тарифе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6 905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59" marR="6959" marT="695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983978" y="365186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млн руб.</a:t>
            </a:r>
          </a:p>
        </p:txBody>
      </p:sp>
    </p:spTree>
    <p:extLst>
      <p:ext uri="{BB962C8B-B14F-4D97-AF65-F5344CB8AC3E}">
        <p14:creationId xmlns:p14="http://schemas.microsoft.com/office/powerpoint/2010/main" val="149224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370384" cy="273844"/>
          </a:xfrm>
        </p:spPr>
        <p:txBody>
          <a:bodyPr/>
          <a:lstStyle/>
          <a:p>
            <a:fld id="{94A2A184-FB31-4B73-B5CE-B9477848677C}" type="slidenum">
              <a:rPr lang="ru-RU" sz="1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915032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606902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962184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72306" y="100559"/>
            <a:ext cx="720000" cy="88648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83568" y="128301"/>
            <a:ext cx="835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A87D00"/>
                </a:solidFill>
                <a:latin typeface="Times New Roman" pitchFamily="18" charset="0"/>
                <a:cs typeface="Times New Roman" pitchFamily="18" charset="0"/>
              </a:rPr>
              <a:t>ОПЛАТА ПРОЦЕНТОВ ПО КРЕДИТАМ (ОПЕРАЦИОННЫМ И ИНВЕСТИЦИОННЫМ) ФИЛИАЛОМ ПАО «РОССЕТИ ЦЕНТР» – «ТВЕРЬЭНЕРГО» ЗА ПЕРИОД  2009 – 2020 ГОДОВ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59567" y="94236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млн руб.</a:t>
            </a: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720710"/>
              </p:ext>
            </p:extLst>
          </p:nvPr>
        </p:nvGraphicFramePr>
        <p:xfrm>
          <a:off x="432306" y="987039"/>
          <a:ext cx="8388166" cy="2304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50497"/>
              </p:ext>
            </p:extLst>
          </p:nvPr>
        </p:nvGraphicFramePr>
        <p:xfrm>
          <a:off x="486699" y="3291830"/>
          <a:ext cx="8388170" cy="1483442"/>
        </p:xfrm>
        <a:graphic>
          <a:graphicData uri="http://schemas.openxmlformats.org/drawingml/2006/table">
            <a:tbl>
              <a:tblPr/>
              <a:tblGrid>
                <a:gridCol w="124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5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5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5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5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85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85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5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7754" marR="7754" marT="7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2015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Всего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Оплата процентов</a:t>
                      </a:r>
                      <a:r>
                        <a:rPr lang="ru-RU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всего, млн </a:t>
                      </a:r>
                      <a:r>
                        <a:rPr lang="ru-RU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205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6 276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Оплата процентов</a:t>
                      </a:r>
                      <a:r>
                        <a:rPr lang="ru-RU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по операционным кредитам, млн </a:t>
                      </a:r>
                      <a:r>
                        <a:rPr lang="ru-RU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455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3 860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Оплата</a:t>
                      </a:r>
                      <a:r>
                        <a:rPr lang="ru-RU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процентов по инвестиционным кредитам, млн </a:t>
                      </a:r>
                      <a:r>
                        <a:rPr lang="ru-RU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руб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ru-RU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238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115199" y="300379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млн руб.</a:t>
            </a:r>
          </a:p>
        </p:txBody>
      </p:sp>
    </p:spTree>
    <p:extLst>
      <p:ext uri="{BB962C8B-B14F-4D97-AF65-F5344CB8AC3E}">
        <p14:creationId xmlns:p14="http://schemas.microsoft.com/office/powerpoint/2010/main" val="14905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370384" cy="273844"/>
          </a:xfrm>
        </p:spPr>
        <p:txBody>
          <a:bodyPr/>
          <a:lstStyle/>
          <a:p>
            <a:fld id="{94A2A184-FB31-4B73-B5CE-B9477848677C}" type="slidenum">
              <a:rPr lang="ru-RU" sz="1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915032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606902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9621841" y="7834313"/>
            <a:ext cx="18473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prstClr val="black"/>
              </a:solidFill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72306" y="100559"/>
            <a:ext cx="720000" cy="88648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83568" y="128301"/>
            <a:ext cx="8352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A87D00"/>
                </a:solidFill>
                <a:latin typeface="Times New Roman" pitchFamily="18" charset="0"/>
                <a:cs typeface="Times New Roman" pitchFamily="18" charset="0"/>
              </a:rPr>
              <a:t>ДИНАМИКА ИЗМЕНЕНИЯ  ПОЛЕЗНОГО ОТПУСКА ЭЛЕКТРИЧЕСКОЙ ЭНЕРГИИ ПОТРЕБИТЕЛЯМ ТВЕРСКОЙ ОБЛАСТИ ЗА ПЕРИОД 2009 – 2020 ГОДОВ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40352" y="833150"/>
            <a:ext cx="1155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latin typeface="Times New Roman" pitchFamily="18" charset="0"/>
                <a:cs typeface="Times New Roman" pitchFamily="18" charset="0"/>
              </a:rPr>
              <a:t>млрд. кВтч</a:t>
            </a:r>
          </a:p>
        </p:txBody>
      </p:sp>
      <p:graphicFrame>
        <p:nvGraphicFramePr>
          <p:cNvPr id="14" name="Диаграмма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070830"/>
              </p:ext>
            </p:extLst>
          </p:nvPr>
        </p:nvGraphicFramePr>
        <p:xfrm>
          <a:off x="611559" y="1018494"/>
          <a:ext cx="8284112" cy="3785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0353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19547</TotalTime>
  <Words>811</Words>
  <Application>Microsoft Office PowerPoint</Application>
  <PresentationFormat>Экран (16:9)</PresentationFormat>
  <Paragraphs>183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1_Тема Office</vt:lpstr>
      <vt:lpstr> Информация по кредитным обязательствам филиала ПАО «Россети Центр» – «Тверьэнерго» за период 2009 – 2020 годов</vt:lpstr>
      <vt:lpstr>Презентация PowerPoint</vt:lpstr>
      <vt:lpstr>Презентация PowerPoint</vt:lpstr>
      <vt:lpstr>Презентация PowerPoint</vt:lpstr>
      <vt:lpstr>ДИНАМИКА ВЫРУЧКИ НА СОДЕРЖАНИЕ И ФИНАНСОВОГО РЕЗУЛЬТАТА ФИЛИАЛА ПАО «РОССЕТИ ЦЕНТР» – «ТВЕРЬЭНЕРГО» ЗА ПЕРИОД  2009 – 2020 ГОДОВ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АНАЛИЗ АВАРИЙНОСТИ ФИЛИАЛА ПАО «РОССЕТИ ЦЕНТР» – «ТВЕРЬЭНЕРГО» ЗА ПЕРИОД  2009 – 2020 ГОДОВ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ИНВЕСТИЦИОННАЯ ПРОГРАММА  ООО «ЭНЕРГОПРОМ»</dc:title>
  <dc:creator>Наталья Витальевна Краснопеева</dc:creator>
  <cp:lastModifiedBy>ЦветковАИ</cp:lastModifiedBy>
  <cp:revision>761</cp:revision>
  <cp:lastPrinted>2021-12-27T15:07:02Z</cp:lastPrinted>
  <dcterms:created xsi:type="dcterms:W3CDTF">2017-10-06T10:56:33Z</dcterms:created>
  <dcterms:modified xsi:type="dcterms:W3CDTF">2021-12-27T18:41:09Z</dcterms:modified>
</cp:coreProperties>
</file>