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343" r:id="rId4"/>
    <p:sldId id="335" r:id="rId5"/>
    <p:sldId id="342" r:id="rId6"/>
    <p:sldId id="336" r:id="rId7"/>
    <p:sldId id="337" r:id="rId8"/>
    <p:sldId id="339" r:id="rId9"/>
    <p:sldId id="325" r:id="rId10"/>
    <p:sldId id="341" r:id="rId11"/>
    <p:sldId id="333" r:id="rId12"/>
    <p:sldId id="338" r:id="rId13"/>
    <p:sldId id="344" r:id="rId14"/>
  </p:sldIdLst>
  <p:sldSz cx="9144000" cy="5143500" type="screen16x9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6AC"/>
    <a:srgbClr val="CECE1C"/>
    <a:srgbClr val="C9D806"/>
    <a:srgbClr val="9FAB05"/>
    <a:srgbClr val="00B050"/>
    <a:srgbClr val="B6F082"/>
    <a:srgbClr val="83EF88"/>
    <a:srgbClr val="996600"/>
    <a:srgbClr val="996633"/>
    <a:srgbClr val="703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139" autoAdjust="0"/>
  </p:normalViewPr>
  <p:slideViewPr>
    <p:cSldViewPr>
      <p:cViewPr>
        <p:scale>
          <a:sx n="100" d="100"/>
          <a:sy n="100" d="100"/>
        </p:scale>
        <p:origin x="-222" y="-60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8" y="0"/>
            <a:ext cx="2945659" cy="496332"/>
          </a:xfrm>
          <a:prstGeom prst="rect">
            <a:avLst/>
          </a:prstGeom>
        </p:spPr>
        <p:txBody>
          <a:bodyPr vert="horz" lIns="91344" tIns="45671" rIns="91344" bIns="4567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2" y="0"/>
            <a:ext cx="2945659" cy="496332"/>
          </a:xfrm>
          <a:prstGeom prst="rect">
            <a:avLst/>
          </a:prstGeom>
        </p:spPr>
        <p:txBody>
          <a:bodyPr vert="horz" lIns="91344" tIns="45671" rIns="91344" bIns="45671" rtlCol="0"/>
          <a:lstStyle>
            <a:lvl1pPr algn="r">
              <a:defRPr sz="1200"/>
            </a:lvl1pPr>
          </a:lstStyle>
          <a:p>
            <a:fld id="{EA67489A-8A78-4FEC-9722-81A94241E848}" type="datetimeFigureOut">
              <a:rPr lang="ru-RU" smtClean="0"/>
              <a:pPr/>
              <a:t>22.03.2022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4" tIns="45671" rIns="91344" bIns="4567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344" tIns="45671" rIns="91344" bIns="4567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8" y="9428587"/>
            <a:ext cx="2945659" cy="496332"/>
          </a:xfrm>
          <a:prstGeom prst="rect">
            <a:avLst/>
          </a:prstGeom>
        </p:spPr>
        <p:txBody>
          <a:bodyPr vert="horz" lIns="91344" tIns="45671" rIns="91344" bIns="4567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2" y="9428587"/>
            <a:ext cx="2945659" cy="496332"/>
          </a:xfrm>
          <a:prstGeom prst="rect">
            <a:avLst/>
          </a:prstGeom>
        </p:spPr>
        <p:txBody>
          <a:bodyPr vert="horz" lIns="91344" tIns="45671" rIns="91344" bIns="45671" rtlCol="0" anchor="b"/>
          <a:lstStyle>
            <a:lvl1pPr algn="r">
              <a:defRPr sz="1200"/>
            </a:lvl1pPr>
          </a:lstStyle>
          <a:p>
            <a:fld id="{B47F51CB-9D62-43EF-B30A-853823524B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1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91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590592-A18A-4927-98B4-C4D369032D48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1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590592-A18A-4927-98B4-C4D369032D48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1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590592-A18A-4927-98B4-C4D369032D48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C1B9-96A9-40CC-8953-28A86D3B7B84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8BFA-4682-4395-8F02-2AB39801CB4E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B993-DC29-41FE-8098-7F84F1D319B8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3EF75-ACDF-4A60-BE8B-09B7D30D5CD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E06DD-306D-4678-AA60-33F77628ADF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1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F8E7B7-27B2-4A74-95B7-708D88623EF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1100C-376E-490D-8119-DB1E8FF4F3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85D837-CFDD-456E-BC1E-A2F27DB9C0E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C76FC-2907-4CEC-9344-0E7E06B0EE7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3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4370DE-757B-4E30-AB14-D6008EF80BF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F9470-0688-4EDD-B455-B87844DE834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18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DDBEC-5DCF-4035-A1C3-94FF2634C0B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DD55C-930D-4FF2-BE76-CC0759C78BF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0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63875E-2732-4D57-9118-C635C0EEBE9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195CC-E41C-4CEB-A993-15D31FFAEE5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81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675D9-FFCA-4CEB-ABAC-92AD8AAAFEC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C1D38-C0A9-457D-B4AB-97C676E1238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59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5995E3-4BBE-432E-92CE-F51E988A7BE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9C810-DC09-4413-8775-8BDDD95699F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7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343E-81C5-4702-A1BC-87FE353B6B1F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5C0F6-3C87-4616-BF47-7EF6FD929A7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853C3-E800-4B46-B291-4418C70DEA0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61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DB3E4-93A6-47E0-9B69-0333A751703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6AB0E-1690-4FF8-BDBB-8EF28695332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2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AE4CEC-1696-4F84-931A-9A13DC925E9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C309-AA7A-470C-8343-695B36E1AF4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84A7-A156-4AFA-B3C7-0FA9113A4D40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6A1C-6BB1-4AE0-8510-B2E77994DA68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4836-98B7-4E43-95EF-EEBA0464259F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023B-A5A6-4BBE-976C-0E2927AE68A2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D26B-2CB4-4BFB-B6E6-3774410E24E4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36B9-B29C-41D4-AA45-B961F4D41549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1D8A-4D41-4B53-B4FF-3F8613AC417D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7FEF-8612-4FAE-8FBE-EBD04D6DB0D0}" type="datetime1">
              <a:rPr lang="ru-RU" smtClean="0"/>
              <a:pPr/>
              <a:t>22.03.2022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7B0DA4-24A5-4838-9DAD-CCDFC932151F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22.03.2022</a:t>
            </a:fld>
            <a:endParaRPr lang="ru-RU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3FE2E9-0186-461F-8F65-C75150765F8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0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cid:5b19e34a-d893-4baa-95fe-3b693c1bc46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37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microsoft.com/office/2007/relationships/hdphoto" Target="../media/hdphoto1.wdp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cid:28FB821B-E7B3-45BB-B4DA-940C9796C882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cid:4C2E7761-8CCB-4E8E-BC6E-DE5263ACF19B" TargetMode="External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0"/>
          <p:cNvSpPr txBox="1">
            <a:spLocks/>
          </p:cNvSpPr>
          <p:nvPr/>
        </p:nvSpPr>
        <p:spPr>
          <a:xfrm>
            <a:off x="1214414" y="107139"/>
            <a:ext cx="6215107" cy="8174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214296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1342447" y="4347259"/>
            <a:ext cx="6673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21 марта 2022 года</a:t>
            </a:r>
            <a:endParaRPr lang="ru-RU" sz="1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282" y="655296"/>
            <a:ext cx="7586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Отчет 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единоличного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исполнительного органа - Генерального директора ООО «Тверь Водоканал» по консолидации проделанной работы и финансово-хозяйственной деятельности </a:t>
            </a:r>
          </a:p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ООО «Тверь Водоканал» </a:t>
            </a:r>
          </a:p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 2019, 2020 и 2021 год.</a:t>
            </a:r>
          </a:p>
          <a:p>
            <a:pPr algn="ctr"/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895" y="247853"/>
            <a:ext cx="1637447" cy="407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04383" y="4803998"/>
            <a:ext cx="2133600" cy="273844"/>
          </a:xfrm>
        </p:spPr>
        <p:txBody>
          <a:bodyPr/>
          <a:lstStyle/>
          <a:p>
            <a:fld id="{D648A3F3-48CF-4828-A771-1E78243DA384}" type="slidenum">
              <a:rPr 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915816" y="1054620"/>
            <a:ext cx="5901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ПИР и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получено положительное заключение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ГАУ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«Госэкспертиза» для обеспечения участия Тверской области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ФП «Оздоровление Волги» по объекту: «Реконструкция очистных сооружений канализации г. Старица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(октябрь 2021);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915816" y="2193155"/>
            <a:ext cx="59584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период реализации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ФП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«Чистая вода»  потребителей г. Ржева питьевой водой с удовлетворительными органолептическими свойствами на действующих площадках  водозаборов Ржев-1 и Ржев-2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смонтированы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временной водоподготовки MF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Q-63/15SM (август 2021);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Рисунок 3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2225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Прямоугольник 36"/>
          <p:cNvSpPr/>
          <p:nvPr/>
        </p:nvSpPr>
        <p:spPr>
          <a:xfrm>
            <a:off x="3597310" y="4083918"/>
            <a:ext cx="5339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5b19e34a-d893-4baa-95fe-3b693c1bc46b" descr="Image"/>
          <p:cNvPicPr>
            <a:picLocks noChangeAspect="1" noChangeArrowheads="1"/>
          </p:cNvPicPr>
          <p:nvPr/>
        </p:nvPicPr>
        <p:blipFill rotWithShape="1"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/>
          <a:stretch/>
        </p:blipFill>
        <p:spPr bwMode="auto">
          <a:xfrm>
            <a:off x="1074566" y="2331112"/>
            <a:ext cx="1553218" cy="9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07" y="3490172"/>
            <a:ext cx="1545177" cy="9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47" y="1095780"/>
            <a:ext cx="1537137" cy="10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7"/>
          <a:stretch/>
        </p:blipFill>
        <p:spPr>
          <a:xfrm>
            <a:off x="1975078" y="1184505"/>
            <a:ext cx="656113" cy="755891"/>
          </a:xfrm>
          <a:prstGeom prst="rect">
            <a:avLst/>
          </a:prstGeom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953363" y="195486"/>
            <a:ext cx="5961297" cy="578384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ОСНОВНЫЕ ДОСТИЖЕНИЯ  ООО «ТВЕРЬ  ВОДОКАНАЛ»</a:t>
            </a:r>
            <a:b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за 2019 -2021 годы</a:t>
            </a:r>
            <a:endParaRPr lang="ru-RU" sz="1600" b="1" dirty="0">
              <a:solidFill>
                <a:srgbClr val="A88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0" y="173219"/>
            <a:ext cx="1637447" cy="407443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2915816" y="3634214"/>
            <a:ext cx="59584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 обязательства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техническому обслуживанию очистных сооружений г. Конаково, приняты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управление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ГУП «ДЕЗ»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г.Ржев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ГУП «Водоканал»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г.Торжок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22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814" y="71437"/>
            <a:ext cx="5790487" cy="593407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УЧАСТИЕ  ООО «ТВЕРЬ  ВОДОКАНАЛ» </a:t>
            </a:r>
            <a:b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В ЖИЗНИ ТВЕРСКОЙ ОБЛАСТИ</a:t>
            </a:r>
            <a:endParaRPr lang="ru-RU" sz="1600" b="1" dirty="0">
              <a:solidFill>
                <a:srgbClr val="A88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1800" y="924518"/>
            <a:ext cx="5976664" cy="359144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За счет привлечения кредитных средств ООО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«Тверь Водоканал»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приобретено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мусоровозов для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работы ООО «ТСАХ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»;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2. С открытых торгов в рамках конкурсного производства приобретены:</a:t>
            </a:r>
          </a:p>
          <a:p>
            <a:pPr algn="just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у ООО «Акцент» - подстанция, расположенная по адресу: г. Тверь, пл. Гагарина, д. 1.;</a:t>
            </a:r>
          </a:p>
          <a:p>
            <a:pPr algn="just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АО «</a:t>
            </a:r>
            <a:r>
              <a:rPr lang="ru-RU" sz="1500" dirty="0" err="1">
                <a:latin typeface="Times New Roman" pitchFamily="18" charset="0"/>
                <a:cs typeface="Times New Roman" pitchFamily="18" charset="0"/>
              </a:rPr>
              <a:t>Энергосоюз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» -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электрооборудование в количестве 373 ед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., расположенные в муниципальных образованиях Тверской области;</a:t>
            </a:r>
          </a:p>
          <a:p>
            <a:pPr algn="just"/>
            <a:endParaRPr lang="ru-RU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На благотворительность за счет чистой прибыли перечислены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денежные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средства: </a:t>
            </a:r>
          </a:p>
          <a:p>
            <a:pPr algn="just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Фонду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«Созидание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» (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25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млн руб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.);</a:t>
            </a:r>
          </a:p>
          <a:p>
            <a:pPr algn="just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Фонду «Собор» (строительство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храма) в размере 61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млн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руб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.);</a:t>
            </a:r>
          </a:p>
          <a:p>
            <a:pPr marL="0" indent="0" algn="just">
              <a:buNone/>
            </a:pPr>
            <a:endParaRPr lang="ru-RU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A3F3-48CF-4828-A771-1E78243DA384}" type="slidenum">
              <a:rPr lang="ru-RU" smtClean="0"/>
              <a:t>11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3" y="924519"/>
            <a:ext cx="1875371" cy="9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1" y="2067694"/>
            <a:ext cx="1859624" cy="129614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1" y="76075"/>
            <a:ext cx="1637447" cy="4074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1" t="5440" r="7298" b="10870"/>
          <a:stretch/>
        </p:blipFill>
        <p:spPr>
          <a:xfrm>
            <a:off x="843251" y="3579862"/>
            <a:ext cx="1859624" cy="132520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6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42518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01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6256" y="4790607"/>
            <a:ext cx="2133600" cy="273844"/>
          </a:xfrm>
        </p:spPr>
        <p:txBody>
          <a:bodyPr/>
          <a:lstStyle/>
          <a:p>
            <a:fld id="{D648A3F3-48CF-4828-A771-1E78243DA384}" type="slidenum">
              <a:rPr 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47727" y="1060659"/>
            <a:ext cx="776963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руководством Радченко А.Н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 выразил свою гражданскую позицию на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референдуме в 2020 г. и выборах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состоявшихся в сентябре 2021 года. Явка на выборах составила 250% (2081 чел.).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принял личное участие в голосовании и обеспечил участие в голосование членов своей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семьи;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Аварийными бригадами Общества оперативно оказывается незамедлительная помощь муниципалитетам по восстановлению водоснабжения и теплоснабжения при возникновении аварийных ситуаций. За 2020-2021 гг. специалисты Общества привлекались к восстановлению систем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водоснабжения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населенных пунктах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Андреапольского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Весьегонского,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Сандовский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МО,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Вышневолоцкого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Кашинского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Осташковского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ГО,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Бологовского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Максатихинского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Зубцовского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Кувшиновского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Кимрского, Конаковского районов Тверской области;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«Тверь Водоканал» поддерживает работу Правительства Тверской области, направленную на стабилизацию финансово-хозяйственного положения предприятий областного значения (ОГУП «Фармация», АО «Ржевское ДРСУ»).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Рисунок 3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2225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Прямоугольник 36"/>
          <p:cNvSpPr/>
          <p:nvPr/>
        </p:nvSpPr>
        <p:spPr>
          <a:xfrm>
            <a:off x="3597310" y="4083918"/>
            <a:ext cx="5339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954814" y="71437"/>
            <a:ext cx="5790487" cy="593407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УЧАСТИЕ  ООО «ТВЕРЬ  ВОДОКАНАЛ» </a:t>
            </a:r>
            <a:b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В ЖИЗНИ ТВЕРСКОЙ ОБЛАСТИ</a:t>
            </a:r>
            <a:endParaRPr lang="ru-RU" sz="1600" b="1" dirty="0">
              <a:solidFill>
                <a:srgbClr val="A88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1" y="76075"/>
            <a:ext cx="1637447" cy="4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57924" y="157121"/>
            <a:ext cx="6427449" cy="70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/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ДИНАМИКА РОСТА ТАРИФОВ НА ОКАЗЫВАЕМЫЕ УСЛУГИ ООО «ТВЕРЬ ВОДОКАНАЛ»</a:t>
            </a:r>
            <a:endParaRPr lang="ru-RU" altLang="ru-RU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90723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3164" y="4836157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1" y="167923"/>
            <a:ext cx="1736755" cy="459612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86309"/>
              </p:ext>
            </p:extLst>
          </p:nvPr>
        </p:nvGraphicFramePr>
        <p:xfrm>
          <a:off x="827584" y="946045"/>
          <a:ext cx="7932742" cy="1780074"/>
        </p:xfrm>
        <a:graphic>
          <a:graphicData uri="http://schemas.openxmlformats.org/drawingml/2006/table">
            <a:tbl>
              <a:tblPr firstRow="1" firstCol="1" bandRow="1"/>
              <a:tblGrid>
                <a:gridCol w="960287"/>
                <a:gridCol w="1044573"/>
                <a:gridCol w="569699"/>
                <a:gridCol w="474122"/>
                <a:gridCol w="666028"/>
                <a:gridCol w="474122"/>
                <a:gridCol w="591074"/>
                <a:gridCol w="665275"/>
                <a:gridCol w="591074"/>
                <a:gridCol w="569699"/>
                <a:gridCol w="664523"/>
                <a:gridCol w="662266"/>
              </a:tblGrid>
              <a:tr h="116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2019 г.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2020г.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2021 г.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Рост за период 2019-2021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7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 01.01.2019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 01.07.2019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среднегодовой рост тарифа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 01.01.2020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 01.07.2020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среднегодовой рост тарифа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 01.01.2021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 01.07.2021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среднегодовой рост тарифа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8659"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ТВЕРЬ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5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Водоснабжение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руб/м</a:t>
                      </a:r>
                      <a:r>
                        <a:rPr lang="ru-RU" sz="9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без НДС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17,42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18,29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105%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18,29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18,29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18,29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18,55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101%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106,5%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Водоотведение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руб/м</a:t>
                      </a:r>
                      <a:r>
                        <a:rPr lang="ru-RU" sz="9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без НДС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18,03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18,93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105%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18,93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19,97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105%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19,97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20,87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105%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115,7%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659"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СТАРИЦА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59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Водоснабжение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руб/м</a:t>
                      </a:r>
                      <a:r>
                        <a:rPr lang="ru-RU" sz="9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без НДС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19,57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19,98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102%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20,03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21,3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106%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21,3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21,88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103%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111,8%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Водоотведение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руб/м</a:t>
                      </a:r>
                      <a:r>
                        <a:rPr lang="ru-RU" sz="9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без НДС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20,1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20,5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102%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20,82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21,79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105%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21,79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22,11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101%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110,0%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69921"/>
              </p:ext>
            </p:extLst>
          </p:nvPr>
        </p:nvGraphicFramePr>
        <p:xfrm>
          <a:off x="839451" y="2787774"/>
          <a:ext cx="7909013" cy="2014438"/>
        </p:xfrm>
        <a:graphic>
          <a:graphicData uri="http://schemas.openxmlformats.org/drawingml/2006/table">
            <a:tbl>
              <a:tblPr firstRow="1" firstCol="1" bandRow="1"/>
              <a:tblGrid>
                <a:gridCol w="994752"/>
                <a:gridCol w="1006602"/>
                <a:gridCol w="1725603"/>
                <a:gridCol w="725672"/>
                <a:gridCol w="720080"/>
                <a:gridCol w="855051"/>
                <a:gridCol w="575201"/>
                <a:gridCol w="647101"/>
                <a:gridCol w="658951"/>
              </a:tblGrid>
              <a:tr h="594832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г. Тверь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2019 год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2020 год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Изменение  2020г. к 2019г.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2021 год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Изменение  2021г. к 2020г.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Рост за период 2019-2021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6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ПЗП водоснабжение 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Ставка на нагрузку 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тыс. руб/м3 в сут, без НДС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1,73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1,87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108%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1,68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90%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97,1%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6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Ставка на протяженность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тыс.руб/км, ,без НДС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3 468,97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3787,48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109%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4091,16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108%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117,9%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6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ПЗП водоотведение 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Ставка на нагрузку 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тыс. руб/м3 в сут, без НДС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1,25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52%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1,26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52,5%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6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Ставка на протяженность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тыс.руб/км, ,без НДС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5 655,11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6364,55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113%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6788,76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107%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120,0%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46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Показатель инфляции  МЭР в среднем за год (%)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103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103,4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900">
                        <a:effectLst/>
                        <a:latin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106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112,8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3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9592" y="181403"/>
            <a:ext cx="6427449" cy="70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/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ПОКАЗАТЕЛИ ФИНАНСОВО-ХОЗЯЙСТВЕННОЙ ДЕЯТЕЛЬНОСТИ </a:t>
            </a:r>
            <a:r>
              <a:rPr lang="ru-RU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ООО «ТВЕРЬ ВОДОКАНАЛ»</a:t>
            </a:r>
            <a:endParaRPr lang="ru-RU" altLang="ru-RU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3164" y="4836157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7041" y="546394"/>
            <a:ext cx="131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Тыс. руб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0" y="212982"/>
            <a:ext cx="1736755" cy="45961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 cstate="print">
            <a:lum contrast="12000"/>
          </a:blip>
          <a:srcRect l="5005"/>
          <a:stretch>
            <a:fillRect/>
          </a:stretch>
        </p:blipFill>
        <p:spPr bwMode="auto">
          <a:xfrm>
            <a:off x="214282" y="90722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14513"/>
              </p:ext>
            </p:extLst>
          </p:nvPr>
        </p:nvGraphicFramePr>
        <p:xfrm>
          <a:off x="952241" y="916359"/>
          <a:ext cx="7841555" cy="4072695"/>
        </p:xfrm>
        <a:graphic>
          <a:graphicData uri="http://schemas.openxmlformats.org/drawingml/2006/table">
            <a:tbl>
              <a:tblPr/>
              <a:tblGrid>
                <a:gridCol w="2440955"/>
                <a:gridCol w="936104"/>
                <a:gridCol w="1008112"/>
                <a:gridCol w="834367"/>
                <a:gridCol w="1208736"/>
                <a:gridCol w="1413281"/>
              </a:tblGrid>
              <a:tr h="2736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Факт 2019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Факт 2020 г.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Факт 2021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Отклонение  Факта 2021г. от Факта 2019г.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Отклонение  Факта 2021г. от Факта 2020г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7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Общие доходы (тыс. руб., без НДС):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1 832 975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1 856 909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2 076 354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243 379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219 445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6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1.1. Выручка от тарифной (операционной) деятельности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1 135 159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1 173 171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1 283 714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148 555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110 543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6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1.2. Выручка от инвестиционной деятельности, в том числе: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54 241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80 823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44 563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-9 678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-36 260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7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1.2.1. Инвестиционная составляющая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26 733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35 900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15 532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-11 201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-20 368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7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1.2.2. Плата за подключение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27 508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44 922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29 032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1 524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-15 890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25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1.3. Выручка от целевой деятельности  (плата за превышение концентрации загрязняющих веществ и негативное воздействие)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29 483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51 466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66 859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37 376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15 393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49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1.4. Выручка от внереализационной деятельности (ПК+ прочая деятельность, 90 счет)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47 560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65 823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71 493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23 933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5 670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7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1.5. Прочие внереализационные доходы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566 532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485 626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609 725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43 193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124 099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7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Общие расходы (тыс. руб., без НДС):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1 743 645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1 779 576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1 990 105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246 460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210 529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6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2.1. Расходы по тарифной (операционной) деятельности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1 077 769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1 199 741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1 303 925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226 156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104 184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6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2.2. Расходы по инвестиционной деятельности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52 312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42 976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38 604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-13 708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-4 372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7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2.3. Расходы по целевой деятельности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6 405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6 334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20 454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14 049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14 120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6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2.4. Расходы по внереализационной деятельности 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607 159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530 525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627 122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19 963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96 597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6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Чистая прибыль по бухгалтерскому учету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89 330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77 333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86 249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-3 081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8 916</a:t>
                      </a:r>
                    </a:p>
                  </a:txBody>
                  <a:tcPr marL="4065" marR="4065" marT="40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7584" y="130703"/>
            <a:ext cx="6264696" cy="70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algn="ctr"/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ПОКАЗАТЕЛИ ФИНАНСОВО-ХОЗЯЙСТВЕННОЙ ДЕЯТЕЛЬНОСТИ </a:t>
            </a: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ООО «ТВЕРЬ ВОДОКАНАЛ»</a:t>
            </a:r>
            <a:endParaRPr lang="ru-RU" altLang="ru-RU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56081" y="40023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3525" y="4731990"/>
            <a:ext cx="497394" cy="307343"/>
          </a:xfrm>
        </p:spPr>
        <p:txBody>
          <a:bodyPr/>
          <a:lstStyle/>
          <a:p>
            <a:pPr>
              <a:defRPr/>
            </a:pPr>
            <a:r>
              <a:rPr lang="ru-RU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304" y="752746"/>
            <a:ext cx="1311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млн. руб.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1" y="167923"/>
            <a:ext cx="1736755" cy="45961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9564"/>
              </p:ext>
            </p:extLst>
          </p:nvPr>
        </p:nvGraphicFramePr>
        <p:xfrm>
          <a:off x="876081" y="1200151"/>
          <a:ext cx="7656358" cy="3575971"/>
        </p:xfrm>
        <a:graphic>
          <a:graphicData uri="http://schemas.openxmlformats.org/drawingml/2006/table">
            <a:tbl>
              <a:tblPr/>
              <a:tblGrid>
                <a:gridCol w="527567"/>
                <a:gridCol w="2612869"/>
                <a:gridCol w="1059539"/>
                <a:gridCol w="1080120"/>
                <a:gridCol w="936104"/>
                <a:gridCol w="1440159"/>
              </a:tblGrid>
              <a:tr h="46445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№ п/п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Показатели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Факт 2019 год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Факт 2020 год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Факт 2021 год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Отклонение  факта 2021 года от факта 2019 года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Остатки денежных средств на счетах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435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662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570,4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135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0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Доход от размещения средств на депозитах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25,9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21,7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28,5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2,6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Непогашенные кредиты (мусоровозы)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-40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3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Выданные займы, в том числе: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33,7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-0,3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5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4.1.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Фонд «Созидание»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4.2.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АО «Ржевское ДРСУ»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4,7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4,7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Налоги уплаченные, в том числе: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291,9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464,9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454,4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162,5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9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5.1.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НДС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105,1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188,5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179,9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74,8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5.2.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Страховые взносы с ФОТ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96,6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117,2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128,2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81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5.3.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НДФЛ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47,7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51,3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56,3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5.4.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Прочие налоги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107,9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48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01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477" y="578969"/>
            <a:ext cx="7943481" cy="40855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lvl="3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285750" lvl="3" indent="-28575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676" y="50407"/>
            <a:ext cx="6630660" cy="578384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ОСНОВНЫЕ ДОСТИЖЕНИЯ  ООО «ТВЕРЬ  </a:t>
            </a:r>
            <a:r>
              <a:rPr lang="ru-RU" sz="18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ВОДОКАНАЛ»</a:t>
            </a:r>
            <a:br>
              <a:rPr lang="ru-RU" sz="18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18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2019 -2021 годы</a:t>
            </a:r>
            <a:endParaRPr lang="ru-RU" sz="1800" b="1" dirty="0">
              <a:solidFill>
                <a:srgbClr val="A88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A3F3-48CF-4828-A771-1E78243DA384}" type="slidenum">
              <a:rPr lang="ru-RU" smtClean="0"/>
              <a:t>5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t="1975" r="5062" b="15186"/>
          <a:stretch/>
        </p:blipFill>
        <p:spPr>
          <a:xfrm>
            <a:off x="2660307" y="784650"/>
            <a:ext cx="792194" cy="55217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5714" r="24444" b="19048"/>
          <a:stretch/>
        </p:blipFill>
        <p:spPr>
          <a:xfrm>
            <a:off x="855115" y="931260"/>
            <a:ext cx="541383" cy="513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3678883" y="588365"/>
            <a:ext cx="47084" cy="412250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36084" y="1601351"/>
            <a:ext cx="8176847" cy="26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57917" y="3852860"/>
            <a:ext cx="8176847" cy="26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708900" y="607820"/>
            <a:ext cx="522997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В сжатые сроки выполнены проектно-изыскательские работы и получено положительное заключение ГАУ «</a:t>
            </a:r>
            <a:r>
              <a:rPr lang="ru-RU" sz="1500" dirty="0" err="1">
                <a:latin typeface="Times New Roman" pitchFamily="18" charset="0"/>
                <a:cs typeface="Times New Roman" pitchFamily="18" charset="0"/>
              </a:rPr>
              <a:t>Госэкспертиза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» для обеспечения участия Тверской области в ФП «Чистая Вода» и «Оздоровление Волги».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3717421" y="1688051"/>
            <a:ext cx="49797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Проведены мероприятия по подключению пос. ДРСУ-2 к системе водоснабжения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г.Твери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по резервной схеме с опережением на 3 г.</a:t>
            </a:r>
            <a:endParaRPr lang="ru-RU" sz="1500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531548" y="2628851"/>
            <a:ext cx="8176847" cy="26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771643" y="2649617"/>
            <a:ext cx="499074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Завершено строительство локальной станции водоподготовки на городской скважине №47 с технологией обратного осмоса в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мкр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 «Южный», скважина введена в эксплуатацию. Улучшено качество питьевой воды.</a:t>
            </a:r>
            <a:endParaRPr lang="ru-RU" sz="1500" dirty="0"/>
          </a:p>
        </p:txBody>
      </p:sp>
      <p:pic>
        <p:nvPicPr>
          <p:cNvPr id="2051" name="Рисунок 20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5" y="2717565"/>
            <a:ext cx="2649857" cy="862297"/>
          </a:xfrm>
          <a:prstGeom prst="rect">
            <a:avLst/>
          </a:prstGeom>
        </p:spPr>
      </p:pic>
      <p:pic>
        <p:nvPicPr>
          <p:cNvPr id="43" name="Рисунок 42" descr="C:\Users\a.ipatova\Desktop\05_big[1]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15" y="1633917"/>
            <a:ext cx="1364351" cy="93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Рисунок 43" descr="C:\Users\a.ipatova\Desktop\55f8ba4dc7df94aaf81fb80107ab3cbe[1]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5"/>
          <a:stretch/>
        </p:blipFill>
        <p:spPr bwMode="auto">
          <a:xfrm>
            <a:off x="2219466" y="1633917"/>
            <a:ext cx="1285507" cy="9392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1" y="76075"/>
            <a:ext cx="1637447" cy="407443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3752742" y="3924453"/>
            <a:ext cx="50762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 2,5 раза сокращено среднее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время устранения аварий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на объектах централизованной системы водоснабжения и водоотведения.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55115" y="3876145"/>
            <a:ext cx="860241" cy="81662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 часов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367915" y="4245085"/>
            <a:ext cx="1068484" cy="39018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 часа</a:t>
            </a:r>
            <a:endParaRPr lang="ru-RU" dirty="0"/>
          </a:p>
        </p:txBody>
      </p:sp>
      <p:sp>
        <p:nvSpPr>
          <p:cNvPr id="27" name="Стрелка вниз 26"/>
          <p:cNvSpPr/>
          <p:nvPr/>
        </p:nvSpPr>
        <p:spPr>
          <a:xfrm>
            <a:off x="1709159" y="4268625"/>
            <a:ext cx="640935" cy="37815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19"/>
          <p:cNvSpPr txBox="1"/>
          <p:nvPr/>
        </p:nvSpPr>
        <p:spPr>
          <a:xfrm>
            <a:off x="1063738" y="3867718"/>
            <a:ext cx="259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в 2,5 раза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520439" y="4640261"/>
            <a:ext cx="2984534" cy="473559"/>
            <a:chOff x="520439" y="6187015"/>
            <a:chExt cx="2984534" cy="631412"/>
          </a:xfrm>
        </p:grpSpPr>
        <p:sp>
          <p:nvSpPr>
            <p:cNvPr id="29" name="TextBox 19"/>
            <p:cNvSpPr txBox="1"/>
            <p:nvPr/>
          </p:nvSpPr>
          <p:spPr>
            <a:xfrm>
              <a:off x="520439" y="6202874"/>
              <a:ext cx="127637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2018</a:t>
              </a: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2228600" y="6187015"/>
              <a:ext cx="127637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2019</a:t>
              </a:r>
            </a:p>
          </p:txBody>
        </p:sp>
      </p:grpSp>
      <p:pic>
        <p:nvPicPr>
          <p:cNvPr id="33" name="Рисунок 32"/>
          <p:cNvPicPr/>
          <p:nvPr/>
        </p:nvPicPr>
        <p:blipFill>
          <a:blip r:embed="rId8" cstate="print">
            <a:lum contrast="12000"/>
          </a:blip>
          <a:srcRect l="5005"/>
          <a:stretch>
            <a:fillRect/>
          </a:stretch>
        </p:blipFill>
        <p:spPr bwMode="auto">
          <a:xfrm>
            <a:off x="176084" y="76075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94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59" y="2067694"/>
            <a:ext cx="925956" cy="109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276" y="683023"/>
            <a:ext cx="7943481" cy="40855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Изменение культуры производства работ: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lvl="3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lvl="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A3F3-48CF-4828-A771-1E78243DA384}" type="slidenum">
              <a:rPr lang="ru-RU" smtClean="0"/>
              <a:t>6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020715" y="646050"/>
            <a:ext cx="47084" cy="412250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47180" y="1941047"/>
            <a:ext cx="8176847" cy="26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66462" y="3237563"/>
            <a:ext cx="8176847" cy="26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9989" y="1157173"/>
            <a:ext cx="44395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Приобретены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ограждения,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соответствующие нормативно установленным требованиям;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276766" y="2267296"/>
            <a:ext cx="4402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Сотрудники обеспечены 2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комплектами одежды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единого образца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46" y="958075"/>
            <a:ext cx="2255191" cy="98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76" y="2172021"/>
            <a:ext cx="958341" cy="91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16" y="2067694"/>
            <a:ext cx="974206" cy="108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60" y="2067694"/>
            <a:ext cx="995550" cy="109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Прямоугольник 42"/>
          <p:cNvSpPr/>
          <p:nvPr/>
        </p:nvSpPr>
        <p:spPr>
          <a:xfrm>
            <a:off x="4289989" y="3438069"/>
            <a:ext cx="45378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Открыт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обновленный офис по обслуживанию клиентов на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улице 15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лет Октября, д.7 с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электронной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очередью;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1" y="76075"/>
            <a:ext cx="1637447" cy="407443"/>
          </a:xfrm>
          <a:prstGeom prst="rect">
            <a:avLst/>
          </a:prstGeom>
        </p:spPr>
      </p:pic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965676" y="50407"/>
            <a:ext cx="5961297" cy="578384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ОСНОВНЫЕ ДОСТИЖЕНИЯ  ООО «ТВЕРЬ  ВОДОКАНАЛ»</a:t>
            </a:r>
            <a:b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за 2019 -2021 годы</a:t>
            </a:r>
            <a:endParaRPr lang="ru-RU" sz="1600" b="1" dirty="0">
              <a:solidFill>
                <a:srgbClr val="A88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" descr="https://tvervodokanal.ru/images/pressa/office/WhatsApp_Image_2020-07-02_at_09.13.13_b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46" y="3351723"/>
            <a:ext cx="2255191" cy="102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Рисунок 26"/>
          <p:cNvPicPr/>
          <p:nvPr/>
        </p:nvPicPr>
        <p:blipFill>
          <a:blip r:embed="rId9" cstate="print">
            <a:lum contrast="12000"/>
          </a:blip>
          <a:srcRect l="5005"/>
          <a:stretch>
            <a:fillRect/>
          </a:stretch>
        </p:blipFill>
        <p:spPr bwMode="auto">
          <a:xfrm>
            <a:off x="196932" y="76075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44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9119" y="555526"/>
            <a:ext cx="7943481" cy="40855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lvl="3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lvl="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A3F3-48CF-4828-A771-1E78243DA384}" type="slidenum">
              <a:rPr lang="ru-RU" smtClean="0"/>
              <a:t>7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305647" y="698294"/>
            <a:ext cx="0" cy="40464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74598" y="2119031"/>
            <a:ext cx="7896225" cy="263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75720" y="15996"/>
            <a:ext cx="814226" cy="758072"/>
          </a:xfrm>
          <a:prstGeom prst="rect">
            <a:avLst/>
          </a:prstGeom>
          <a:noFill/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1" y="76075"/>
            <a:ext cx="1736755" cy="36380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305647" y="698294"/>
            <a:ext cx="32478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 три года сформирован устойчивый тренд на снижение показателя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аварийности на водопроводных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сетях, суммарное снижение  - 56%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04105" y="2355387"/>
            <a:ext cx="3049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Обновление автопарка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Приобретено 18 ед. спецтехники и машина направленного бурения  МНБ-50 с опалубкой разборной ОР 1,5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nn.vlasova\AppData\Local\Microsoft\Windows\Temporary Internet Files\Content.Outlook\5HL34SCH\IMG_20210318_164148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003211"/>
            <a:ext cx="1434527" cy="8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n.vlasova\Desktop\PHOTO-2021-11-18-15-33-18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1" y="2271286"/>
            <a:ext cx="2288126" cy="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n.vlasova\Desktop\PHOTO-2021-11-18-15-34-15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27" y="4174172"/>
            <a:ext cx="1756002" cy="6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n.vlasova\Desktop\Фото СТ\PHOTO-2021-11-19-08-29-48 (3)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26" y="3312014"/>
            <a:ext cx="1756001" cy="75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nn.vlasova\Desktop\Фото СТ\PHOTO-2021-11-18-15-33-3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77" y="4003211"/>
            <a:ext cx="1639203" cy="8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nn.vlasova\Desktop\IMG_20210325_112410-2222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0" y="3347966"/>
            <a:ext cx="2276630" cy="147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n.vlasova\Desktop\IMG_20210325_112410-2222.jp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2359" y="2039903"/>
            <a:ext cx="4165515" cy="24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nn.vlasova\Desktop\Фото СТ\PHOTO-2021-11-19-08-29-49 (4)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27" y="2271286"/>
            <a:ext cx="1756000" cy="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965676" y="50407"/>
            <a:ext cx="5961297" cy="578384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ОСНОВНЫЕ ДОСТИЖЕНИЯ  ООО «ТВЕРЬ  ВОДОКАНАЛ»</a:t>
            </a:r>
            <a:b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за 2019 -2021 годы</a:t>
            </a:r>
            <a:endParaRPr lang="ru-RU" sz="1600" b="1" dirty="0">
              <a:solidFill>
                <a:srgbClr val="A88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89946" y="843558"/>
            <a:ext cx="732280" cy="91049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0,388 ед./км</a:t>
            </a:r>
            <a:endParaRPr lang="ru-RU" sz="1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821167" y="1154145"/>
            <a:ext cx="1184291" cy="59991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0,252ед</a:t>
            </a:r>
            <a:r>
              <a:rPr lang="ru-RU" sz="1400" dirty="0"/>
              <a:t>./</a:t>
            </a:r>
            <a:r>
              <a:rPr lang="ru-RU" sz="1400" dirty="0" smtClean="0"/>
              <a:t>км</a:t>
            </a:r>
            <a:endParaRPr lang="ru-RU" sz="1400" dirty="0"/>
          </a:p>
        </p:txBody>
      </p:sp>
      <p:sp>
        <p:nvSpPr>
          <p:cNvPr id="27" name="Стрелка вниз 26"/>
          <p:cNvSpPr/>
          <p:nvPr/>
        </p:nvSpPr>
        <p:spPr>
          <a:xfrm>
            <a:off x="1860499" y="846368"/>
            <a:ext cx="350686" cy="307777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TextBox 19"/>
          <p:cNvSpPr txBox="1"/>
          <p:nvPr/>
        </p:nvSpPr>
        <p:spPr>
          <a:xfrm>
            <a:off x="2118146" y="846368"/>
            <a:ext cx="9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solidFill>
                  <a:schemeClr val="accent6">
                    <a:lumMod val="50000"/>
                  </a:schemeClr>
                </a:solidFill>
              </a:rPr>
              <a:t>на 35%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774597" y="1754057"/>
            <a:ext cx="3586723" cy="313637"/>
            <a:chOff x="891768" y="6181154"/>
            <a:chExt cx="3191214" cy="313637"/>
          </a:xfrm>
        </p:grpSpPr>
        <p:sp>
          <p:nvSpPr>
            <p:cNvPr id="30" name="TextBox 19"/>
            <p:cNvSpPr txBox="1"/>
            <p:nvPr/>
          </p:nvSpPr>
          <p:spPr>
            <a:xfrm>
              <a:off x="891768" y="6181154"/>
              <a:ext cx="802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2019</a:t>
              </a:r>
            </a:p>
          </p:txBody>
        </p:sp>
        <p:sp>
          <p:nvSpPr>
            <p:cNvPr id="31" name="TextBox 19"/>
            <p:cNvSpPr txBox="1"/>
            <p:nvPr/>
          </p:nvSpPr>
          <p:spPr>
            <a:xfrm>
              <a:off x="1871836" y="6187014"/>
              <a:ext cx="989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2020</a:t>
              </a: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3093876" y="6187014"/>
              <a:ext cx="989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b="1" dirty="0" smtClean="0">
                  <a:solidFill>
                    <a:schemeClr val="accent6">
                      <a:lumMod val="50000"/>
                    </a:schemeClr>
                  </a:solidFill>
                </a:rPr>
                <a:t>2021</a:t>
              </a:r>
            </a:p>
          </p:txBody>
        </p:sp>
      </p:grpSp>
      <p:sp>
        <p:nvSpPr>
          <p:cNvPr id="32" name="Прямоугольник 31"/>
          <p:cNvSpPr/>
          <p:nvPr/>
        </p:nvSpPr>
        <p:spPr>
          <a:xfrm>
            <a:off x="3177030" y="1347614"/>
            <a:ext cx="1184291" cy="406562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0,219 ед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км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Стрелка вниз 32"/>
          <p:cNvSpPr/>
          <p:nvPr/>
        </p:nvSpPr>
        <p:spPr>
          <a:xfrm>
            <a:off x="3270083" y="1136393"/>
            <a:ext cx="350686" cy="21122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Box 19"/>
          <p:cNvSpPr txBox="1"/>
          <p:nvPr/>
        </p:nvSpPr>
        <p:spPr>
          <a:xfrm>
            <a:off x="3527730" y="1039837"/>
            <a:ext cx="9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13%</a:t>
            </a:r>
          </a:p>
        </p:txBody>
      </p:sp>
    </p:spTree>
    <p:extLst>
      <p:ext uri="{BB962C8B-B14F-4D97-AF65-F5344CB8AC3E}">
        <p14:creationId xmlns:p14="http://schemas.microsoft.com/office/powerpoint/2010/main" val="3397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32954" y="843558"/>
            <a:ext cx="5702783" cy="370778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lvl="3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lvl="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76256" y="4790607"/>
            <a:ext cx="2133600" cy="273844"/>
          </a:xfrm>
        </p:spPr>
        <p:txBody>
          <a:bodyPr/>
          <a:lstStyle/>
          <a:p>
            <a:fld id="{D648A3F3-48CF-4828-A771-1E78243DA384}" type="slidenum">
              <a:rPr lang="ru-RU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131838" y="915566"/>
            <a:ext cx="56798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авершено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магистрального водопровода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мм от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Затверецкого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бульвара до Сахаровского  шоссе, 1000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п.м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(август 2021 год);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142293" y="1928135"/>
            <a:ext cx="5714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авершено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водозаборного узла со станцией обезжелезивания,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производительностью 1,0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/сутки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пос.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Элеватор (февраль 2021 год);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152746" y="2905049"/>
            <a:ext cx="5704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ыполнены бурение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запуск в работу двух новых скважин станции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Мамулино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(увеличен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подачи воды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 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3,5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/сутки) (декабрь 2021);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Рисунок 32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8089" y="122259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Прямоугольник 36"/>
          <p:cNvSpPr/>
          <p:nvPr/>
        </p:nvSpPr>
        <p:spPr>
          <a:xfrm>
            <a:off x="3597310" y="4083918"/>
            <a:ext cx="5339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55" y="1004257"/>
            <a:ext cx="1790623" cy="923878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56" y="1981079"/>
            <a:ext cx="1790622" cy="928125"/>
          </a:xfrm>
          <a:prstGeom prst="rect">
            <a:avLst/>
          </a:prstGeom>
        </p:spPr>
      </p:pic>
      <p:pic>
        <p:nvPicPr>
          <p:cNvPr id="39" name="Рисунок 38" descr="cid:4C2E7761-8CCB-4E8E-BC6E-DE5263ACF19B"/>
          <p:cNvPicPr/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55" y="3957644"/>
            <a:ext cx="1790621" cy="9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Прямоугольник 39"/>
          <p:cNvSpPr/>
          <p:nvPr/>
        </p:nvSpPr>
        <p:spPr>
          <a:xfrm>
            <a:off x="3105379" y="3885576"/>
            <a:ext cx="5704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авершается строительство станции водоподготовки 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ВНС № 30 для обеспечения СВУ 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мкр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Мигалово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(производительностью 2,5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тыс.куб.м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/сутки) (март 2022).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 descr="cid:28FB821B-E7B3-45BB-B4DA-940C9796C882"/>
          <p:cNvPicPr/>
          <p:nvPr/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54" y="2967645"/>
            <a:ext cx="1790623" cy="91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1" y="76075"/>
            <a:ext cx="1637447" cy="407443"/>
          </a:xfrm>
          <a:prstGeom prst="rect">
            <a:avLst/>
          </a:prstGeom>
        </p:spPr>
      </p:pic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965676" y="50407"/>
            <a:ext cx="5961297" cy="578384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ОСНОВНЫЕ ДОСТИЖЕНИЯ  ООО «ТВЕРЬ  ВОДОКАНАЛ»</a:t>
            </a:r>
            <a:b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за 2019 -2021 годы</a:t>
            </a:r>
            <a:endParaRPr lang="ru-RU" sz="1600" b="1" dirty="0">
              <a:solidFill>
                <a:srgbClr val="A88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816" y="578969"/>
            <a:ext cx="8384141" cy="40336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3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3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A3F3-48CF-4828-A771-1E78243DA38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39286" y="627534"/>
            <a:ext cx="78811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</a:tabLst>
            </a:pPr>
            <a:r>
              <a:rPr lang="ru-RU" sz="1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Завершены </a:t>
            </a:r>
            <a:r>
              <a:rPr lang="ru-RU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проектные работы и получено положительное заключение ГАУ «</a:t>
            </a:r>
            <a:r>
              <a:rPr lang="ru-RU" sz="1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Госэкспертиза</a:t>
            </a:r>
            <a:r>
              <a:rPr lang="ru-RU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Тверской области» по </a:t>
            </a:r>
            <a:r>
              <a:rPr lang="ru-RU" sz="1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объектам:</a:t>
            </a:r>
            <a:endParaRPr lang="ru-RU" sz="1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042" y="76075"/>
            <a:ext cx="1736755" cy="441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82772" y="2309200"/>
            <a:ext cx="5521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ru-RU" sz="1400" b="1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1181532"/>
            <a:ext cx="601197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algn="just">
              <a:buFont typeface="Arial" pitchFamily="34" charset="0"/>
              <a:buChar char="•"/>
              <a:tabLst>
                <a:tab pos="355600" algn="l"/>
              </a:tabLst>
            </a:pPr>
            <a:r>
              <a:rPr lang="ru-RU" sz="1400" b="1" dirty="0">
                <a:solidFill>
                  <a:prstClr val="black"/>
                </a:solidFill>
                <a:latin typeface="Times New Roman"/>
                <a:ea typeface="Calibri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</a:rPr>
              <a:t>Строительство 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магистрального водопровода </a:t>
            </a:r>
            <a:r>
              <a:rPr lang="ru-RU" sz="1400" dirty="0" err="1">
                <a:solidFill>
                  <a:prstClr val="black"/>
                </a:solidFill>
                <a:latin typeface="Times New Roman"/>
                <a:ea typeface="Calibri"/>
              </a:rPr>
              <a:t>диам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. 400мм по перспективной застройке д. </a:t>
            </a:r>
            <a:r>
              <a:rPr lang="ru-RU" sz="1400" dirty="0" err="1">
                <a:solidFill>
                  <a:prstClr val="black"/>
                </a:solidFill>
                <a:latin typeface="Times New Roman"/>
                <a:ea typeface="Calibri"/>
              </a:rPr>
              <a:t>Мичурино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 далее по существующей застройке пос. ДРСУ-2 до водовода Д=400 в мостовом переходе, 3600 </a:t>
            </a:r>
            <a:r>
              <a:rPr lang="ru-RU" sz="1400" dirty="0" err="1" smtClean="0">
                <a:solidFill>
                  <a:prstClr val="black"/>
                </a:solidFill>
                <a:latin typeface="Times New Roman"/>
                <a:ea typeface="Calibri"/>
              </a:rPr>
              <a:t>п.м</a:t>
            </a:r>
            <a:endParaRPr lang="ru-RU" sz="1400" dirty="0">
              <a:solidFill>
                <a:prstClr val="black"/>
              </a:solidFill>
              <a:latin typeface="Times New Roman"/>
              <a:ea typeface="Calibri"/>
            </a:endParaRPr>
          </a:p>
          <a:p>
            <a:pPr marL="450850" algn="just">
              <a:tabLst>
                <a:tab pos="355600" algn="l"/>
              </a:tabLst>
            </a:pP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Технические 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характеристики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:</a:t>
            </a:r>
          </a:p>
          <a:p>
            <a:pPr marL="450850" algn="just">
              <a:tabLst>
                <a:tab pos="355600" algn="l"/>
              </a:tabLst>
            </a:pP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Диаметр 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400 мм, протяженность 3447,6 </a:t>
            </a:r>
            <a:r>
              <a:rPr lang="ru-RU" sz="14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п.м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pPr marL="450850" algn="just">
              <a:tabLst>
                <a:tab pos="355600" algn="l"/>
              </a:tabLst>
            </a:pPr>
            <a:endParaRPr lang="ru-RU" sz="5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0850" algn="just">
              <a:tabLst>
                <a:tab pos="355600" algn="l"/>
              </a:tabLst>
            </a:pPr>
            <a:endParaRPr lang="ru-RU" sz="5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0850" algn="just">
              <a:buFont typeface="Arial" pitchFamily="34" charset="0"/>
              <a:buChar char="•"/>
            </a:pPr>
            <a:r>
              <a:rPr lang="ru-RU" sz="1400" b="1" u="sng" dirty="0" smtClean="0">
                <a:solidFill>
                  <a:prstClr val="black"/>
                </a:solidFill>
                <a:latin typeface="Times New Roman"/>
                <a:ea typeface="Calibri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</a:rPr>
              <a:t>Строительство 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магистрального водопровода </a:t>
            </a:r>
            <a:r>
              <a:rPr lang="ru-RU" sz="1400" dirty="0" err="1">
                <a:solidFill>
                  <a:prstClr val="black"/>
                </a:solidFill>
                <a:latin typeface="Times New Roman"/>
                <a:ea typeface="Calibri"/>
              </a:rPr>
              <a:t>Ду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 600 мм 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</a:rPr>
              <a:t> от </a:t>
            </a:r>
            <a:r>
              <a:rPr lang="ru-RU" sz="1400" dirty="0" err="1" smtClean="0">
                <a:solidFill>
                  <a:prstClr val="black"/>
                </a:solidFill>
                <a:latin typeface="Times New Roman"/>
                <a:ea typeface="Calibri"/>
              </a:rPr>
              <a:t>ул.Седова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</a:rPr>
              <a:t> 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до дюкера через р. Волга, 2315 </a:t>
            </a:r>
            <a:r>
              <a:rPr lang="ru-RU" sz="1400" dirty="0" err="1" smtClean="0">
                <a:solidFill>
                  <a:prstClr val="black"/>
                </a:solidFill>
                <a:latin typeface="Times New Roman"/>
                <a:ea typeface="Calibri"/>
              </a:rPr>
              <a:t>п.м</a:t>
            </a:r>
            <a:endParaRPr lang="ru-RU" sz="1400" dirty="0">
              <a:solidFill>
                <a:prstClr val="black"/>
              </a:solidFill>
              <a:latin typeface="Times New Roman"/>
              <a:ea typeface="Calibri"/>
            </a:endParaRPr>
          </a:p>
          <a:p>
            <a:pPr marL="450850" algn="just"/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Технические характеристики:</a:t>
            </a:r>
          </a:p>
          <a:p>
            <a:pPr marL="450850" algn="just"/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Диаметр 600 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мм, протяженность 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2315 </a:t>
            </a:r>
            <a:r>
              <a:rPr lang="ru-RU" sz="14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п.м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pPr marL="450850" algn="just"/>
            <a:endParaRPr lang="ru-RU" sz="1100" dirty="0" smtClean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0850" algn="just"/>
            <a:endParaRPr lang="ru-RU" sz="500" dirty="0">
              <a:solidFill>
                <a:prstClr val="black"/>
              </a:solidFill>
              <a:latin typeface="Times New Roman"/>
              <a:ea typeface="Calibri"/>
            </a:endParaRPr>
          </a:p>
          <a:p>
            <a:pPr marL="450850" algn="just">
              <a:buFont typeface="Arial" pitchFamily="34" charset="0"/>
              <a:buChar char="•"/>
            </a:pPr>
            <a:r>
              <a:rPr lang="ru-RU" sz="1400" b="1" dirty="0" smtClean="0">
                <a:solidFill>
                  <a:prstClr val="black"/>
                </a:solidFill>
                <a:latin typeface="Times New Roman"/>
                <a:ea typeface="Calibri"/>
              </a:rPr>
              <a:t> 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</a:rPr>
              <a:t>Строительство 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напорного трубопровода от КНС № 4А  до дюкера ч-з р. </a:t>
            </a:r>
            <a:r>
              <a:rPr lang="ru-RU" sz="1400" dirty="0" err="1">
                <a:solidFill>
                  <a:prstClr val="black"/>
                </a:solidFill>
                <a:latin typeface="Times New Roman"/>
                <a:ea typeface="Calibri"/>
              </a:rPr>
              <a:t>Тверцу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 </a:t>
            </a:r>
            <a:r>
              <a:rPr lang="ru-RU" sz="1400" dirty="0" err="1">
                <a:solidFill>
                  <a:prstClr val="black"/>
                </a:solidFill>
                <a:latin typeface="Times New Roman"/>
                <a:ea typeface="Calibri"/>
              </a:rPr>
              <a:t>диам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. 600 мм, 1500 </a:t>
            </a:r>
            <a:r>
              <a:rPr lang="ru-RU" sz="1400" dirty="0" err="1" smtClean="0">
                <a:solidFill>
                  <a:prstClr val="black"/>
                </a:solidFill>
                <a:latin typeface="Times New Roman"/>
                <a:ea typeface="Calibri"/>
              </a:rPr>
              <a:t>п.м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</a:rPr>
              <a:t>(в </a:t>
            </a:r>
            <a:r>
              <a:rPr lang="ru-RU" sz="1400" dirty="0" err="1">
                <a:solidFill>
                  <a:prstClr val="black"/>
                </a:solidFill>
                <a:latin typeface="Times New Roman"/>
                <a:ea typeface="Calibri"/>
              </a:rPr>
              <a:t>т.ч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. проектирование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</a:rPr>
              <a:t>)</a:t>
            </a:r>
          </a:p>
          <a:p>
            <a:pPr marL="450850"/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Технические характеристики</a:t>
            </a:r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</a:rPr>
              <a:t>:</a:t>
            </a:r>
          </a:p>
          <a:p>
            <a:pPr marL="450850"/>
            <a:r>
              <a:rPr lang="ru-RU" sz="1400" dirty="0" smtClean="0">
                <a:solidFill>
                  <a:prstClr val="black"/>
                </a:solidFill>
                <a:latin typeface="Times New Roman"/>
                <a:ea typeface="Calibri"/>
              </a:rPr>
              <a:t>Диаметр </a:t>
            </a:r>
            <a:r>
              <a:rPr lang="ru-RU" sz="1400" dirty="0">
                <a:solidFill>
                  <a:prstClr val="black"/>
                </a:solidFill>
                <a:latin typeface="Times New Roman"/>
                <a:ea typeface="Calibri"/>
              </a:rPr>
              <a:t>710 мм, протяженность 1254,4 </a:t>
            </a:r>
            <a:r>
              <a:rPr lang="ru-RU" sz="1400" dirty="0" err="1" smtClean="0">
                <a:solidFill>
                  <a:prstClr val="black"/>
                </a:solidFill>
                <a:latin typeface="Times New Roman"/>
                <a:ea typeface="Calibri"/>
              </a:rPr>
              <a:t>п.м</a:t>
            </a:r>
            <a:endParaRPr lang="ru-RU" sz="1400" b="1" dirty="0" smtClean="0">
              <a:solidFill>
                <a:prstClr val="black"/>
              </a:solidFill>
              <a:latin typeface="Times New Roman"/>
              <a:ea typeface="Calibri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965676" y="50407"/>
            <a:ext cx="5961297" cy="578384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ОСНОВНЫЕ ДОСТИЖЕНИЯ  ООО «ТВЕРЬ  ВОДОКАНАЛ»</a:t>
            </a:r>
            <a:b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solidFill>
                  <a:srgbClr val="A88033"/>
                </a:solidFill>
                <a:latin typeface="Times New Roman" pitchFamily="18" charset="0"/>
                <a:cs typeface="Times New Roman" pitchFamily="18" charset="0"/>
              </a:rPr>
              <a:t>за 2019 -2021 годы</a:t>
            </a:r>
            <a:endParaRPr lang="ru-RU" sz="1600" b="1" dirty="0">
              <a:solidFill>
                <a:srgbClr val="A88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70" y="1234082"/>
            <a:ext cx="2240337" cy="121097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3" y="3867894"/>
            <a:ext cx="2240337" cy="9786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0" t="13843" r="14757" b="27236"/>
          <a:stretch/>
        </p:blipFill>
        <p:spPr>
          <a:xfrm>
            <a:off x="903343" y="2535392"/>
            <a:ext cx="2240337" cy="1205556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6" cstate="print">
            <a:lum contrast="12000"/>
          </a:blip>
          <a:srcRect l="5005"/>
          <a:stretch>
            <a:fillRect/>
          </a:stretch>
        </p:blipFill>
        <p:spPr bwMode="auto">
          <a:xfrm>
            <a:off x="200238" y="76075"/>
            <a:ext cx="720000" cy="8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85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13969</TotalTime>
  <Words>1520</Words>
  <Application>Microsoft Office PowerPoint</Application>
  <PresentationFormat>Экран (16:9)</PresentationFormat>
  <Paragraphs>395</Paragraphs>
  <Slides>12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ДОСТИЖЕНИЯ  ООО «ТВЕРЬ  ВОДОКАНАЛ» за 2019 -2021 годы</vt:lpstr>
      <vt:lpstr>ОСНОВНЫЕ ДОСТИЖЕНИЯ  ООО «ТВЕРЬ  ВОДОКАНАЛ» за 2019 -2021 годы</vt:lpstr>
      <vt:lpstr>ОСНОВНЫЕ ДОСТИЖЕНИЯ  ООО «ТВЕРЬ  ВОДОКАНАЛ» за 2019 -2021 годы</vt:lpstr>
      <vt:lpstr>ОСНОВНЫЕ ДОСТИЖЕНИЯ  ООО «ТВЕРЬ  ВОДОКАНАЛ» за 2019 -2021 годы</vt:lpstr>
      <vt:lpstr>ОСНОВНЫЕ ДОСТИЖЕНИЯ  ООО «ТВЕРЬ  ВОДОКАНАЛ» за 2019 -2021 годы</vt:lpstr>
      <vt:lpstr>ОСНОВНЫЕ ДОСТИЖЕНИЯ  ООО «ТВЕРЬ  ВОДОКАНАЛ» за 2019 -2021 годы</vt:lpstr>
      <vt:lpstr>УЧАСТИЕ  ООО «ТВЕРЬ  ВОДОКАНАЛ»  В ЖИЗНИ ТВЕРСКОЙ ОБЛАСТИ</vt:lpstr>
      <vt:lpstr>УЧАСТИЕ  ООО «ТВЕРЬ  ВОДОКАНАЛ»  В ЖИЗНИ ТВЕРСКОЙ ОБЛАСТИ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распоряжения  Правительства Тверской области  «Об условиях приватизации объекта недвижимого имущества, являющегося государственной собственностью Тверской области»</dc:title>
  <dc:creator>Степухина Анна Сергеевна</dc:creator>
  <cp:lastModifiedBy>Пользователь</cp:lastModifiedBy>
  <cp:revision>805</cp:revision>
  <cp:lastPrinted>2022-03-16T10:54:36Z</cp:lastPrinted>
  <dcterms:created xsi:type="dcterms:W3CDTF">2016-03-25T09:04:36Z</dcterms:created>
  <dcterms:modified xsi:type="dcterms:W3CDTF">2022-03-22T05:06:52Z</dcterms:modified>
</cp:coreProperties>
</file>