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0413" cy="6859588"/>
  <p:notesSz cx="6808788" cy="99409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50585" cy="499136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7109" y="2"/>
            <a:ext cx="2950584" cy="499136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87199C7D-96A7-4C83-A7D9-9DF84DBA16C0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1791"/>
            <a:ext cx="2950585" cy="499134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7109" y="9441791"/>
            <a:ext cx="2950584" cy="499134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146C56BE-3D5E-4E5C-8A40-48A5C7D8E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17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2601913" y="1187450"/>
            <a:ext cx="10417176" cy="58626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21384" y="7426831"/>
            <a:ext cx="4170819" cy="70356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262556" cy="7812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2951031" y="0"/>
            <a:ext cx="2262556" cy="7812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4854189"/>
            <a:ext cx="2262556" cy="78127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2951031" y="14854189"/>
            <a:ext cx="2262556" cy="78127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47C9A0-A17F-451A-A4E0-5F3E97DE56CF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581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013" y="744538"/>
            <a:ext cx="6604000" cy="3716337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36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C783928A-8CA2-4156-A44C-53143FAA710C}" type="slidenum">
              <a:rPr lang="ru-RU" sz="1600" spc="-1">
                <a:solidFill>
                  <a:srgbClr val="000000"/>
                </a:solidFill>
                <a:latin typeface="Arial"/>
              </a:rPr>
              <a:t>1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954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3362" cy="3705225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5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762DDBDF-F536-439B-80C5-E22E673F986B}" type="slidenum">
              <a:rPr lang="ru-RU" sz="1600" spc="-1">
                <a:solidFill>
                  <a:srgbClr val="000000"/>
                </a:solidFill>
                <a:latin typeface="Arial"/>
              </a:rPr>
              <a:t>10</a:t>
            </a:fld>
            <a:endParaRPr lang="ru-RU" sz="1600" spc="-1">
              <a:latin typeface="Arial"/>
            </a:endParaRPr>
          </a:p>
        </p:txBody>
      </p:sp>
      <p:sp>
        <p:nvSpPr>
          <p:cNvPr id="276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6634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9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9D052841-D933-4508-9C57-6175AFC7A591}" type="slidenum">
              <a:rPr lang="ru-RU" sz="1600" spc="-1">
                <a:solidFill>
                  <a:srgbClr val="000000"/>
                </a:solidFill>
                <a:latin typeface="Arial"/>
              </a:rPr>
              <a:t>11</a:t>
            </a:fld>
            <a:endParaRPr lang="ru-RU" sz="1600" spc="-1">
              <a:latin typeface="Arial"/>
            </a:endParaRPr>
          </a:p>
        </p:txBody>
      </p:sp>
      <p:sp>
        <p:nvSpPr>
          <p:cNvPr id="280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28583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83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0D5325BA-FB7B-4416-A874-66BAEAC72589}" type="slidenum">
              <a:rPr lang="ru-RU" sz="1600" spc="-1">
                <a:solidFill>
                  <a:srgbClr val="000000"/>
                </a:solidFill>
                <a:latin typeface="Arial"/>
              </a:rPr>
              <a:t>12</a:t>
            </a:fld>
            <a:endParaRPr lang="ru-RU" sz="1600" spc="-1">
              <a:latin typeface="Arial"/>
            </a:endParaRPr>
          </a:p>
        </p:txBody>
      </p:sp>
      <p:sp>
        <p:nvSpPr>
          <p:cNvPr id="284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53412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87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6B1FFBF6-4412-4AB6-AC37-4D0BF0EDA1C3}" type="slidenum">
              <a:rPr lang="ru-RU" sz="1600" spc="-1">
                <a:solidFill>
                  <a:srgbClr val="000000"/>
                </a:solidFill>
                <a:latin typeface="Arial"/>
              </a:rPr>
              <a:t>13</a:t>
            </a:fld>
            <a:endParaRPr lang="ru-RU" sz="1600" spc="-1">
              <a:latin typeface="Arial"/>
            </a:endParaRPr>
          </a:p>
        </p:txBody>
      </p:sp>
      <p:sp>
        <p:nvSpPr>
          <p:cNvPr id="288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9383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1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1C44579E-ECFB-40ED-9058-FB8AE057E7F9}" type="slidenum">
              <a:rPr lang="ru-RU" sz="1600" spc="-1">
                <a:solidFill>
                  <a:srgbClr val="000000"/>
                </a:solidFill>
                <a:latin typeface="Arial"/>
              </a:rPr>
              <a:t>14</a:t>
            </a:fld>
            <a:endParaRPr lang="ru-RU" sz="1600" spc="-1">
              <a:latin typeface="Arial"/>
            </a:endParaRPr>
          </a:p>
        </p:txBody>
      </p:sp>
      <p:sp>
        <p:nvSpPr>
          <p:cNvPr id="292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71309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5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E384D37-A216-4954-9D18-4299CA391BB3}" type="slidenum">
              <a:rPr lang="ru-RU" sz="1600" spc="-1">
                <a:solidFill>
                  <a:srgbClr val="000000"/>
                </a:solidFill>
                <a:latin typeface="Arial"/>
              </a:rPr>
              <a:t>15</a:t>
            </a:fld>
            <a:endParaRPr lang="ru-RU" sz="1600" spc="-1">
              <a:latin typeface="Arial"/>
            </a:endParaRPr>
          </a:p>
        </p:txBody>
      </p:sp>
      <p:sp>
        <p:nvSpPr>
          <p:cNvPr id="296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83038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9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107706A3-5E2E-443E-9AA3-1917B3BF7E8F}" type="slidenum">
              <a:rPr lang="ru-RU" sz="1600" spc="-1">
                <a:solidFill>
                  <a:srgbClr val="000000"/>
                </a:solidFill>
                <a:latin typeface="Arial"/>
              </a:rPr>
              <a:t>16</a:t>
            </a:fld>
            <a:endParaRPr lang="ru-RU" sz="1600" spc="-1">
              <a:latin typeface="Arial"/>
            </a:endParaRPr>
          </a:p>
        </p:txBody>
      </p:sp>
      <p:sp>
        <p:nvSpPr>
          <p:cNvPr id="300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43553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47713"/>
            <a:ext cx="6586538" cy="3706812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303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6E71424D-3D84-4E20-B1CC-A8CC52B63C46}" type="slidenum">
              <a:rPr lang="ru-RU" sz="1600" spc="-1">
                <a:solidFill>
                  <a:srgbClr val="000000"/>
                </a:solidFill>
                <a:latin typeface="Arial"/>
              </a:rPr>
              <a:t>17</a:t>
            </a:fld>
            <a:endParaRPr lang="ru-RU" sz="1600" spc="-1">
              <a:latin typeface="Arial"/>
            </a:endParaRPr>
          </a:p>
        </p:txBody>
      </p:sp>
      <p:sp>
        <p:nvSpPr>
          <p:cNvPr id="304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564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Номер слайда 6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0C6B3F90-751E-4180-82B2-C6FDCA300563}" type="slidenum">
              <a:rPr lang="ru-RU" sz="1600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spc="-1">
              <a:latin typeface="Arial"/>
            </a:endParaRPr>
          </a:p>
        </p:txBody>
      </p:sp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277813"/>
            <a:ext cx="4429125" cy="2492375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0530" y="2908714"/>
            <a:ext cx="5440016" cy="6270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40" name="Slide Number Placeholder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984F7A0A-2E4F-4859-BFDB-5C491D4455A7}" type="slidenum">
              <a:rPr lang="en-US" sz="1600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602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Номер слайда 6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884544E4-8CA6-4787-880A-A79D2F4679FC}" type="slidenum">
              <a:rPr lang="ru-RU" sz="1600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spc="-1">
              <a:latin typeface="Arial"/>
            </a:endParaRPr>
          </a:p>
        </p:txBody>
      </p:sp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277813"/>
            <a:ext cx="4429125" cy="2492375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0530" y="2908714"/>
            <a:ext cx="5440016" cy="6270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44" name="Slide Number Placeholder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FC93841-BD54-428E-99B2-78D06D66AC77}" type="slidenum">
              <a:rPr lang="en-US" sz="1600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7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47713"/>
            <a:ext cx="6596063" cy="3713162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1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157544F9-48EA-4EB8-A474-E0FC88E5BE85}" type="slidenum">
              <a:rPr lang="ru-RU" sz="1600" spc="-1">
                <a:solidFill>
                  <a:srgbClr val="000000"/>
                </a:solidFill>
                <a:latin typeface="Arial"/>
              </a:rPr>
              <a:t>4</a:t>
            </a:fld>
            <a:endParaRPr lang="ru-RU" sz="1600" spc="-1">
              <a:latin typeface="Arial"/>
            </a:endParaRPr>
          </a:p>
        </p:txBody>
      </p:sp>
      <p:sp>
        <p:nvSpPr>
          <p:cNvPr id="252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2449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5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8625C7DD-C1EB-48B1-AAD1-C9317BA4A114}" type="slidenum">
              <a:rPr lang="ru-RU" sz="1600" spc="-1">
                <a:solidFill>
                  <a:srgbClr val="000000"/>
                </a:solidFill>
                <a:latin typeface="Arial"/>
              </a:rPr>
              <a:t>5</a:t>
            </a:fld>
            <a:endParaRPr lang="ru-RU" sz="1600" spc="-1">
              <a:latin typeface="Arial"/>
            </a:endParaRPr>
          </a:p>
        </p:txBody>
      </p:sp>
      <p:sp>
        <p:nvSpPr>
          <p:cNvPr id="256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35118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9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330D81FD-BFBA-4EAC-A562-41EC67FB21D1}" type="slidenum">
              <a:rPr lang="ru-RU" sz="1600" spc="-1">
                <a:solidFill>
                  <a:srgbClr val="000000"/>
                </a:solidFill>
                <a:latin typeface="Arial"/>
              </a:rPr>
              <a:t>6</a:t>
            </a:fld>
            <a:endParaRPr lang="ru-RU" sz="1600" spc="-1">
              <a:latin typeface="Arial"/>
            </a:endParaRPr>
          </a:p>
        </p:txBody>
      </p:sp>
      <p:sp>
        <p:nvSpPr>
          <p:cNvPr id="260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0344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63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1A6CB973-5CE0-4261-93E0-4CF8009A95AD}" type="slidenum">
              <a:rPr lang="ru-RU" sz="1600" spc="-1">
                <a:solidFill>
                  <a:srgbClr val="000000"/>
                </a:solidFill>
                <a:latin typeface="Arial"/>
              </a:rPr>
              <a:t>7</a:t>
            </a:fld>
            <a:endParaRPr lang="ru-RU" sz="1600" spc="-1">
              <a:latin typeface="Arial"/>
            </a:endParaRPr>
          </a:p>
        </p:txBody>
      </p:sp>
      <p:sp>
        <p:nvSpPr>
          <p:cNvPr id="264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09396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67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EFD5EB06-5A8A-4AA9-A7B6-539B96CF012D}" type="slidenum">
              <a:rPr lang="ru-RU" sz="1600" spc="-1">
                <a:solidFill>
                  <a:srgbClr val="000000"/>
                </a:solidFill>
                <a:latin typeface="Arial"/>
              </a:rPr>
              <a:t>8</a:t>
            </a:fld>
            <a:endParaRPr lang="ru-RU" sz="1600" spc="-1">
              <a:latin typeface="Arial"/>
            </a:endParaRPr>
          </a:p>
        </p:txBody>
      </p:sp>
      <p:sp>
        <p:nvSpPr>
          <p:cNvPr id="268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8936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7713"/>
            <a:ext cx="6581775" cy="3705225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0530" y="4721859"/>
            <a:ext cx="5440016" cy="44570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1" name="Номер слайда 3"/>
          <p:cNvSpPr/>
          <p:nvPr/>
        </p:nvSpPr>
        <p:spPr>
          <a:xfrm>
            <a:off x="3856252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95B1F27-1720-4BFC-ADC4-1393C7D4FEE4}" type="slidenum">
              <a:rPr lang="ru-RU" sz="1600" spc="-1">
                <a:solidFill>
                  <a:srgbClr val="000000"/>
                </a:solidFill>
                <a:latin typeface="Arial"/>
              </a:rPr>
              <a:t>9</a:t>
            </a:fld>
            <a:endParaRPr lang="ru-RU" sz="1600" spc="-1">
              <a:latin typeface="Arial"/>
            </a:endParaRPr>
          </a:p>
        </p:txBody>
      </p:sp>
      <p:sp>
        <p:nvSpPr>
          <p:cNvPr id="272" name="Нижний колонтитул 4"/>
          <p:cNvSpPr/>
          <p:nvPr/>
        </p:nvSpPr>
        <p:spPr>
          <a:xfrm>
            <a:off x="0" y="9442137"/>
            <a:ext cx="2943582" cy="48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2077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/>
          <p:nvPr/>
        </p:nvSpPr>
        <p:spPr>
          <a:xfrm>
            <a:off x="1636560" y="2327400"/>
            <a:ext cx="9727920" cy="25850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Информация о деятельности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Главархитектуры Тверской области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(по состоянию на </a:t>
            </a:r>
            <a:r>
              <a:rPr lang="ru-RU" sz="3200" b="1" i="1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24</a:t>
            </a:r>
            <a:r>
              <a:rPr lang="ru-RU" sz="3200" b="1" i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.12.2021</a:t>
            </a:r>
            <a:r>
              <a:rPr lang="ru-RU" sz="32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121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Заголовок 20"/>
          <p:cNvSpPr/>
          <p:nvPr/>
        </p:nvSpPr>
        <p:spPr>
          <a:xfrm>
            <a:off x="1198440" y="260280"/>
            <a:ext cx="10453320" cy="117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О ВЫЯВЛЕНИИ САМОВОЛЬНОЙ ПОСТРОЙКИ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3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74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F21BABF-12B6-4B0E-B15A-5F6548AFD640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5" name="Таблица 4"/>
          <p:cNvGraphicFramePr/>
          <p:nvPr/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Подано исков в суд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78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4C236CD-A6E0-45DA-9D71-8325164C5CD8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9" name="Таблица 4"/>
          <p:cNvGraphicFramePr/>
          <p:nvPr>
            <p:extLst>
              <p:ext uri="{D42A27DB-BD31-4B8C-83A1-F6EECF244321}">
                <p14:modId xmlns:p14="http://schemas.microsoft.com/office/powerpoint/2010/main" val="3214270206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  <a:cs typeface="+mn-cs"/>
                        </a:rPr>
                        <a:t>Выдано</a:t>
                      </a: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  <a:cs typeface="+mn-cs"/>
                        </a:rPr>
                        <a:t>58</a:t>
                      </a: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0" name="Заголовок 20"/>
          <p:cNvSpPr/>
          <p:nvPr/>
        </p:nvSpPr>
        <p:spPr>
          <a:xfrm>
            <a:off x="920160" y="4549320"/>
            <a:ext cx="10879920" cy="96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83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E0EF01E-D2D7-47CE-A752-5414F4A0055E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4" name="Таблица 4"/>
          <p:cNvGraphicFramePr/>
          <p:nvPr>
            <p:extLst>
              <p:ext uri="{D42A27DB-BD31-4B8C-83A1-F6EECF244321}">
                <p14:modId xmlns:p14="http://schemas.microsoft.com/office/powerpoint/2010/main" val="2996845560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158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" name="Заголовок 20"/>
          <p:cNvSpPr/>
          <p:nvPr/>
        </p:nvSpPr>
        <p:spPr>
          <a:xfrm>
            <a:off x="875160" y="4312800"/>
            <a:ext cx="10879920" cy="12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88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B50686D-BC10-4772-9831-FF72EEE8DE9B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9" name="Таблица 4"/>
          <p:cNvGraphicFramePr/>
          <p:nvPr>
            <p:extLst>
              <p:ext uri="{D42A27DB-BD31-4B8C-83A1-F6EECF244321}">
                <p14:modId xmlns:p14="http://schemas.microsoft.com/office/powerpoint/2010/main" val="1636106806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166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Внесено изменений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0" name="Заголовок 20"/>
          <p:cNvSpPr/>
          <p:nvPr/>
        </p:nvSpPr>
        <p:spPr>
          <a:xfrm>
            <a:off x="918000" y="4301280"/>
            <a:ext cx="11014560" cy="161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 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ОБ УТВЕРЖДЕНИИ ПРОЕКТОВ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ПЛАНИРОВКИ ТЕРРИТОРИИ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93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FE979EE-8F9A-4C36-A005-7B0C290652B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14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4" name="Таблица 4"/>
          <p:cNvGraphicFramePr/>
          <p:nvPr>
            <p:extLst>
              <p:ext uri="{D42A27DB-BD31-4B8C-83A1-F6EECF244321}">
                <p14:modId xmlns:p14="http://schemas.microsoft.com/office/powerpoint/2010/main" val="372103356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Утверждено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" name="Заголовок 20"/>
          <p:cNvSpPr/>
          <p:nvPr/>
        </p:nvSpPr>
        <p:spPr>
          <a:xfrm>
            <a:off x="985680" y="4554720"/>
            <a:ext cx="10879920" cy="12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ГРАДОСТРОИТЕЛЬНОГО ПЛАНА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98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DCE8C8C-BCD6-4110-BBA6-B22B45133F84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9" name="Таблица 4"/>
          <p:cNvGraphicFramePr/>
          <p:nvPr>
            <p:extLst>
              <p:ext uri="{D42A27DB-BD31-4B8C-83A1-F6EECF244321}">
                <p14:modId xmlns:p14="http://schemas.microsoft.com/office/powerpoint/2010/main" val="3137904519"/>
              </p:ext>
            </p:extLst>
          </p:nvPr>
        </p:nvGraphicFramePr>
        <p:xfrm>
          <a:off x="1967040" y="198972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1470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746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0" name="Заголовок 20"/>
          <p:cNvSpPr/>
          <p:nvPr/>
        </p:nvSpPr>
        <p:spPr>
          <a:xfrm>
            <a:off x="920160" y="4549320"/>
            <a:ext cx="10879920" cy="110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202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9A20D47-A9A8-4EF7-9554-4872CC825B6F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16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3" name="Заголовок 20"/>
          <p:cNvSpPr/>
          <p:nvPr/>
        </p:nvSpPr>
        <p:spPr>
          <a:xfrm>
            <a:off x="1414800" y="7380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4" name="Таблица 1"/>
          <p:cNvGraphicFramePr/>
          <p:nvPr/>
        </p:nvGraphicFramePr>
        <p:xfrm>
          <a:off x="1558080" y="765360"/>
          <a:ext cx="10035720" cy="565056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Адм.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Запуск ГИСОГД (НПА)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в эксплуатацию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206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E36EFF0-F86E-4E83-9E93-67024870DB33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17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7" name="Заголовок 20"/>
          <p:cNvSpPr/>
          <p:nvPr/>
        </p:nvSpPr>
        <p:spPr>
          <a:xfrm>
            <a:off x="1422000" y="-6120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8" name="Таблица 1"/>
          <p:cNvGraphicFramePr/>
          <p:nvPr/>
        </p:nvGraphicFramePr>
        <p:xfrm>
          <a:off x="1558440" y="765000"/>
          <a:ext cx="10064880" cy="5657760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Административные регламенты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ГПЗУ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 Запуск ГИСОГД (НПА)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условно-разрешенный вид использования земельного участка или объекта капитального строительства  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разрешений на установку рекламных конструкций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 и внесен в РГУ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Прямоугольник 14"/>
          <p:cNvSpPr/>
          <p:nvPr/>
        </p:nvSpPr>
        <p:spPr>
          <a:xfrm>
            <a:off x="1344600" y="255600"/>
            <a:ext cx="104896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0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sp>
        <p:nvSpPr>
          <p:cNvPr id="211" name="Скругленный прямоугольник 13"/>
          <p:cNvSpPr/>
          <p:nvPr/>
        </p:nvSpPr>
        <p:spPr>
          <a:xfrm>
            <a:off x="6829560" y="3219480"/>
            <a:ext cx="5328720" cy="2569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2" name="Номер слайда 9"/>
          <p:cNvSpPr/>
          <p:nvPr/>
        </p:nvSpPr>
        <p:spPr>
          <a:xfrm>
            <a:off x="9336240" y="6492960"/>
            <a:ext cx="2831760" cy="35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1FFB643-5FA3-469E-A966-C69FA5C0B6BF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18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3" name="Таблица 1"/>
          <p:cNvGraphicFramePr/>
          <p:nvPr/>
        </p:nvGraphicFramePr>
        <p:xfrm>
          <a:off x="1585800" y="1568520"/>
          <a:ext cx="9909360" cy="41749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14"/>
          <p:cNvSpPr/>
          <p:nvPr/>
        </p:nvSpPr>
        <p:spPr>
          <a:xfrm>
            <a:off x="1344600" y="255600"/>
            <a:ext cx="1048968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5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sp>
        <p:nvSpPr>
          <p:cNvPr id="216" name="Скругленный прямоугольник 13"/>
          <p:cNvSpPr/>
          <p:nvPr/>
        </p:nvSpPr>
        <p:spPr>
          <a:xfrm>
            <a:off x="6829560" y="3219480"/>
            <a:ext cx="5328720" cy="2569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7" name="Номер слайда 9"/>
          <p:cNvSpPr/>
          <p:nvPr/>
        </p:nvSpPr>
        <p:spPr>
          <a:xfrm>
            <a:off x="9336240" y="6492960"/>
            <a:ext cx="2831760" cy="35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7F631E3-8D41-498E-8556-DF5EFF028DFA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19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8" name="Таблица 1"/>
          <p:cNvGraphicFramePr/>
          <p:nvPr/>
        </p:nvGraphicFramePr>
        <p:xfrm>
          <a:off x="1600200" y="1355760"/>
          <a:ext cx="10075320" cy="4052612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Вр-682049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21-ЗО «О внесении изменений в закон Тверской области «О градостроительной деятельности на территории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Вр-177355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22-ЗО 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14"/>
          <p:cNvSpPr/>
          <p:nvPr/>
        </p:nvSpPr>
        <p:spPr>
          <a:xfrm>
            <a:off x="1504800" y="417600"/>
            <a:ext cx="97261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РЕСУРСЫ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sp>
        <p:nvSpPr>
          <p:cNvPr id="124" name="TextBox 6"/>
          <p:cNvSpPr/>
          <p:nvPr/>
        </p:nvSpPr>
        <p:spPr>
          <a:xfrm>
            <a:off x="1368360" y="1666800"/>
            <a:ext cx="341604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262626"/>
                </a:solidFill>
                <a:latin typeface="Times New Roman"/>
                <a:ea typeface="DejaVu Sans"/>
              </a:rPr>
              <a:t>Общая штатная численность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5" name="Прямая соединительная линия 10"/>
          <p:cNvSpPr/>
          <p:nvPr/>
        </p:nvSpPr>
        <p:spPr>
          <a:xfrm>
            <a:off x="4970160" y="1562040"/>
            <a:ext cx="360" cy="4613040"/>
          </a:xfrm>
          <a:prstGeom prst="line">
            <a:avLst/>
          </a:prstGeom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Скругленный прямоугольник 3"/>
          <p:cNvSpPr/>
          <p:nvPr/>
        </p:nvSpPr>
        <p:spPr>
          <a:xfrm>
            <a:off x="5184720" y="1546200"/>
            <a:ext cx="6683040" cy="93636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48 ед,  в том числе дополнительно 20 ед. с 01.01.2021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1378080" y="2862360"/>
            <a:ext cx="341604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Замещено  по состоянию на </a:t>
            </a:r>
            <a:r>
              <a:rPr lang="ru-RU" sz="2000" b="1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24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.12.2021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8" name="Скругленный прямоугольник 3"/>
          <p:cNvSpPr/>
          <p:nvPr/>
        </p:nvSpPr>
        <p:spPr>
          <a:xfrm>
            <a:off x="5184720" y="2744100"/>
            <a:ext cx="6683040" cy="93636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42 ед. (с учетом декретных должностей),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том числе из резерва 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9" name="TextBox 6"/>
          <p:cNvSpPr/>
          <p:nvPr/>
        </p:nvSpPr>
        <p:spPr>
          <a:xfrm>
            <a:off x="1390680" y="4113360"/>
            <a:ext cx="34160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Вакантно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0" name="Скругленный прямоугольник 3"/>
          <p:cNvSpPr/>
          <p:nvPr/>
        </p:nvSpPr>
        <p:spPr>
          <a:xfrm>
            <a:off x="5184720" y="3922380"/>
            <a:ext cx="6683040" cy="262044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6 ед., в том числе: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Начальник Главархитектуры Тверской области;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Отдел территориального планирования – 1 ед.;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Организационный отдел – 1 ед.;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Отдел градостроительного зонирования и планировки территории – 1 ед.;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Отдел разрешительной документации – 1 ед.;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Главный специалист-эксперт 1 ед.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31" name="Номер слайда 3"/>
          <p:cNvSpPr/>
          <p:nvPr/>
        </p:nvSpPr>
        <p:spPr>
          <a:xfrm>
            <a:off x="9345600" y="646596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EE8D3CE-9B31-4A7A-B29D-3A2A44905495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Прямоугольник 14"/>
          <p:cNvSpPr/>
          <p:nvPr/>
        </p:nvSpPr>
        <p:spPr>
          <a:xfrm>
            <a:off x="1344600" y="255600"/>
            <a:ext cx="1048968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0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sp>
        <p:nvSpPr>
          <p:cNvPr id="221" name="Скругленный прямоугольник 13"/>
          <p:cNvSpPr/>
          <p:nvPr/>
        </p:nvSpPr>
        <p:spPr>
          <a:xfrm>
            <a:off x="6829560" y="3219480"/>
            <a:ext cx="5328720" cy="2569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2" name="Номер слайда 9"/>
          <p:cNvSpPr/>
          <p:nvPr/>
        </p:nvSpPr>
        <p:spPr>
          <a:xfrm>
            <a:off x="9336240" y="6492960"/>
            <a:ext cx="2831760" cy="35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E4B2087-0AEE-4AD0-950F-1834C97D1E6F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20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3" name="Таблица 3"/>
          <p:cNvGraphicFramePr/>
          <p:nvPr/>
        </p:nvGraphicFramePr>
        <p:xfrm>
          <a:off x="1549800" y="1126800"/>
          <a:ext cx="9975600" cy="494388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Вр-682502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№308-пп «О внесении изменения в отдельные постановления Правительства Тверской области»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Вр-792228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Прямоугольник 14"/>
          <p:cNvSpPr/>
          <p:nvPr/>
        </p:nvSpPr>
        <p:spPr>
          <a:xfrm>
            <a:off x="1344600" y="255600"/>
            <a:ext cx="1048968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5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sp>
        <p:nvSpPr>
          <p:cNvPr id="226" name="Скругленный прямоугольник 13"/>
          <p:cNvSpPr/>
          <p:nvPr/>
        </p:nvSpPr>
        <p:spPr>
          <a:xfrm>
            <a:off x="6829560" y="3219480"/>
            <a:ext cx="5328720" cy="2569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7" name="Номер слайда 9"/>
          <p:cNvSpPr/>
          <p:nvPr/>
        </p:nvSpPr>
        <p:spPr>
          <a:xfrm>
            <a:off x="9336240" y="6492960"/>
            <a:ext cx="2831760" cy="35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BF9EE971-77AA-4BE1-BC2C-D9182561EA4A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21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8" name="Таблица 1"/>
          <p:cNvGraphicFramePr/>
          <p:nvPr/>
        </p:nvGraphicFramePr>
        <p:xfrm>
          <a:off x="1468440" y="1108440"/>
          <a:ext cx="10252080" cy="4714574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Вр-159757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Вр-362657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№307-пп «О внесении изменения в отдельные постановления Правительства Тверской области» (О мерах реализации статей 31, 33, 39, 40 Градостроительного кодекса Российской Федерации, внесении изменений в постановление Правительства Тверской области от 04.10.2011 № 61-пп «О межведомственной комиссии при Правительстве Тверской области по земельным отношениям» и постановление Правительства Тверской области от 19.04.2020 № 226-пп)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4"/>
          <p:cNvSpPr/>
          <p:nvPr/>
        </p:nvSpPr>
        <p:spPr>
          <a:xfrm>
            <a:off x="1504800" y="461880"/>
            <a:ext cx="97261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ОБЩЕЙ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КАДРОВОЙ ОБЕСПЕЧЕННОСТИ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5040" cy="12427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4" name="Таблица 1"/>
          <p:cNvGraphicFramePr/>
          <p:nvPr/>
        </p:nvGraphicFramePr>
        <p:xfrm>
          <a:off x="2010600" y="1354320"/>
          <a:ext cx="9108000" cy="1400760"/>
        </p:xfrm>
        <a:graphic>
          <a:graphicData uri="http://schemas.openxmlformats.org/drawingml/2006/table">
            <a:tbl>
              <a:tblPr/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01.12.2020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01.01.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01.02.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01.03.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01.04.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01.05.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01.06.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01.07.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01.08.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01.09.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01.10.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 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43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Номер слайда 3"/>
          <p:cNvSpPr/>
          <p:nvPr/>
        </p:nvSpPr>
        <p:spPr>
          <a:xfrm>
            <a:off x="9345600" y="646596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74C7FEA-331A-47F4-BAA3-92A29B8242AE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1704600" y="5524560"/>
            <a:ext cx="9890640" cy="73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 результатам конкурса на 3 вакантных должности сотрудники в резерв не набраны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Подготовлена документация о проведении нового конкурса на кадровый резерв.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137" name="Таблица 1"/>
          <p:cNvGraphicFramePr/>
          <p:nvPr>
            <p:extLst>
              <p:ext uri="{D42A27DB-BD31-4B8C-83A1-F6EECF244321}">
                <p14:modId xmlns:p14="http://schemas.microsoft.com/office/powerpoint/2010/main" val="1035775169"/>
              </p:ext>
            </p:extLst>
          </p:nvPr>
        </p:nvGraphicFramePr>
        <p:xfrm>
          <a:off x="2010600" y="3414240"/>
          <a:ext cx="9108000" cy="1274040"/>
        </p:xfrm>
        <a:graphic>
          <a:graphicData uri="http://schemas.openxmlformats.org/drawingml/2006/table">
            <a:tbl>
              <a:tblPr/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01.11.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01.12.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24.12</a:t>
                      </a: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43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42 ед.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  <a:cs typeface="+mn-cs"/>
                        </a:rPr>
                        <a:t>42 ед.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Заголовок 20"/>
          <p:cNvSpPr/>
          <p:nvPr/>
        </p:nvSpPr>
        <p:spPr>
          <a:xfrm>
            <a:off x="1257480" y="272880"/>
            <a:ext cx="10453320" cy="115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ОБЩЕЕ КОЛИЧЕСТВО ЗАЯВЛЕНИЙ, СВЯЗАННЫХ С РЕАЛИЗАЦИЕЙ ПЕРЕДАННЫХ ПОЛНОМОЧИЙ, </a:t>
            </a:r>
            <a:r>
              <a:rPr dirty="0"/>
              <a:t/>
            </a:r>
            <a:br>
              <a:rPr dirty="0"/>
            </a:b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ПОСТУПИВШИХ С 1 ЯНВАРЯ ПО </a:t>
            </a:r>
            <a:r>
              <a:rPr lang="ru-RU" sz="2400" b="1" spc="-1" dirty="0" smtClean="0">
                <a:solidFill>
                  <a:srgbClr val="A88000"/>
                </a:solidFill>
                <a:latin typeface="Times New Roman"/>
                <a:ea typeface="DejaVu Sans"/>
              </a:rPr>
              <a:t>24</a:t>
            </a:r>
            <a:r>
              <a:rPr lang="ru-RU" sz="2400" b="1" strike="noStrike" spc="-1" dirty="0" smtClean="0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ДЕКАБРЯ 2021 ГОДА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43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44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B68FA8D-66A3-440F-97AE-4F1756215BC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5" name="Таблица 2"/>
          <p:cNvGraphicFramePr/>
          <p:nvPr>
            <p:extLst>
              <p:ext uri="{D42A27DB-BD31-4B8C-83A1-F6EECF244321}">
                <p14:modId xmlns:p14="http://schemas.microsoft.com/office/powerpoint/2010/main" val="1668889213"/>
              </p:ext>
            </p:extLst>
          </p:nvPr>
        </p:nvGraphicFramePr>
        <p:xfrm>
          <a:off x="2448000" y="2085840"/>
          <a:ext cx="7678440" cy="282528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6734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5080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Процент исполнения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75 %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20"/>
          <p:cNvSpPr/>
          <p:nvPr/>
        </p:nvSpPr>
        <p:spPr>
          <a:xfrm>
            <a:off x="1257480" y="2728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СТРОИТЕЛЬСТВО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48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42795D1-97D8-4B89-AEC4-2E022C0E4FE4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9" name="Таблица 2"/>
          <p:cNvGraphicFramePr/>
          <p:nvPr>
            <p:extLst>
              <p:ext uri="{D42A27DB-BD31-4B8C-83A1-F6EECF244321}">
                <p14:modId xmlns:p14="http://schemas.microsoft.com/office/powerpoint/2010/main" val="3445981113"/>
              </p:ext>
            </p:extLst>
          </p:nvPr>
        </p:nvGraphicFramePr>
        <p:xfrm>
          <a:off x="2288160" y="2089440"/>
          <a:ext cx="8126280" cy="172692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841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701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ВВОД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52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8EA80AE-14DC-4F12-BCC7-2DA8C86E2E62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3" name="Таблица 4"/>
          <p:cNvGraphicFramePr/>
          <p:nvPr>
            <p:extLst>
              <p:ext uri="{D42A27DB-BD31-4B8C-83A1-F6EECF244321}">
                <p14:modId xmlns:p14="http://schemas.microsoft.com/office/powerpoint/2010/main" val="516194398"/>
              </p:ext>
            </p:extLst>
          </p:nvPr>
        </p:nvGraphicFramePr>
        <p:xfrm>
          <a:off x="2158920" y="209232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382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291</a:t>
                      </a:r>
                      <a:endParaRPr lang="ru-RU" sz="2400" b="1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ИЖС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56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4AA47FD-348D-4F66-A03B-C3456E2B4E1D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7" name="Таблица 5"/>
          <p:cNvGraphicFramePr/>
          <p:nvPr>
            <p:extLst>
              <p:ext uri="{D42A27DB-BD31-4B8C-83A1-F6EECF244321}">
                <p14:modId xmlns:p14="http://schemas.microsoft.com/office/powerpoint/2010/main" val="116364006"/>
              </p:ext>
            </p:extLst>
          </p:nvPr>
        </p:nvGraphicFramePr>
        <p:xfrm>
          <a:off x="2592360" y="1919880"/>
          <a:ext cx="7391160" cy="17269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2708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2291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8" name="Таблица 8"/>
          <p:cNvGraphicFramePr/>
          <p:nvPr>
            <p:extLst>
              <p:ext uri="{D42A27DB-BD31-4B8C-83A1-F6EECF244321}">
                <p14:modId xmlns:p14="http://schemas.microsoft.com/office/powerpoint/2010/main" val="3876117778"/>
              </p:ext>
            </p:extLst>
          </p:nvPr>
        </p:nvGraphicFramePr>
        <p:xfrm>
          <a:off x="2543040" y="4581360"/>
          <a:ext cx="7391160" cy="17287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223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Заголовок 20"/>
          <p:cNvSpPr/>
          <p:nvPr/>
        </p:nvSpPr>
        <p:spPr>
          <a:xfrm>
            <a:off x="2398680" y="3855960"/>
            <a:ext cx="7381440" cy="63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0" name="TextBox 10"/>
          <p:cNvSpPr/>
          <p:nvPr/>
        </p:nvSpPr>
        <p:spPr>
          <a:xfrm>
            <a:off x="2367000" y="1306440"/>
            <a:ext cx="81165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20"/>
          <p:cNvSpPr/>
          <p:nvPr/>
        </p:nvSpPr>
        <p:spPr>
          <a:xfrm>
            <a:off x="1198440" y="260280"/>
            <a:ext cx="1045332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СНОСУ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63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5998517-43C0-4CD9-901D-11B295622BC3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64" name="Таблица 4"/>
          <p:cNvGraphicFramePr/>
          <p:nvPr>
            <p:extLst>
              <p:ext uri="{D42A27DB-BD31-4B8C-83A1-F6EECF244321}">
                <p14:modId xmlns:p14="http://schemas.microsoft.com/office/powerpoint/2010/main" val="1377638796"/>
              </p:ext>
            </p:extLst>
          </p:nvPr>
        </p:nvGraphicFramePr>
        <p:xfrm>
          <a:off x="3022560" y="2125440"/>
          <a:ext cx="6432120" cy="168696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5" name="Таблица 5"/>
          <p:cNvGraphicFramePr/>
          <p:nvPr>
            <p:extLst>
              <p:ext uri="{D42A27DB-BD31-4B8C-83A1-F6EECF244321}">
                <p14:modId xmlns:p14="http://schemas.microsoft.com/office/powerpoint/2010/main" val="537764990"/>
              </p:ext>
            </p:extLst>
          </p:nvPr>
        </p:nvGraphicFramePr>
        <p:xfrm>
          <a:off x="3022560" y="4581360"/>
          <a:ext cx="6432120" cy="17287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6" name="TextBox 9"/>
          <p:cNvSpPr/>
          <p:nvPr/>
        </p:nvSpPr>
        <p:spPr>
          <a:xfrm>
            <a:off x="4654440" y="1509840"/>
            <a:ext cx="31572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сносе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7" name="TextBox 10"/>
          <p:cNvSpPr/>
          <p:nvPr/>
        </p:nvSpPr>
        <p:spPr>
          <a:xfrm>
            <a:off x="4654440" y="4005360"/>
            <a:ext cx="29476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завершении сноса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Заголовок 20"/>
          <p:cNvSpPr/>
          <p:nvPr/>
        </p:nvSpPr>
        <p:spPr>
          <a:xfrm>
            <a:off x="1198440" y="260280"/>
            <a:ext cx="10453320" cy="117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АКТА ОСВИДЕТЕЛЬСТВОВАНИЯ ПРОВЕДЕНИЯ ОСНОВНЫХ РАБОТ ПО СТРОИТЕЛЬСТВУ ИЖС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ДЛЯ МАТЕРИНСКОГО КАПИТАЛА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9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48960" cy="1171080"/>
          </a:xfrm>
          <a:prstGeom prst="rect">
            <a:avLst/>
          </a:prstGeom>
          <a:ln w="0">
            <a:noFill/>
          </a:ln>
        </p:spPr>
      </p:pic>
      <p:sp>
        <p:nvSpPr>
          <p:cNvPr id="170" name="Номер слайда 3"/>
          <p:cNvSpPr/>
          <p:nvPr/>
        </p:nvSpPr>
        <p:spPr>
          <a:xfrm>
            <a:off x="9345600" y="6467400"/>
            <a:ext cx="283320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C78BA8E-A8A0-4F63-B620-89A1F9AA83A2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1" name="Таблица 4"/>
          <p:cNvGraphicFramePr/>
          <p:nvPr>
            <p:extLst>
              <p:ext uri="{D42A27DB-BD31-4B8C-83A1-F6EECF244321}">
                <p14:modId xmlns:p14="http://schemas.microsoft.com/office/powerpoint/2010/main" val="4236998885"/>
              </p:ext>
            </p:extLst>
          </p:nvPr>
        </p:nvGraphicFramePr>
        <p:xfrm>
          <a:off x="2158920" y="237348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1204</Words>
  <Application>Microsoft Office PowerPoint</Application>
  <PresentationFormat>Произвольный</PresentationFormat>
  <Paragraphs>268</Paragraphs>
  <Slides>21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Голиков А.С.</dc:creator>
  <dc:description/>
  <cp:lastModifiedBy>Смялковский Павел Евгеньевич</cp:lastModifiedBy>
  <cp:revision>2223</cp:revision>
  <cp:lastPrinted>2021-12-24T20:10:05Z</cp:lastPrinted>
  <dcterms:created xsi:type="dcterms:W3CDTF">2008-01-31T09:14:00Z</dcterms:created>
  <dcterms:modified xsi:type="dcterms:W3CDTF">2021-12-24T20:11:05Z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1049-11.2.0.10093</vt:lpwstr>
  </property>
  <property fmtid="{D5CDD505-2E9C-101B-9397-08002B2CF9AE}" pid="3" name="Notes">
    <vt:i4>18</vt:i4>
  </property>
  <property fmtid="{D5CDD505-2E9C-101B-9397-08002B2CF9AE}" pid="4" name="PresentationFormat">
    <vt:lpwstr>Произвольный</vt:lpwstr>
  </property>
  <property fmtid="{D5CDD505-2E9C-101B-9397-08002B2CF9AE}" pid="5" name="Slides">
    <vt:i4>23</vt:i4>
  </property>
</Properties>
</file>