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3"/>
  </p:notesMasterIdLst>
  <p:sldIdLst>
    <p:sldId id="256" r:id="rId3"/>
    <p:sldId id="3470" r:id="rId4"/>
    <p:sldId id="3471" r:id="rId5"/>
    <p:sldId id="412" r:id="rId6"/>
    <p:sldId id="411" r:id="rId7"/>
    <p:sldId id="3465" r:id="rId8"/>
    <p:sldId id="3466" r:id="rId9"/>
    <p:sldId id="3467" r:id="rId10"/>
    <p:sldId id="3468" r:id="rId11"/>
    <p:sldId id="3469" r:id="rId12"/>
  </p:sldIdLst>
  <p:sldSz cx="9144000" cy="5143500" type="screen16x9"/>
  <p:notesSz cx="6797675" cy="9872663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0414"/>
    <a:srgbClr val="FDF4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08" autoAdjust="0"/>
    <p:restoredTop sz="95179" autoAdjust="0"/>
  </p:normalViewPr>
  <p:slideViewPr>
    <p:cSldViewPr snapToGrid="0">
      <p:cViewPr>
        <p:scale>
          <a:sx n="95" d="100"/>
          <a:sy n="95" d="100"/>
        </p:scale>
        <p:origin x="-2202" y="-1002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5348"/>
          </a:xfrm>
          <a:prstGeom prst="rect">
            <a:avLst/>
          </a:prstGeom>
        </p:spPr>
        <p:txBody>
          <a:bodyPr vert="horz" lIns="91250" tIns="45623" rIns="91250" bIns="45623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8" y="1"/>
            <a:ext cx="2945659" cy="495348"/>
          </a:xfrm>
          <a:prstGeom prst="rect">
            <a:avLst/>
          </a:prstGeom>
        </p:spPr>
        <p:txBody>
          <a:bodyPr vert="horz" lIns="91250" tIns="45623" rIns="91250" bIns="45623" rtlCol="0"/>
          <a:lstStyle>
            <a:lvl1pPr algn="r">
              <a:defRPr sz="1200"/>
            </a:lvl1pPr>
          </a:lstStyle>
          <a:p>
            <a:fld id="{AEC8538A-4ECC-45E3-B0F2-BA029BE437D4}" type="datetimeFigureOut">
              <a:rPr lang="ru-RU" smtClean="0"/>
              <a:pPr/>
              <a:t>20.12.2021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50" tIns="45623" rIns="91250" bIns="45623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51224"/>
            <a:ext cx="5438140" cy="3887360"/>
          </a:xfrm>
          <a:prstGeom prst="rect">
            <a:avLst/>
          </a:prstGeom>
        </p:spPr>
        <p:txBody>
          <a:bodyPr vert="horz" lIns="91250" tIns="45623" rIns="91250" bIns="45623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" y="9377318"/>
            <a:ext cx="2945659" cy="495347"/>
          </a:xfrm>
          <a:prstGeom prst="rect">
            <a:avLst/>
          </a:prstGeom>
        </p:spPr>
        <p:txBody>
          <a:bodyPr vert="horz" lIns="91250" tIns="45623" rIns="91250" bIns="45623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8" y="9377318"/>
            <a:ext cx="2945659" cy="495347"/>
          </a:xfrm>
          <a:prstGeom prst="rect">
            <a:avLst/>
          </a:prstGeom>
        </p:spPr>
        <p:txBody>
          <a:bodyPr vert="horz" lIns="91250" tIns="45623" rIns="91250" bIns="45623" rtlCol="0" anchor="b"/>
          <a:lstStyle>
            <a:lvl1pPr algn="r">
              <a:defRPr sz="1200"/>
            </a:lvl1pPr>
          </a:lstStyle>
          <a:p>
            <a:fld id="{3DBB7DAD-EDB5-4B04-B333-E7960631A1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56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795E-F810-4CA6-BA04-1A5F1EBC861D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097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="" xmlns:a16="http://schemas.microsoft.com/office/drawing/2014/main" id="{EC165010-2474-4290-878B-D4661CF86D7A}"/>
              </a:ext>
            </a:extLst>
          </p:cNvPr>
          <p:cNvSpPr txBox="1"/>
          <p:nvPr/>
        </p:nvSpPr>
        <p:spPr>
          <a:xfrm>
            <a:off x="3889840" y="9839774"/>
            <a:ext cx="2975789" cy="51977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3806" tIns="46898" rIns="93806" bIns="46898" anchor="b" anchorCtr="0" compatLnSpc="1">
            <a:noAutofit/>
          </a:bodyPr>
          <a:lstStyle/>
          <a:p>
            <a:pPr algn="r" defTabSz="90607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F4877E3-5C32-45D7-B519-29742CD05668}" type="slidenum">
              <a:rPr kern="0">
                <a:solidFill>
                  <a:srgbClr val="000000"/>
                </a:solidFill>
              </a:rPr>
              <a:pPr algn="r" defTabSz="906079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</a:t>
            </a:fld>
            <a:endParaRPr lang="ru-RU" sz="1200" kern="0">
              <a:solidFill>
                <a:srgbClr val="000000"/>
              </a:solidFill>
            </a:endParaRPr>
          </a:p>
        </p:txBody>
      </p:sp>
      <p:sp>
        <p:nvSpPr>
          <p:cNvPr id="3" name="Образ слайда 1">
            <a:extLst>
              <a:ext uri="{FF2B5EF4-FFF2-40B4-BE49-F238E27FC236}">
                <a16:creationId xmlns="" xmlns:a16="http://schemas.microsoft.com/office/drawing/2014/main" id="{7E703BC4-C433-479B-8408-9DB19A75DB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11113" y="763588"/>
            <a:ext cx="6800851" cy="3825875"/>
          </a:xfrm>
          <a:ln w="12701">
            <a:solidFill>
              <a:srgbClr val="000000"/>
            </a:solidFill>
            <a:prstDash val="solid"/>
            <a:miter/>
          </a:ln>
        </p:spPr>
      </p:sp>
      <p:sp>
        <p:nvSpPr>
          <p:cNvPr id="4" name="Заметки 2">
            <a:extLst>
              <a:ext uri="{FF2B5EF4-FFF2-40B4-BE49-F238E27FC236}">
                <a16:creationId xmlns="" xmlns:a16="http://schemas.microsoft.com/office/drawing/2014/main" id="{85222157-AED4-42CD-BE45-8C579A2E66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8811" y="4840562"/>
            <a:ext cx="5419305" cy="4586569"/>
          </a:xfrm>
        </p:spPr>
        <p:txBody>
          <a:bodyPr lIns="95455" tIns="47723" rIns="95455" bIns="47723"/>
          <a:lstStyle/>
          <a:p>
            <a:endParaRPr lang="ru-RU"/>
          </a:p>
        </p:txBody>
      </p:sp>
      <p:sp>
        <p:nvSpPr>
          <p:cNvPr id="5" name="Номер слайда 3">
            <a:extLst>
              <a:ext uri="{FF2B5EF4-FFF2-40B4-BE49-F238E27FC236}">
                <a16:creationId xmlns="" xmlns:a16="http://schemas.microsoft.com/office/drawing/2014/main" id="{CBD11E9C-4B1F-428A-AE38-AF8C7CFF655D}"/>
              </a:ext>
            </a:extLst>
          </p:cNvPr>
          <p:cNvSpPr txBox="1"/>
          <p:nvPr/>
        </p:nvSpPr>
        <p:spPr>
          <a:xfrm>
            <a:off x="3838621" y="9681134"/>
            <a:ext cx="2935130" cy="50962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5455" tIns="47723" rIns="95455" bIns="47723" anchor="b" anchorCtr="0" compatLnSpc="1">
            <a:noAutofit/>
          </a:bodyPr>
          <a:lstStyle/>
          <a:p>
            <a:pPr algn="r" defTabSz="94058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FEA0C5-C779-47AE-BE47-4CF778E39C1C}" type="slidenum">
              <a:rPr kern="0">
                <a:solidFill>
                  <a:srgbClr val="000000"/>
                </a:solidFill>
              </a:rPr>
              <a:pPr algn="r" defTabSz="940582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</a:t>
            </a:fld>
            <a:endParaRPr lang="ru-RU" sz="1200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717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="" xmlns:a16="http://schemas.microsoft.com/office/drawing/2014/main" id="{EC165010-2474-4290-878B-D4661CF86D7A}"/>
              </a:ext>
            </a:extLst>
          </p:cNvPr>
          <p:cNvSpPr txBox="1"/>
          <p:nvPr/>
        </p:nvSpPr>
        <p:spPr>
          <a:xfrm>
            <a:off x="3889840" y="9839774"/>
            <a:ext cx="2975789" cy="51977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3806" tIns="46898" rIns="93806" bIns="46898" anchor="b" anchorCtr="0" compatLnSpc="1">
            <a:noAutofit/>
          </a:bodyPr>
          <a:lstStyle/>
          <a:p>
            <a:pPr algn="r" defTabSz="90607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F4877E3-5C32-45D7-B519-29742CD05668}" type="slidenum">
              <a:rPr kern="0">
                <a:solidFill>
                  <a:srgbClr val="000000"/>
                </a:solidFill>
              </a:rPr>
              <a:pPr algn="r" defTabSz="906079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</a:t>
            </a:fld>
            <a:endParaRPr lang="ru-RU" sz="1200" kern="0">
              <a:solidFill>
                <a:srgbClr val="000000"/>
              </a:solidFill>
            </a:endParaRPr>
          </a:p>
        </p:txBody>
      </p:sp>
      <p:sp>
        <p:nvSpPr>
          <p:cNvPr id="3" name="Образ слайда 1">
            <a:extLst>
              <a:ext uri="{FF2B5EF4-FFF2-40B4-BE49-F238E27FC236}">
                <a16:creationId xmlns="" xmlns:a16="http://schemas.microsoft.com/office/drawing/2014/main" id="{7E703BC4-C433-479B-8408-9DB19A75DB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11113" y="763588"/>
            <a:ext cx="6800851" cy="3825875"/>
          </a:xfrm>
          <a:ln w="12701">
            <a:solidFill>
              <a:srgbClr val="000000"/>
            </a:solidFill>
            <a:prstDash val="solid"/>
            <a:miter/>
          </a:ln>
        </p:spPr>
      </p:sp>
      <p:sp>
        <p:nvSpPr>
          <p:cNvPr id="4" name="Заметки 2">
            <a:extLst>
              <a:ext uri="{FF2B5EF4-FFF2-40B4-BE49-F238E27FC236}">
                <a16:creationId xmlns="" xmlns:a16="http://schemas.microsoft.com/office/drawing/2014/main" id="{85222157-AED4-42CD-BE45-8C579A2E66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8811" y="4840562"/>
            <a:ext cx="5419305" cy="4586569"/>
          </a:xfrm>
        </p:spPr>
        <p:txBody>
          <a:bodyPr lIns="95455" tIns="47723" rIns="95455" bIns="47723"/>
          <a:lstStyle/>
          <a:p>
            <a:endParaRPr lang="ru-RU"/>
          </a:p>
        </p:txBody>
      </p:sp>
      <p:sp>
        <p:nvSpPr>
          <p:cNvPr id="5" name="Номер слайда 3">
            <a:extLst>
              <a:ext uri="{FF2B5EF4-FFF2-40B4-BE49-F238E27FC236}">
                <a16:creationId xmlns="" xmlns:a16="http://schemas.microsoft.com/office/drawing/2014/main" id="{CBD11E9C-4B1F-428A-AE38-AF8C7CFF655D}"/>
              </a:ext>
            </a:extLst>
          </p:cNvPr>
          <p:cNvSpPr txBox="1"/>
          <p:nvPr/>
        </p:nvSpPr>
        <p:spPr>
          <a:xfrm>
            <a:off x="3838621" y="9681134"/>
            <a:ext cx="2935130" cy="50962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5455" tIns="47723" rIns="95455" bIns="47723" anchor="b" anchorCtr="0" compatLnSpc="1">
            <a:noAutofit/>
          </a:bodyPr>
          <a:lstStyle/>
          <a:p>
            <a:pPr algn="r" defTabSz="94058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FEA0C5-C779-47AE-BE47-4CF778E39C1C}" type="slidenum">
              <a:rPr kern="0">
                <a:solidFill>
                  <a:srgbClr val="000000"/>
                </a:solidFill>
              </a:rPr>
              <a:pPr algn="r" defTabSz="940582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</a:t>
            </a:fld>
            <a:endParaRPr lang="ru-RU" sz="1200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717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="" xmlns:a16="http://schemas.microsoft.com/office/drawing/2014/main" id="{EC165010-2474-4290-878B-D4661CF86D7A}"/>
              </a:ext>
            </a:extLst>
          </p:cNvPr>
          <p:cNvSpPr txBox="1"/>
          <p:nvPr/>
        </p:nvSpPr>
        <p:spPr>
          <a:xfrm>
            <a:off x="3889840" y="9839774"/>
            <a:ext cx="2975789" cy="51977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3806" tIns="46898" rIns="93806" bIns="46898" anchor="b" anchorCtr="0" compatLnSpc="1">
            <a:noAutofit/>
          </a:bodyPr>
          <a:lstStyle/>
          <a:p>
            <a:pPr algn="r" defTabSz="90607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F4877E3-5C32-45D7-B519-29742CD05668}" type="slidenum">
              <a:rPr kern="0">
                <a:solidFill>
                  <a:srgbClr val="000000"/>
                </a:solidFill>
                <a:latin typeface="Calibri"/>
              </a:rPr>
              <a:pPr algn="r" defTabSz="906079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6</a:t>
            </a:fld>
            <a:endParaRPr lang="ru-RU" sz="1200" ker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Образ слайда 1">
            <a:extLst>
              <a:ext uri="{FF2B5EF4-FFF2-40B4-BE49-F238E27FC236}">
                <a16:creationId xmlns="" xmlns:a16="http://schemas.microsoft.com/office/drawing/2014/main" id="{7E703BC4-C433-479B-8408-9DB19A75DB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11113" y="763588"/>
            <a:ext cx="6800851" cy="3825875"/>
          </a:xfrm>
          <a:ln w="12701">
            <a:solidFill>
              <a:srgbClr val="000000"/>
            </a:solidFill>
            <a:prstDash val="solid"/>
            <a:miter/>
          </a:ln>
        </p:spPr>
      </p:sp>
      <p:sp>
        <p:nvSpPr>
          <p:cNvPr id="4" name="Заметки 2">
            <a:extLst>
              <a:ext uri="{FF2B5EF4-FFF2-40B4-BE49-F238E27FC236}">
                <a16:creationId xmlns="" xmlns:a16="http://schemas.microsoft.com/office/drawing/2014/main" id="{85222157-AED4-42CD-BE45-8C579A2E66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8811" y="4840562"/>
            <a:ext cx="5419305" cy="4586569"/>
          </a:xfrm>
        </p:spPr>
        <p:txBody>
          <a:bodyPr lIns="95455" tIns="47723" rIns="95455" bIns="47723"/>
          <a:lstStyle/>
          <a:p>
            <a:endParaRPr lang="ru-RU"/>
          </a:p>
        </p:txBody>
      </p:sp>
      <p:sp>
        <p:nvSpPr>
          <p:cNvPr id="5" name="Номер слайда 3">
            <a:extLst>
              <a:ext uri="{FF2B5EF4-FFF2-40B4-BE49-F238E27FC236}">
                <a16:creationId xmlns="" xmlns:a16="http://schemas.microsoft.com/office/drawing/2014/main" id="{CBD11E9C-4B1F-428A-AE38-AF8C7CFF655D}"/>
              </a:ext>
            </a:extLst>
          </p:cNvPr>
          <p:cNvSpPr txBox="1"/>
          <p:nvPr/>
        </p:nvSpPr>
        <p:spPr>
          <a:xfrm>
            <a:off x="3838621" y="9681134"/>
            <a:ext cx="2935130" cy="50962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5455" tIns="47723" rIns="95455" bIns="47723" anchor="b" anchorCtr="0" compatLnSpc="1">
            <a:noAutofit/>
          </a:bodyPr>
          <a:lstStyle/>
          <a:p>
            <a:pPr algn="r" defTabSz="94058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FEA0C5-C779-47AE-BE47-4CF778E39C1C}" type="slidenum">
              <a:rPr kern="0">
                <a:solidFill>
                  <a:srgbClr val="000000"/>
                </a:solidFill>
                <a:latin typeface="Calibri"/>
              </a:rPr>
              <a:pPr algn="r" defTabSz="940582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6</a:t>
            </a:fld>
            <a:endParaRPr lang="ru-RU" sz="1200" kern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2149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="" xmlns:a16="http://schemas.microsoft.com/office/drawing/2014/main" id="{EC165010-2474-4290-878B-D4661CF86D7A}"/>
              </a:ext>
            </a:extLst>
          </p:cNvPr>
          <p:cNvSpPr txBox="1"/>
          <p:nvPr/>
        </p:nvSpPr>
        <p:spPr>
          <a:xfrm>
            <a:off x="3889840" y="9839774"/>
            <a:ext cx="2975789" cy="51977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3806" tIns="46898" rIns="93806" bIns="46898" anchor="b" anchorCtr="0" compatLnSpc="1">
            <a:noAutofit/>
          </a:bodyPr>
          <a:lstStyle/>
          <a:p>
            <a:pPr algn="r" defTabSz="90607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F4877E3-5C32-45D7-B519-29742CD05668}" type="slidenum">
              <a:rPr kern="0">
                <a:solidFill>
                  <a:srgbClr val="000000"/>
                </a:solidFill>
                <a:latin typeface="Calibri"/>
              </a:rPr>
              <a:pPr algn="r" defTabSz="906079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7</a:t>
            </a:fld>
            <a:endParaRPr lang="ru-RU" sz="1200" ker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Образ слайда 1">
            <a:extLst>
              <a:ext uri="{FF2B5EF4-FFF2-40B4-BE49-F238E27FC236}">
                <a16:creationId xmlns="" xmlns:a16="http://schemas.microsoft.com/office/drawing/2014/main" id="{7E703BC4-C433-479B-8408-9DB19A75DB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11113" y="763588"/>
            <a:ext cx="6800851" cy="3825875"/>
          </a:xfrm>
          <a:ln w="12701">
            <a:solidFill>
              <a:srgbClr val="000000"/>
            </a:solidFill>
            <a:prstDash val="solid"/>
            <a:miter/>
          </a:ln>
        </p:spPr>
      </p:sp>
      <p:sp>
        <p:nvSpPr>
          <p:cNvPr id="4" name="Заметки 2">
            <a:extLst>
              <a:ext uri="{FF2B5EF4-FFF2-40B4-BE49-F238E27FC236}">
                <a16:creationId xmlns="" xmlns:a16="http://schemas.microsoft.com/office/drawing/2014/main" id="{85222157-AED4-42CD-BE45-8C579A2E66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8811" y="4840562"/>
            <a:ext cx="5419305" cy="4586569"/>
          </a:xfrm>
        </p:spPr>
        <p:txBody>
          <a:bodyPr lIns="95455" tIns="47723" rIns="95455" bIns="47723"/>
          <a:lstStyle/>
          <a:p>
            <a:endParaRPr lang="ru-RU"/>
          </a:p>
        </p:txBody>
      </p:sp>
      <p:sp>
        <p:nvSpPr>
          <p:cNvPr id="5" name="Номер слайда 3">
            <a:extLst>
              <a:ext uri="{FF2B5EF4-FFF2-40B4-BE49-F238E27FC236}">
                <a16:creationId xmlns="" xmlns:a16="http://schemas.microsoft.com/office/drawing/2014/main" id="{CBD11E9C-4B1F-428A-AE38-AF8C7CFF655D}"/>
              </a:ext>
            </a:extLst>
          </p:cNvPr>
          <p:cNvSpPr txBox="1"/>
          <p:nvPr/>
        </p:nvSpPr>
        <p:spPr>
          <a:xfrm>
            <a:off x="3838621" y="9681134"/>
            <a:ext cx="2935130" cy="50962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5455" tIns="47723" rIns="95455" bIns="47723" anchor="b" anchorCtr="0" compatLnSpc="1">
            <a:noAutofit/>
          </a:bodyPr>
          <a:lstStyle/>
          <a:p>
            <a:pPr algn="r" defTabSz="94058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FEA0C5-C779-47AE-BE47-4CF778E39C1C}" type="slidenum">
              <a:rPr kern="0">
                <a:solidFill>
                  <a:srgbClr val="000000"/>
                </a:solidFill>
                <a:latin typeface="Calibri"/>
              </a:rPr>
              <a:pPr algn="r" defTabSz="940582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7</a:t>
            </a:fld>
            <a:endParaRPr lang="ru-RU" sz="1200" kern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6996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="" xmlns:a16="http://schemas.microsoft.com/office/drawing/2014/main" id="{EC165010-2474-4290-878B-D4661CF86D7A}"/>
              </a:ext>
            </a:extLst>
          </p:cNvPr>
          <p:cNvSpPr txBox="1"/>
          <p:nvPr/>
        </p:nvSpPr>
        <p:spPr>
          <a:xfrm>
            <a:off x="3889840" y="9839774"/>
            <a:ext cx="2975789" cy="51977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3806" tIns="46898" rIns="93806" bIns="46898" anchor="b" anchorCtr="0" compatLnSpc="1">
            <a:noAutofit/>
          </a:bodyPr>
          <a:lstStyle/>
          <a:p>
            <a:pPr algn="r" defTabSz="90607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F4877E3-5C32-45D7-B519-29742CD05668}" type="slidenum">
              <a:rPr kern="0">
                <a:solidFill>
                  <a:srgbClr val="000000"/>
                </a:solidFill>
                <a:latin typeface="Calibri"/>
              </a:rPr>
              <a:pPr algn="r" defTabSz="906079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8</a:t>
            </a:fld>
            <a:endParaRPr lang="ru-RU" sz="1200" ker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Образ слайда 1">
            <a:extLst>
              <a:ext uri="{FF2B5EF4-FFF2-40B4-BE49-F238E27FC236}">
                <a16:creationId xmlns="" xmlns:a16="http://schemas.microsoft.com/office/drawing/2014/main" id="{7E703BC4-C433-479B-8408-9DB19A75DB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11113" y="763588"/>
            <a:ext cx="6800851" cy="3825875"/>
          </a:xfrm>
          <a:ln w="12701">
            <a:solidFill>
              <a:srgbClr val="000000"/>
            </a:solidFill>
            <a:prstDash val="solid"/>
            <a:miter/>
          </a:ln>
        </p:spPr>
      </p:sp>
      <p:sp>
        <p:nvSpPr>
          <p:cNvPr id="4" name="Заметки 2">
            <a:extLst>
              <a:ext uri="{FF2B5EF4-FFF2-40B4-BE49-F238E27FC236}">
                <a16:creationId xmlns="" xmlns:a16="http://schemas.microsoft.com/office/drawing/2014/main" id="{85222157-AED4-42CD-BE45-8C579A2E66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8811" y="4840562"/>
            <a:ext cx="5419305" cy="4586569"/>
          </a:xfrm>
        </p:spPr>
        <p:txBody>
          <a:bodyPr lIns="95455" tIns="47723" rIns="95455" bIns="47723"/>
          <a:lstStyle/>
          <a:p>
            <a:endParaRPr lang="ru-RU"/>
          </a:p>
        </p:txBody>
      </p:sp>
      <p:sp>
        <p:nvSpPr>
          <p:cNvPr id="5" name="Номер слайда 3">
            <a:extLst>
              <a:ext uri="{FF2B5EF4-FFF2-40B4-BE49-F238E27FC236}">
                <a16:creationId xmlns="" xmlns:a16="http://schemas.microsoft.com/office/drawing/2014/main" id="{CBD11E9C-4B1F-428A-AE38-AF8C7CFF655D}"/>
              </a:ext>
            </a:extLst>
          </p:cNvPr>
          <p:cNvSpPr txBox="1"/>
          <p:nvPr/>
        </p:nvSpPr>
        <p:spPr>
          <a:xfrm>
            <a:off x="3838621" y="9681134"/>
            <a:ext cx="2935130" cy="50962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5455" tIns="47723" rIns="95455" bIns="47723" anchor="b" anchorCtr="0" compatLnSpc="1">
            <a:noAutofit/>
          </a:bodyPr>
          <a:lstStyle/>
          <a:p>
            <a:pPr algn="r" defTabSz="94058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FEA0C5-C779-47AE-BE47-4CF778E39C1C}" type="slidenum">
              <a:rPr kern="0">
                <a:solidFill>
                  <a:srgbClr val="000000"/>
                </a:solidFill>
                <a:latin typeface="Calibri"/>
              </a:rPr>
              <a:pPr algn="r" defTabSz="940582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8</a:t>
            </a:fld>
            <a:endParaRPr lang="ru-RU" sz="1200" kern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2717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="" xmlns:a16="http://schemas.microsoft.com/office/drawing/2014/main" id="{EC165010-2474-4290-878B-D4661CF86D7A}"/>
              </a:ext>
            </a:extLst>
          </p:cNvPr>
          <p:cNvSpPr txBox="1"/>
          <p:nvPr/>
        </p:nvSpPr>
        <p:spPr>
          <a:xfrm>
            <a:off x="3889840" y="9839774"/>
            <a:ext cx="2975789" cy="51977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3806" tIns="46898" rIns="93806" bIns="46898" anchor="b" anchorCtr="0" compatLnSpc="1">
            <a:noAutofit/>
          </a:bodyPr>
          <a:lstStyle/>
          <a:p>
            <a:pPr algn="r" defTabSz="90607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F4877E3-5C32-45D7-B519-29742CD05668}" type="slidenum">
              <a:rPr kern="0">
                <a:solidFill>
                  <a:srgbClr val="000000"/>
                </a:solidFill>
                <a:latin typeface="Calibri"/>
              </a:rPr>
              <a:pPr algn="r" defTabSz="906079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</a:t>
            </a:fld>
            <a:endParaRPr lang="ru-RU" sz="1200" ker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Образ слайда 1">
            <a:extLst>
              <a:ext uri="{FF2B5EF4-FFF2-40B4-BE49-F238E27FC236}">
                <a16:creationId xmlns="" xmlns:a16="http://schemas.microsoft.com/office/drawing/2014/main" id="{7E703BC4-C433-479B-8408-9DB19A75DB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11113" y="763588"/>
            <a:ext cx="6800851" cy="3825875"/>
          </a:xfrm>
          <a:ln w="12701">
            <a:solidFill>
              <a:srgbClr val="000000"/>
            </a:solidFill>
            <a:prstDash val="solid"/>
            <a:miter/>
          </a:ln>
        </p:spPr>
      </p:sp>
      <p:sp>
        <p:nvSpPr>
          <p:cNvPr id="4" name="Заметки 2">
            <a:extLst>
              <a:ext uri="{FF2B5EF4-FFF2-40B4-BE49-F238E27FC236}">
                <a16:creationId xmlns="" xmlns:a16="http://schemas.microsoft.com/office/drawing/2014/main" id="{85222157-AED4-42CD-BE45-8C579A2E66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8811" y="4840562"/>
            <a:ext cx="5419305" cy="4586569"/>
          </a:xfrm>
        </p:spPr>
        <p:txBody>
          <a:bodyPr lIns="95455" tIns="47723" rIns="95455" bIns="47723"/>
          <a:lstStyle/>
          <a:p>
            <a:endParaRPr lang="ru-RU"/>
          </a:p>
        </p:txBody>
      </p:sp>
      <p:sp>
        <p:nvSpPr>
          <p:cNvPr id="5" name="Номер слайда 3">
            <a:extLst>
              <a:ext uri="{FF2B5EF4-FFF2-40B4-BE49-F238E27FC236}">
                <a16:creationId xmlns="" xmlns:a16="http://schemas.microsoft.com/office/drawing/2014/main" id="{CBD11E9C-4B1F-428A-AE38-AF8C7CFF655D}"/>
              </a:ext>
            </a:extLst>
          </p:cNvPr>
          <p:cNvSpPr txBox="1"/>
          <p:nvPr/>
        </p:nvSpPr>
        <p:spPr>
          <a:xfrm>
            <a:off x="3838621" y="9681134"/>
            <a:ext cx="2935130" cy="50962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5455" tIns="47723" rIns="95455" bIns="47723" anchor="b" anchorCtr="0" compatLnSpc="1">
            <a:noAutofit/>
          </a:bodyPr>
          <a:lstStyle/>
          <a:p>
            <a:pPr algn="r" defTabSz="94058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FEA0C5-C779-47AE-BE47-4CF778E39C1C}" type="slidenum">
              <a:rPr kern="0">
                <a:solidFill>
                  <a:srgbClr val="000000"/>
                </a:solidFill>
                <a:latin typeface="Calibri"/>
              </a:rPr>
              <a:pPr algn="r" defTabSz="940582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</a:t>
            </a:fld>
            <a:endParaRPr lang="ru-RU" sz="1200" kern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6856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="" xmlns:a16="http://schemas.microsoft.com/office/drawing/2014/main" id="{EC165010-2474-4290-878B-D4661CF86D7A}"/>
              </a:ext>
            </a:extLst>
          </p:cNvPr>
          <p:cNvSpPr txBox="1"/>
          <p:nvPr/>
        </p:nvSpPr>
        <p:spPr>
          <a:xfrm>
            <a:off x="3889840" y="9839774"/>
            <a:ext cx="2975789" cy="51977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3806" tIns="46898" rIns="93806" bIns="46898" anchor="b" anchorCtr="0" compatLnSpc="1">
            <a:noAutofit/>
          </a:bodyPr>
          <a:lstStyle/>
          <a:p>
            <a:pPr algn="r" defTabSz="90607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F4877E3-5C32-45D7-B519-29742CD05668}" type="slidenum">
              <a:rPr kern="0">
                <a:solidFill>
                  <a:srgbClr val="000000"/>
                </a:solidFill>
                <a:latin typeface="Calibri"/>
              </a:rPr>
              <a:pPr algn="r" defTabSz="906079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10</a:t>
            </a:fld>
            <a:endParaRPr lang="ru-RU" sz="1200" ker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Образ слайда 1">
            <a:extLst>
              <a:ext uri="{FF2B5EF4-FFF2-40B4-BE49-F238E27FC236}">
                <a16:creationId xmlns="" xmlns:a16="http://schemas.microsoft.com/office/drawing/2014/main" id="{7E703BC4-C433-479B-8408-9DB19A75DB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11113" y="763588"/>
            <a:ext cx="6800851" cy="3825875"/>
          </a:xfrm>
          <a:ln w="12701">
            <a:solidFill>
              <a:srgbClr val="000000"/>
            </a:solidFill>
            <a:prstDash val="solid"/>
            <a:miter/>
          </a:ln>
        </p:spPr>
      </p:sp>
      <p:sp>
        <p:nvSpPr>
          <p:cNvPr id="4" name="Заметки 2">
            <a:extLst>
              <a:ext uri="{FF2B5EF4-FFF2-40B4-BE49-F238E27FC236}">
                <a16:creationId xmlns="" xmlns:a16="http://schemas.microsoft.com/office/drawing/2014/main" id="{85222157-AED4-42CD-BE45-8C579A2E66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8811" y="4840562"/>
            <a:ext cx="5419305" cy="4586569"/>
          </a:xfrm>
        </p:spPr>
        <p:txBody>
          <a:bodyPr lIns="95455" tIns="47723" rIns="95455" bIns="47723"/>
          <a:lstStyle/>
          <a:p>
            <a:endParaRPr lang="ru-RU"/>
          </a:p>
        </p:txBody>
      </p:sp>
      <p:sp>
        <p:nvSpPr>
          <p:cNvPr id="5" name="Номер слайда 3">
            <a:extLst>
              <a:ext uri="{FF2B5EF4-FFF2-40B4-BE49-F238E27FC236}">
                <a16:creationId xmlns="" xmlns:a16="http://schemas.microsoft.com/office/drawing/2014/main" id="{CBD11E9C-4B1F-428A-AE38-AF8C7CFF655D}"/>
              </a:ext>
            </a:extLst>
          </p:cNvPr>
          <p:cNvSpPr txBox="1"/>
          <p:nvPr/>
        </p:nvSpPr>
        <p:spPr>
          <a:xfrm>
            <a:off x="3838621" y="9681134"/>
            <a:ext cx="2935130" cy="50962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5455" tIns="47723" rIns="95455" bIns="47723" anchor="b" anchorCtr="0" compatLnSpc="1">
            <a:noAutofit/>
          </a:bodyPr>
          <a:lstStyle/>
          <a:p>
            <a:pPr algn="r" defTabSz="94058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FEA0C5-C779-47AE-BE47-4CF778E39C1C}" type="slidenum">
              <a:rPr kern="0">
                <a:solidFill>
                  <a:srgbClr val="000000"/>
                </a:solidFill>
                <a:latin typeface="Calibri"/>
              </a:rPr>
              <a:pPr algn="r" defTabSz="940582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10</a:t>
            </a:fld>
            <a:endParaRPr lang="ru-RU" sz="1200" kern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7375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1E1D-5AFE-49A2-968E-3214281CE42A}" type="datetime1">
              <a:rPr lang="ru-RU" smtClean="0"/>
              <a:pPr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58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934D-ED69-4BD5-8F96-05CE0216745B}" type="datetime1">
              <a:rPr lang="ru-RU" smtClean="0"/>
              <a:pPr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78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4" y="273846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DE72-AEA0-40CE-B9DF-45909FF11444}" type="datetime1">
              <a:rPr lang="ru-RU" smtClean="0"/>
              <a:pPr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319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1E1D-5AFE-49A2-968E-3214281CE42A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755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315E-487B-4A22-A538-F61FD679141F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199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EDA0-C884-4275-9923-347D7C97D53A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636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113AD-9C24-4C38-978B-A878ED6F8571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851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4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4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9357-1D43-421F-861F-18F72C02D9FF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271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FAC2-888B-4FD8-A899-9DF791EDDAFA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30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D159-A56C-4910-BEC6-3BDA0B4A8E95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3120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536B-12ED-498F-A3F8-88645252A3C0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28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315E-487B-4A22-A538-F61FD679141F}" type="datetime1">
              <a:rPr lang="ru-RU" smtClean="0"/>
              <a:pPr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4543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5083-5AA9-4FAA-A9C1-17EB5868B739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8627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934D-ED69-4BD5-8F96-05CE0216745B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684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4" y="273846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DE72-AEA0-40CE-B9DF-45909FF11444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30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EDA0-C884-4275-9923-347D7C97D53A}" type="datetime1">
              <a:rPr lang="ru-RU" smtClean="0"/>
              <a:pPr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12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113AD-9C24-4C38-978B-A878ED6F8571}" type="datetime1">
              <a:rPr lang="ru-RU" smtClean="0"/>
              <a:pPr/>
              <a:t>20.12.2021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11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4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4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9357-1D43-421F-861F-18F72C02D9FF}" type="datetime1">
              <a:rPr lang="ru-RU" smtClean="0"/>
              <a:pPr/>
              <a:t>20.12.2021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95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FAC2-888B-4FD8-A899-9DF791EDDAFA}" type="datetime1">
              <a:rPr lang="ru-RU" smtClean="0"/>
              <a:pPr/>
              <a:t>20.12.2021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53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D159-A56C-4910-BEC6-3BDA0B4A8E95}" type="datetime1">
              <a:rPr lang="ru-RU" smtClean="0"/>
              <a:pPr/>
              <a:t>20.12.2021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18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536B-12ED-498F-A3F8-88645252A3C0}" type="datetime1">
              <a:rPr lang="ru-RU" smtClean="0"/>
              <a:pPr/>
              <a:t>20.12.2021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9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5083-5AA9-4FAA-A9C1-17EB5868B739}" type="datetime1">
              <a:rPr lang="ru-RU" smtClean="0"/>
              <a:pPr/>
              <a:t>20.12.2021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37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F65AA-47A2-44A1-BC0F-D2724981EB6E}" type="datetime1">
              <a:rPr lang="ru-RU" smtClean="0"/>
              <a:pPr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62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F65AA-47A2-44A1-BC0F-D2724981EB6E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744D8-5D24-40B5-8211-596EBBEF60D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31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0727" y="1339679"/>
            <a:ext cx="755361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7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О подготовке помещений под установку медицинского оборудования в государственном бюджетном учреждении здравоохранения Тверской области «Тверской областной клинический онкологический диспансер»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65022" y="4482934"/>
            <a:ext cx="50050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12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>
              <a:defRPr/>
            </a:pPr>
            <a:r>
              <a:rPr lang="ru-RU" sz="12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20 декабря 2021 года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24DC4475-D194-4B4D-95FB-20B0ADE9A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460" y="67606"/>
            <a:ext cx="3467921" cy="48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ru-RU" sz="1125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МИНИСТЕРСТВО ЗДРАВООХРАНЕНИЯ ТВЕРСКОЙ ОБЛАСТИ</a:t>
            </a:r>
          </a:p>
        </p:txBody>
      </p:sp>
      <p:pic>
        <p:nvPicPr>
          <p:cNvPr id="7" name="Рисунок 1">
            <a:extLst>
              <a:ext uri="{FF2B5EF4-FFF2-40B4-BE49-F238E27FC236}">
                <a16:creationId xmlns="" xmlns:a16="http://schemas.microsoft.com/office/drawing/2014/main" id="{740CF489-8CE0-45CF-9ECE-EE7B549FD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56790" y="15996"/>
            <a:ext cx="610670" cy="7580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9992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2">
            <a:extLst>
              <a:ext uri="{FF2B5EF4-FFF2-40B4-BE49-F238E27FC236}">
                <a16:creationId xmlns="" xmlns:a16="http://schemas.microsoft.com/office/drawing/2014/main" id="{A229BE50-47F6-4D8B-A64C-9CD0DC6A258C}"/>
              </a:ext>
            </a:extLst>
          </p:cNvPr>
          <p:cNvSpPr/>
          <p:nvPr/>
        </p:nvSpPr>
        <p:spPr>
          <a:xfrm>
            <a:off x="1211879" y="-3573"/>
            <a:ext cx="7580435" cy="40394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30" tIns="45715" rIns="91430" bIns="45715" anchor="t" anchorCtr="1" compatLnSpc="1">
            <a:spAutoFit/>
          </a:bodyPr>
          <a:lstStyle/>
          <a:p>
            <a:pPr algn="ctr" defTabSz="685783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2025" b="1" kern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8BFF9E84-5AF9-4A31-9869-201FD6282F38}"/>
              </a:ext>
            </a:extLst>
          </p:cNvPr>
          <p:cNvSpPr txBox="1"/>
          <p:nvPr/>
        </p:nvSpPr>
        <p:spPr>
          <a:xfrm>
            <a:off x="620669" y="82925"/>
            <a:ext cx="8171643" cy="53085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30" tIns="45715" rIns="91430" bIns="45715" anchor="ctr" anchorCtr="1" compatLnSpc="1">
            <a:noAutofit/>
          </a:bodyPr>
          <a:lstStyle/>
          <a:p>
            <a:pPr algn="ctr" defTabSz="457178">
              <a:defRPr/>
            </a:pPr>
            <a:r>
              <a:rPr kumimoji="1" lang="ru-RU" sz="15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СУЩЕСТВУЮЩИЙ АППАРАТ БРАХИТЕРАПИИ </a:t>
            </a:r>
            <a:r>
              <a:rPr kumimoji="1" lang="en-US" sz="15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MULTISOURCE HDR</a:t>
            </a:r>
            <a:endParaRPr kumimoji="1" lang="ru-RU" sz="15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812765" y="4869657"/>
            <a:ext cx="316699" cy="273844"/>
          </a:xfrm>
        </p:spPr>
        <p:txBody>
          <a:bodyPr vert="horz" lIns="68580" tIns="34290" rIns="68580" bIns="34290" rtlCol="0" anchor="ctr"/>
          <a:lstStyle/>
          <a:p>
            <a:pPr defTabSz="457178"/>
            <a:r>
              <a:rPr lang="ru-RU" sz="105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sz="10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651" name="Picture 3" descr="C:\Users\operator\Desktop\фото\БРАХИОТЕРАПИЯ\20210316_13402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168069" y="1665986"/>
            <a:ext cx="3264360" cy="1911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C:\Users\operator\Desktop\IMG_867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0045" y="989636"/>
            <a:ext cx="2226074" cy="3264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 descr="C:\Users\operator\Desktop\IMG-20210910-WA003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39719" y="751788"/>
            <a:ext cx="2977748" cy="38652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1"/>
          <p:cNvPicPr>
            <a:picLocks noChangeAspect="1" noChangeArrowheads="1"/>
          </p:cNvPicPr>
          <p:nvPr/>
        </p:nvPicPr>
        <p:blipFill>
          <a:blip r:embed="rId6">
            <a:lum contrast="12000"/>
          </a:blip>
          <a:srcRect l="5005"/>
          <a:stretch>
            <a:fillRect/>
          </a:stretch>
        </p:blipFill>
        <p:spPr bwMode="auto">
          <a:xfrm>
            <a:off x="183011" y="71194"/>
            <a:ext cx="567000" cy="7038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806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2">
            <a:extLst>
              <a:ext uri="{FF2B5EF4-FFF2-40B4-BE49-F238E27FC236}">
                <a16:creationId xmlns="" xmlns:a16="http://schemas.microsoft.com/office/drawing/2014/main" id="{A229BE50-47F6-4D8B-A64C-9CD0DC6A258C}"/>
              </a:ext>
            </a:extLst>
          </p:cNvPr>
          <p:cNvSpPr/>
          <p:nvPr/>
        </p:nvSpPr>
        <p:spPr>
          <a:xfrm>
            <a:off x="1211879" y="-3573"/>
            <a:ext cx="7580435" cy="40394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30" tIns="45715" rIns="91430" bIns="45715" anchor="t" anchorCtr="1" compatLnSpc="1">
            <a:spAutoFit/>
          </a:bodyPr>
          <a:lstStyle/>
          <a:p>
            <a:pPr algn="ctr" defTabSz="685783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2025" b="1" kern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E7EA8C7D-1F65-498B-9685-F4F8C61F1C0B}"/>
              </a:ext>
            </a:extLst>
          </p:cNvPr>
          <p:cNvSpPr txBox="1"/>
          <p:nvPr/>
        </p:nvSpPr>
        <p:spPr>
          <a:xfrm>
            <a:off x="847777" y="71194"/>
            <a:ext cx="8296223" cy="75713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30" tIns="45715" rIns="91430" bIns="45715" anchor="ctr" anchorCtr="1" compatLnSpc="1">
            <a:noAutofit/>
          </a:bodyPr>
          <a:lstStyle/>
          <a:p>
            <a:pPr algn="ctr" defTabSz="457178">
              <a:defRPr/>
            </a:pPr>
            <a:r>
              <a:rPr kumimoji="1" lang="ru-RU" sz="15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ПЕРЕЧЕНЬ НОРМАТИВНЫХ ДОКУМЕНТОВ, РЕГЛАМЕНТИРУЮЩИХ ЗАКУПКУ ЛИНЕЙНОГО УСКОРИТЕЛЯ И АППАРАТА БРАХИТЕРАПИИ </a:t>
            </a:r>
            <a:r>
              <a:rPr kumimoji="1" lang="ru-RU" sz="15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kumimoji="1" lang="ru-RU" sz="15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2022 ГОДУ </a:t>
            </a:r>
            <a:endParaRPr kumimoji="1" lang="ru-RU" sz="1500" b="1" dirty="0" smtClean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defTabSz="457178">
              <a:defRPr/>
            </a:pPr>
            <a:r>
              <a:rPr kumimoji="1" lang="ru-RU" sz="15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В ГБУЗ «ТОКОД»</a:t>
            </a:r>
            <a:endParaRPr kumimoji="1" lang="ru-RU" sz="15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83011" y="71194"/>
            <a:ext cx="567000" cy="703862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770124" y="1121580"/>
            <a:ext cx="8151626" cy="351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Приказ Минздрава России от 15.11.2012 № 915н «Об утверждении Порядка оказания медицинской помощи населению по профилю «онкология</a:t>
            </a:r>
            <a:r>
              <a:rPr lang="ru-RU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»</a:t>
            </a: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endParaRPr lang="ru-RU" sz="1600" dirty="0" smtClean="0">
              <a:solidFill>
                <a:prstClr val="black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ru-RU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Приказ </a:t>
            </a: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Минздрава России от </a:t>
            </a:r>
            <a:r>
              <a:rPr lang="ru-RU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12.02.2019 </a:t>
            </a: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№ 56н </a:t>
            </a:r>
            <a:r>
              <a:rPr lang="ru-RU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«Об </a:t>
            </a: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утверждении перечня медицинских изделий для переоснащения медицинских организаций, подведомственных органам исполнительной власти субъектов Российской Федерации, оказывающих медицинскую помощь больным с онкологическими </a:t>
            </a:r>
            <a:r>
              <a:rPr lang="ru-RU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заболеваниями»</a:t>
            </a:r>
            <a:endParaRPr lang="ru-RU" sz="1600" dirty="0">
              <a:solidFill>
                <a:prstClr val="black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Распоряжение Правительства Тверской области от 27.06.2019 № 397-рп </a:t>
            </a:r>
            <a:r>
              <a:rPr lang="ru-RU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«Об </a:t>
            </a: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утверждении региональной программы «Борьба с онкологическими заболеваниями в Тверской области»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Соглашение с </a:t>
            </a:r>
            <a:r>
              <a:rPr lang="ru-RU" sz="16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Минздавом</a:t>
            </a:r>
            <a:r>
              <a:rPr lang="ru-RU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России </a:t>
            </a: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от 23.12.2019 № 056-17-2020-213 </a:t>
            </a:r>
            <a:r>
              <a:rPr lang="ru-RU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с </a:t>
            </a:r>
            <a:r>
              <a:rPr lang="ru-RU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дополнительным соглашением </a:t>
            </a: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от 24.12.2020 № </a:t>
            </a:r>
            <a:r>
              <a:rPr lang="ru-RU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056-17-2020-213/5 (приложение 5)</a:t>
            </a:r>
            <a:endParaRPr lang="ru-RU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Номер слайда 3">
            <a:extLst>
              <a:ext uri="{FF2B5EF4-FFF2-40B4-BE49-F238E27FC236}">
                <a16:creationId xmlns="" xmlns:a16="http://schemas.microsoft.com/office/drawing/2014/main" id="{B3693156-4A7E-412F-88DC-26C5DC11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3803" y="4803906"/>
            <a:ext cx="490198" cy="339595"/>
          </a:xfrm>
        </p:spPr>
        <p:txBody>
          <a:bodyPr vert="horz" lIns="85046" tIns="42524" rIns="85046" bIns="42524" rtlCol="0" anchor="ctr"/>
          <a:lstStyle/>
          <a:p>
            <a:pPr algn="ctr"/>
            <a:fld id="{3E716BDD-ECB7-4C86-83A2-DDBB799AEF99}" type="slidenum">
              <a:rPr lang="ru-RU" sz="1302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</a:t>
            </a:fld>
            <a:endParaRPr lang="ru-RU" sz="1302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403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2">
            <a:extLst>
              <a:ext uri="{FF2B5EF4-FFF2-40B4-BE49-F238E27FC236}">
                <a16:creationId xmlns="" xmlns:a16="http://schemas.microsoft.com/office/drawing/2014/main" id="{A229BE50-47F6-4D8B-A64C-9CD0DC6A258C}"/>
              </a:ext>
            </a:extLst>
          </p:cNvPr>
          <p:cNvSpPr/>
          <p:nvPr/>
        </p:nvSpPr>
        <p:spPr>
          <a:xfrm>
            <a:off x="1211879" y="-3573"/>
            <a:ext cx="7580435" cy="40394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30" tIns="45715" rIns="91430" bIns="45715" anchor="t" anchorCtr="1" compatLnSpc="1">
            <a:spAutoFit/>
          </a:bodyPr>
          <a:lstStyle/>
          <a:p>
            <a:pPr algn="ctr" defTabSz="685783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2025" b="1" kern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E7EA8C7D-1F65-498B-9685-F4F8C61F1C0B}"/>
              </a:ext>
            </a:extLst>
          </p:cNvPr>
          <p:cNvSpPr txBox="1"/>
          <p:nvPr/>
        </p:nvSpPr>
        <p:spPr>
          <a:xfrm>
            <a:off x="847777" y="71194"/>
            <a:ext cx="8296223" cy="75713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30" tIns="45715" rIns="91430" bIns="45715" anchor="ctr" anchorCtr="1" compatLnSpc="1">
            <a:noAutofit/>
          </a:bodyPr>
          <a:lstStyle/>
          <a:p>
            <a:pPr algn="ctr" defTabSz="457178">
              <a:defRPr/>
            </a:pPr>
            <a:r>
              <a:rPr kumimoji="1" lang="ru-RU" sz="15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ФРАГМЕНТ ИЗ ГОСУДАРСТВЕННОЙ ПРОГРАММЫ ПО ЗАКУПКЕ ЛИНЕЙНОГО УСКОРИТЕЛЯ И АППАРАТА БРАХИТЕРАПИИ</a:t>
            </a:r>
            <a:endParaRPr kumimoji="1" lang="ru-RU" sz="15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83011" y="71194"/>
            <a:ext cx="567000" cy="703862"/>
          </a:xfrm>
          <a:prstGeom prst="rect">
            <a:avLst/>
          </a:prstGeom>
          <a:noFill/>
        </p:spPr>
      </p:pic>
      <p:sp>
        <p:nvSpPr>
          <p:cNvPr id="10" name="Номер слайда 3">
            <a:extLst>
              <a:ext uri="{FF2B5EF4-FFF2-40B4-BE49-F238E27FC236}">
                <a16:creationId xmlns="" xmlns:a16="http://schemas.microsoft.com/office/drawing/2014/main" id="{B3693156-4A7E-412F-88DC-26C5DC11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3803" y="4803906"/>
            <a:ext cx="490198" cy="339595"/>
          </a:xfrm>
        </p:spPr>
        <p:txBody>
          <a:bodyPr vert="horz" lIns="85046" tIns="42524" rIns="85046" bIns="42524" rtlCol="0" anchor="ctr"/>
          <a:lstStyle/>
          <a:p>
            <a:pPr algn="ctr"/>
            <a:fld id="{3E716BDD-ECB7-4C86-83A2-DDBB799AEF99}" type="slidenum">
              <a:rPr lang="ru-RU" sz="1302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</a:t>
            </a:fld>
            <a:endParaRPr lang="ru-RU" sz="1302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604" t="29935" r="27922" b="26928"/>
          <a:stretch/>
        </p:blipFill>
        <p:spPr bwMode="auto">
          <a:xfrm>
            <a:off x="847778" y="828330"/>
            <a:ext cx="7803854" cy="4079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6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3">
            <a:extLst>
              <a:ext uri="{FF2B5EF4-FFF2-40B4-BE49-F238E27FC236}">
                <a16:creationId xmlns="" xmlns:a16="http://schemas.microsoft.com/office/drawing/2014/main" id="{5E79860C-58CD-4607-970E-28B6CAC60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103" y="117475"/>
            <a:ext cx="848310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15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ФРАГМЕНТ ПЛАНА ПЕРВОГО ЭТАЖА РАДИОЛОГИЧЕСКОГО КОРПУСА ГБУЗ «ТОКОД».</a:t>
            </a:r>
          </a:p>
          <a:p>
            <a:pPr algn="ctr"/>
            <a:r>
              <a:rPr lang="ru-RU" sz="15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ПЛАН РАЗМЕЩЕНИЯ ЛИНЕЙНОГО УСКОРИТЕЛЯ (ЛУ)</a:t>
            </a:r>
          </a:p>
        </p:txBody>
      </p:sp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56790" y="15996"/>
            <a:ext cx="610670" cy="758072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38FBBBBA-70E9-4515-8088-1BAE48CBCB89}"/>
              </a:ext>
            </a:extLst>
          </p:cNvPr>
          <p:cNvSpPr txBox="1"/>
          <p:nvPr/>
        </p:nvSpPr>
        <p:spPr>
          <a:xfrm>
            <a:off x="1526327" y="4656675"/>
            <a:ext cx="56690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помещения для размещения комплекса линейного ускорителя в 2022 г.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F18C40B2-9AE6-4393-BA16-A1EDADD50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897" y="829265"/>
            <a:ext cx="4372668" cy="380416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066B349D-38D1-4E6C-B45A-70653CD51C7E}"/>
              </a:ext>
            </a:extLst>
          </p:cNvPr>
          <p:cNvSpPr txBox="1"/>
          <p:nvPr/>
        </p:nvSpPr>
        <p:spPr>
          <a:xfrm>
            <a:off x="4548324" y="1209473"/>
            <a:ext cx="11273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</a:t>
            </a:r>
            <a:b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помещение</a:t>
            </a:r>
          </a:p>
        </p:txBody>
      </p:sp>
      <p:sp>
        <p:nvSpPr>
          <p:cNvPr id="13" name="Полилиния: фигура 12">
            <a:extLst>
              <a:ext uri="{FF2B5EF4-FFF2-40B4-BE49-F238E27FC236}">
                <a16:creationId xmlns="" xmlns:a16="http://schemas.microsoft.com/office/drawing/2014/main" id="{65B43D6B-5D6A-42E7-BD87-A38DAFC7A86A}"/>
              </a:ext>
            </a:extLst>
          </p:cNvPr>
          <p:cNvSpPr/>
          <p:nvPr/>
        </p:nvSpPr>
        <p:spPr>
          <a:xfrm>
            <a:off x="4341475" y="2327114"/>
            <a:ext cx="1296237" cy="939521"/>
          </a:xfrm>
          <a:custGeom>
            <a:avLst/>
            <a:gdLst>
              <a:gd name="connsiteX0" fmla="*/ 211015 w 1296237"/>
              <a:gd name="connsiteY0" fmla="*/ 934497 h 939521"/>
              <a:gd name="connsiteX1" fmla="*/ 205991 w 1296237"/>
              <a:gd name="connsiteY1" fmla="*/ 306475 h 939521"/>
              <a:gd name="connsiteX2" fmla="*/ 221063 w 1296237"/>
              <a:gd name="connsiteY2" fmla="*/ 271306 h 939521"/>
              <a:gd name="connsiteX3" fmla="*/ 236136 w 1296237"/>
              <a:gd name="connsiteY3" fmla="*/ 261257 h 939521"/>
              <a:gd name="connsiteX4" fmla="*/ 251208 w 1296237"/>
              <a:gd name="connsiteY4" fmla="*/ 241161 h 939521"/>
              <a:gd name="connsiteX5" fmla="*/ 281353 w 1296237"/>
              <a:gd name="connsiteY5" fmla="*/ 241161 h 939521"/>
              <a:gd name="connsiteX6" fmla="*/ 316523 w 1296237"/>
              <a:gd name="connsiteY6" fmla="*/ 261257 h 939521"/>
              <a:gd name="connsiteX7" fmla="*/ 346668 w 1296237"/>
              <a:gd name="connsiteY7" fmla="*/ 286378 h 939521"/>
              <a:gd name="connsiteX8" fmla="*/ 356716 w 1296237"/>
              <a:gd name="connsiteY8" fmla="*/ 301451 h 939521"/>
              <a:gd name="connsiteX9" fmla="*/ 356716 w 1296237"/>
              <a:gd name="connsiteY9" fmla="*/ 773723 h 939521"/>
              <a:gd name="connsiteX10" fmla="*/ 1296237 w 1296237"/>
              <a:gd name="connsiteY10" fmla="*/ 773723 h 939521"/>
              <a:gd name="connsiteX11" fmla="*/ 1296237 w 1296237"/>
              <a:gd name="connsiteY11" fmla="*/ 0 h 939521"/>
              <a:gd name="connsiteX12" fmla="*/ 110531 w 1296237"/>
              <a:gd name="connsiteY12" fmla="*/ 0 h 939521"/>
              <a:gd name="connsiteX13" fmla="*/ 0 w 1296237"/>
              <a:gd name="connsiteY13" fmla="*/ 321547 h 939521"/>
              <a:gd name="connsiteX14" fmla="*/ 0 w 1296237"/>
              <a:gd name="connsiteY14" fmla="*/ 939521 h 939521"/>
              <a:gd name="connsiteX15" fmla="*/ 211015 w 1296237"/>
              <a:gd name="connsiteY15" fmla="*/ 934497 h 939521"/>
              <a:gd name="connsiteX0" fmla="*/ 211015 w 1296237"/>
              <a:gd name="connsiteY0" fmla="*/ 934497 h 939521"/>
              <a:gd name="connsiteX1" fmla="*/ 205991 w 1296237"/>
              <a:gd name="connsiteY1" fmla="*/ 306475 h 939521"/>
              <a:gd name="connsiteX2" fmla="*/ 221063 w 1296237"/>
              <a:gd name="connsiteY2" fmla="*/ 271306 h 939521"/>
              <a:gd name="connsiteX3" fmla="*/ 236136 w 1296237"/>
              <a:gd name="connsiteY3" fmla="*/ 261257 h 939521"/>
              <a:gd name="connsiteX4" fmla="*/ 251208 w 1296237"/>
              <a:gd name="connsiteY4" fmla="*/ 241161 h 939521"/>
              <a:gd name="connsiteX5" fmla="*/ 281353 w 1296237"/>
              <a:gd name="connsiteY5" fmla="*/ 241161 h 939521"/>
              <a:gd name="connsiteX6" fmla="*/ 333192 w 1296237"/>
              <a:gd name="connsiteY6" fmla="*/ 249351 h 939521"/>
              <a:gd name="connsiteX7" fmla="*/ 346668 w 1296237"/>
              <a:gd name="connsiteY7" fmla="*/ 286378 h 939521"/>
              <a:gd name="connsiteX8" fmla="*/ 356716 w 1296237"/>
              <a:gd name="connsiteY8" fmla="*/ 301451 h 939521"/>
              <a:gd name="connsiteX9" fmla="*/ 356716 w 1296237"/>
              <a:gd name="connsiteY9" fmla="*/ 773723 h 939521"/>
              <a:gd name="connsiteX10" fmla="*/ 1296237 w 1296237"/>
              <a:gd name="connsiteY10" fmla="*/ 773723 h 939521"/>
              <a:gd name="connsiteX11" fmla="*/ 1296237 w 1296237"/>
              <a:gd name="connsiteY11" fmla="*/ 0 h 939521"/>
              <a:gd name="connsiteX12" fmla="*/ 110531 w 1296237"/>
              <a:gd name="connsiteY12" fmla="*/ 0 h 939521"/>
              <a:gd name="connsiteX13" fmla="*/ 0 w 1296237"/>
              <a:gd name="connsiteY13" fmla="*/ 321547 h 939521"/>
              <a:gd name="connsiteX14" fmla="*/ 0 w 1296237"/>
              <a:gd name="connsiteY14" fmla="*/ 939521 h 939521"/>
              <a:gd name="connsiteX15" fmla="*/ 211015 w 1296237"/>
              <a:gd name="connsiteY15" fmla="*/ 934497 h 939521"/>
              <a:gd name="connsiteX0" fmla="*/ 211015 w 1296237"/>
              <a:gd name="connsiteY0" fmla="*/ 934497 h 939521"/>
              <a:gd name="connsiteX1" fmla="*/ 205991 w 1296237"/>
              <a:gd name="connsiteY1" fmla="*/ 306475 h 939521"/>
              <a:gd name="connsiteX2" fmla="*/ 221063 w 1296237"/>
              <a:gd name="connsiteY2" fmla="*/ 271306 h 939521"/>
              <a:gd name="connsiteX3" fmla="*/ 236136 w 1296237"/>
              <a:gd name="connsiteY3" fmla="*/ 261257 h 939521"/>
              <a:gd name="connsiteX4" fmla="*/ 251208 w 1296237"/>
              <a:gd name="connsiteY4" fmla="*/ 241161 h 939521"/>
              <a:gd name="connsiteX5" fmla="*/ 293260 w 1296237"/>
              <a:gd name="connsiteY5" fmla="*/ 234017 h 939521"/>
              <a:gd name="connsiteX6" fmla="*/ 333192 w 1296237"/>
              <a:gd name="connsiteY6" fmla="*/ 249351 h 939521"/>
              <a:gd name="connsiteX7" fmla="*/ 346668 w 1296237"/>
              <a:gd name="connsiteY7" fmla="*/ 286378 h 939521"/>
              <a:gd name="connsiteX8" fmla="*/ 356716 w 1296237"/>
              <a:gd name="connsiteY8" fmla="*/ 301451 h 939521"/>
              <a:gd name="connsiteX9" fmla="*/ 356716 w 1296237"/>
              <a:gd name="connsiteY9" fmla="*/ 773723 h 939521"/>
              <a:gd name="connsiteX10" fmla="*/ 1296237 w 1296237"/>
              <a:gd name="connsiteY10" fmla="*/ 773723 h 939521"/>
              <a:gd name="connsiteX11" fmla="*/ 1296237 w 1296237"/>
              <a:gd name="connsiteY11" fmla="*/ 0 h 939521"/>
              <a:gd name="connsiteX12" fmla="*/ 110531 w 1296237"/>
              <a:gd name="connsiteY12" fmla="*/ 0 h 939521"/>
              <a:gd name="connsiteX13" fmla="*/ 0 w 1296237"/>
              <a:gd name="connsiteY13" fmla="*/ 321547 h 939521"/>
              <a:gd name="connsiteX14" fmla="*/ 0 w 1296237"/>
              <a:gd name="connsiteY14" fmla="*/ 939521 h 939521"/>
              <a:gd name="connsiteX15" fmla="*/ 211015 w 1296237"/>
              <a:gd name="connsiteY15" fmla="*/ 934497 h 939521"/>
              <a:gd name="connsiteX0" fmla="*/ 211015 w 1296237"/>
              <a:gd name="connsiteY0" fmla="*/ 934497 h 939521"/>
              <a:gd name="connsiteX1" fmla="*/ 205991 w 1296237"/>
              <a:gd name="connsiteY1" fmla="*/ 306475 h 939521"/>
              <a:gd name="connsiteX2" fmla="*/ 221063 w 1296237"/>
              <a:gd name="connsiteY2" fmla="*/ 271306 h 939521"/>
              <a:gd name="connsiteX3" fmla="*/ 236136 w 1296237"/>
              <a:gd name="connsiteY3" fmla="*/ 261257 h 939521"/>
              <a:gd name="connsiteX4" fmla="*/ 251208 w 1296237"/>
              <a:gd name="connsiteY4" fmla="*/ 241161 h 939521"/>
              <a:gd name="connsiteX5" fmla="*/ 293260 w 1296237"/>
              <a:gd name="connsiteY5" fmla="*/ 234017 h 939521"/>
              <a:gd name="connsiteX6" fmla="*/ 333192 w 1296237"/>
              <a:gd name="connsiteY6" fmla="*/ 249351 h 939521"/>
              <a:gd name="connsiteX7" fmla="*/ 346668 w 1296237"/>
              <a:gd name="connsiteY7" fmla="*/ 279234 h 939521"/>
              <a:gd name="connsiteX8" fmla="*/ 356716 w 1296237"/>
              <a:gd name="connsiteY8" fmla="*/ 301451 h 939521"/>
              <a:gd name="connsiteX9" fmla="*/ 356716 w 1296237"/>
              <a:gd name="connsiteY9" fmla="*/ 773723 h 939521"/>
              <a:gd name="connsiteX10" fmla="*/ 1296237 w 1296237"/>
              <a:gd name="connsiteY10" fmla="*/ 773723 h 939521"/>
              <a:gd name="connsiteX11" fmla="*/ 1296237 w 1296237"/>
              <a:gd name="connsiteY11" fmla="*/ 0 h 939521"/>
              <a:gd name="connsiteX12" fmla="*/ 110531 w 1296237"/>
              <a:gd name="connsiteY12" fmla="*/ 0 h 939521"/>
              <a:gd name="connsiteX13" fmla="*/ 0 w 1296237"/>
              <a:gd name="connsiteY13" fmla="*/ 321547 h 939521"/>
              <a:gd name="connsiteX14" fmla="*/ 0 w 1296237"/>
              <a:gd name="connsiteY14" fmla="*/ 939521 h 939521"/>
              <a:gd name="connsiteX15" fmla="*/ 211015 w 1296237"/>
              <a:gd name="connsiteY15" fmla="*/ 934497 h 93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96237" h="939521">
                <a:moveTo>
                  <a:pt x="211015" y="934497"/>
                </a:moveTo>
                <a:cubicBezTo>
                  <a:pt x="209340" y="725156"/>
                  <a:pt x="207666" y="515816"/>
                  <a:pt x="205991" y="306475"/>
                </a:cubicBezTo>
                <a:lnTo>
                  <a:pt x="221063" y="271306"/>
                </a:lnTo>
                <a:lnTo>
                  <a:pt x="236136" y="261257"/>
                </a:lnTo>
                <a:lnTo>
                  <a:pt x="251208" y="241161"/>
                </a:lnTo>
                <a:lnTo>
                  <a:pt x="293260" y="234017"/>
                </a:lnTo>
                <a:lnTo>
                  <a:pt x="333192" y="249351"/>
                </a:lnTo>
                <a:lnTo>
                  <a:pt x="346668" y="279234"/>
                </a:lnTo>
                <a:lnTo>
                  <a:pt x="356716" y="301451"/>
                </a:lnTo>
                <a:lnTo>
                  <a:pt x="356716" y="773723"/>
                </a:lnTo>
                <a:lnTo>
                  <a:pt x="1296237" y="773723"/>
                </a:lnTo>
                <a:lnTo>
                  <a:pt x="1296237" y="0"/>
                </a:lnTo>
                <a:lnTo>
                  <a:pt x="110531" y="0"/>
                </a:lnTo>
                <a:lnTo>
                  <a:pt x="0" y="321547"/>
                </a:lnTo>
                <a:lnTo>
                  <a:pt x="0" y="939521"/>
                </a:lnTo>
                <a:lnTo>
                  <a:pt x="211015" y="934497"/>
                </a:lnTo>
                <a:close/>
              </a:path>
            </a:pathLst>
          </a:custGeom>
          <a:solidFill>
            <a:srgbClr val="E6CCCE">
              <a:alpha val="70000"/>
            </a:srgbClr>
          </a:solidFill>
          <a:ln w="19050">
            <a:solidFill>
              <a:srgbClr val="8404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="" xmlns:a16="http://schemas.microsoft.com/office/drawing/2014/main" id="{EFA5EEF9-9CA0-40D1-9464-83CA401C4927}"/>
              </a:ext>
            </a:extLst>
          </p:cNvPr>
          <p:cNvSpPr/>
          <p:nvPr/>
        </p:nvSpPr>
        <p:spPr>
          <a:xfrm>
            <a:off x="3884275" y="2231655"/>
            <a:ext cx="366764" cy="768699"/>
          </a:xfrm>
          <a:custGeom>
            <a:avLst/>
            <a:gdLst>
              <a:gd name="connsiteX0" fmla="*/ 0 w 366764"/>
              <a:gd name="connsiteY0" fmla="*/ 0 h 768699"/>
              <a:gd name="connsiteX1" fmla="*/ 366764 w 366764"/>
              <a:gd name="connsiteY1" fmla="*/ 10048 h 768699"/>
              <a:gd name="connsiteX2" fmla="*/ 366764 w 366764"/>
              <a:gd name="connsiteY2" fmla="*/ 768699 h 768699"/>
              <a:gd name="connsiteX3" fmla="*/ 5024 w 366764"/>
              <a:gd name="connsiteY3" fmla="*/ 768699 h 768699"/>
              <a:gd name="connsiteX4" fmla="*/ 0 w 366764"/>
              <a:gd name="connsiteY4" fmla="*/ 0 h 76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6764" h="768699">
                <a:moveTo>
                  <a:pt x="0" y="0"/>
                </a:moveTo>
                <a:lnTo>
                  <a:pt x="366764" y="10048"/>
                </a:lnTo>
                <a:lnTo>
                  <a:pt x="366764" y="768699"/>
                </a:lnTo>
                <a:lnTo>
                  <a:pt x="5024" y="768699"/>
                </a:lnTo>
                <a:cubicBezTo>
                  <a:pt x="3349" y="512466"/>
                  <a:pt x="1675" y="256233"/>
                  <a:pt x="0" y="0"/>
                </a:cubicBezTo>
                <a:close/>
              </a:path>
            </a:pathLst>
          </a:custGeom>
          <a:solidFill>
            <a:srgbClr val="E6CCCE">
              <a:alpha val="70000"/>
            </a:srgbClr>
          </a:solidFill>
          <a:ln w="19050">
            <a:solidFill>
              <a:srgbClr val="8404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C287402C-36DC-40EC-B2A9-BD4A6A5D9399}"/>
              </a:ext>
            </a:extLst>
          </p:cNvPr>
          <p:cNvSpPr/>
          <p:nvPr/>
        </p:nvSpPr>
        <p:spPr>
          <a:xfrm>
            <a:off x="1165742" y="4726429"/>
            <a:ext cx="360585" cy="170473"/>
          </a:xfrm>
          <a:prstGeom prst="rect">
            <a:avLst/>
          </a:prstGeom>
          <a:solidFill>
            <a:srgbClr val="E6CCCE">
              <a:alpha val="70000"/>
            </a:srgbClr>
          </a:solidFill>
          <a:ln w="19050">
            <a:solidFill>
              <a:srgbClr val="84041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="" xmlns:a16="http://schemas.microsoft.com/office/drawing/2014/main" id="{2960F2E0-7FE9-488B-819A-D894437AFA92}"/>
              </a:ext>
            </a:extLst>
          </p:cNvPr>
          <p:cNvSpPr/>
          <p:nvPr/>
        </p:nvSpPr>
        <p:spPr>
          <a:xfrm>
            <a:off x="3896373" y="3346922"/>
            <a:ext cx="959892" cy="787021"/>
          </a:xfrm>
          <a:custGeom>
            <a:avLst/>
            <a:gdLst>
              <a:gd name="connsiteX0" fmla="*/ 0 w 959892"/>
              <a:gd name="connsiteY0" fmla="*/ 787021 h 787021"/>
              <a:gd name="connsiteX1" fmla="*/ 4549 w 959892"/>
              <a:gd name="connsiteY1" fmla="*/ 222913 h 787021"/>
              <a:gd name="connsiteX2" fmla="*/ 359391 w 959892"/>
              <a:gd name="connsiteY2" fmla="*/ 232012 h 787021"/>
              <a:gd name="connsiteX3" fmla="*/ 363940 w 959892"/>
              <a:gd name="connsiteY3" fmla="*/ 0 h 787021"/>
              <a:gd name="connsiteX4" fmla="*/ 959892 w 959892"/>
              <a:gd name="connsiteY4" fmla="*/ 4549 h 787021"/>
              <a:gd name="connsiteX5" fmla="*/ 950794 w 959892"/>
              <a:gd name="connsiteY5" fmla="*/ 782472 h 787021"/>
              <a:gd name="connsiteX6" fmla="*/ 0 w 959892"/>
              <a:gd name="connsiteY6" fmla="*/ 787021 h 787021"/>
              <a:gd name="connsiteX0" fmla="*/ 0 w 959892"/>
              <a:gd name="connsiteY0" fmla="*/ 787021 h 787021"/>
              <a:gd name="connsiteX1" fmla="*/ 4549 w 959892"/>
              <a:gd name="connsiteY1" fmla="*/ 222913 h 787021"/>
              <a:gd name="connsiteX2" fmla="*/ 364154 w 959892"/>
              <a:gd name="connsiteY2" fmla="*/ 217724 h 787021"/>
              <a:gd name="connsiteX3" fmla="*/ 363940 w 959892"/>
              <a:gd name="connsiteY3" fmla="*/ 0 h 787021"/>
              <a:gd name="connsiteX4" fmla="*/ 959892 w 959892"/>
              <a:gd name="connsiteY4" fmla="*/ 4549 h 787021"/>
              <a:gd name="connsiteX5" fmla="*/ 950794 w 959892"/>
              <a:gd name="connsiteY5" fmla="*/ 782472 h 787021"/>
              <a:gd name="connsiteX6" fmla="*/ 0 w 959892"/>
              <a:gd name="connsiteY6" fmla="*/ 787021 h 787021"/>
              <a:gd name="connsiteX0" fmla="*/ 0 w 959892"/>
              <a:gd name="connsiteY0" fmla="*/ 787021 h 787021"/>
              <a:gd name="connsiteX1" fmla="*/ 4549 w 959892"/>
              <a:gd name="connsiteY1" fmla="*/ 222913 h 787021"/>
              <a:gd name="connsiteX2" fmla="*/ 378276 w 959892"/>
              <a:gd name="connsiteY2" fmla="*/ 228315 h 787021"/>
              <a:gd name="connsiteX3" fmla="*/ 363940 w 959892"/>
              <a:gd name="connsiteY3" fmla="*/ 0 h 787021"/>
              <a:gd name="connsiteX4" fmla="*/ 959892 w 959892"/>
              <a:gd name="connsiteY4" fmla="*/ 4549 h 787021"/>
              <a:gd name="connsiteX5" fmla="*/ 950794 w 959892"/>
              <a:gd name="connsiteY5" fmla="*/ 782472 h 787021"/>
              <a:gd name="connsiteX6" fmla="*/ 0 w 959892"/>
              <a:gd name="connsiteY6" fmla="*/ 787021 h 787021"/>
              <a:gd name="connsiteX0" fmla="*/ 0 w 959892"/>
              <a:gd name="connsiteY0" fmla="*/ 787021 h 787021"/>
              <a:gd name="connsiteX1" fmla="*/ 4549 w 959892"/>
              <a:gd name="connsiteY1" fmla="*/ 222913 h 787021"/>
              <a:gd name="connsiteX2" fmla="*/ 378276 w 959892"/>
              <a:gd name="connsiteY2" fmla="*/ 228315 h 787021"/>
              <a:gd name="connsiteX3" fmla="*/ 381593 w 959892"/>
              <a:gd name="connsiteY3" fmla="*/ 0 h 787021"/>
              <a:gd name="connsiteX4" fmla="*/ 959892 w 959892"/>
              <a:gd name="connsiteY4" fmla="*/ 4549 h 787021"/>
              <a:gd name="connsiteX5" fmla="*/ 950794 w 959892"/>
              <a:gd name="connsiteY5" fmla="*/ 782472 h 787021"/>
              <a:gd name="connsiteX6" fmla="*/ 0 w 959892"/>
              <a:gd name="connsiteY6" fmla="*/ 787021 h 787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892" h="787021">
                <a:moveTo>
                  <a:pt x="0" y="787021"/>
                </a:moveTo>
                <a:cubicBezTo>
                  <a:pt x="1516" y="598985"/>
                  <a:pt x="3033" y="410949"/>
                  <a:pt x="4549" y="222913"/>
                </a:cubicBezTo>
                <a:cubicBezTo>
                  <a:pt x="122830" y="225946"/>
                  <a:pt x="259995" y="225282"/>
                  <a:pt x="378276" y="228315"/>
                </a:cubicBezTo>
                <a:cubicBezTo>
                  <a:pt x="379792" y="150978"/>
                  <a:pt x="380077" y="77337"/>
                  <a:pt x="381593" y="0"/>
                </a:cubicBezTo>
                <a:lnTo>
                  <a:pt x="959892" y="4549"/>
                </a:lnTo>
                <a:lnTo>
                  <a:pt x="950794" y="782472"/>
                </a:lnTo>
                <a:lnTo>
                  <a:pt x="0" y="787021"/>
                </a:lnTo>
                <a:close/>
              </a:path>
            </a:pathLst>
          </a:custGeom>
          <a:solidFill>
            <a:srgbClr val="E6CCCE">
              <a:alpha val="70000"/>
            </a:srgbClr>
          </a:solidFill>
          <a:ln w="19050">
            <a:solidFill>
              <a:srgbClr val="8404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 dirty="0"/>
          </a:p>
        </p:txBody>
      </p:sp>
      <p:grpSp>
        <p:nvGrpSpPr>
          <p:cNvPr id="39" name="Группа 38">
            <a:extLst>
              <a:ext uri="{FF2B5EF4-FFF2-40B4-BE49-F238E27FC236}">
                <a16:creationId xmlns="" xmlns:a16="http://schemas.microsoft.com/office/drawing/2014/main" id="{03DF484E-DBA4-40D8-ABD5-6863B630BA9C}"/>
              </a:ext>
            </a:extLst>
          </p:cNvPr>
          <p:cNvGrpSpPr/>
          <p:nvPr/>
        </p:nvGrpSpPr>
        <p:grpSpPr>
          <a:xfrm flipH="1">
            <a:off x="3952797" y="1478887"/>
            <a:ext cx="1649013" cy="948492"/>
            <a:chOff x="1557495" y="1204790"/>
            <a:chExt cx="2740967" cy="340404"/>
          </a:xfrm>
        </p:grpSpPr>
        <p:cxnSp>
          <p:nvCxnSpPr>
            <p:cNvPr id="40" name="Прямая со стрелкой 39">
              <a:extLst>
                <a:ext uri="{FF2B5EF4-FFF2-40B4-BE49-F238E27FC236}">
                  <a16:creationId xmlns="" xmlns:a16="http://schemas.microsoft.com/office/drawing/2014/main" id="{2779950C-EB75-4ADA-ACE6-CAA0A237180E}"/>
                </a:ext>
              </a:extLst>
            </p:cNvPr>
            <p:cNvCxnSpPr>
              <a:cxnSpLocks/>
            </p:cNvCxnSpPr>
            <p:nvPr/>
          </p:nvCxnSpPr>
          <p:spPr>
            <a:xfrm>
              <a:off x="3366198" y="1204790"/>
              <a:ext cx="932264" cy="340404"/>
            </a:xfrm>
            <a:prstGeom prst="straightConnector1">
              <a:avLst/>
            </a:prstGeom>
            <a:ln w="9525">
              <a:solidFill>
                <a:srgbClr val="8404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>
              <a:extLst>
                <a:ext uri="{FF2B5EF4-FFF2-40B4-BE49-F238E27FC236}">
                  <a16:creationId xmlns="" xmlns:a16="http://schemas.microsoft.com/office/drawing/2014/main" id="{BA82BD97-7F87-4E6B-904B-18D693B88FBA}"/>
                </a:ext>
              </a:extLst>
            </p:cNvPr>
            <p:cNvCxnSpPr/>
            <p:nvPr/>
          </p:nvCxnSpPr>
          <p:spPr>
            <a:xfrm flipH="1">
              <a:off x="1557495" y="1204790"/>
              <a:ext cx="1808703" cy="0"/>
            </a:xfrm>
            <a:prstGeom prst="line">
              <a:avLst/>
            </a:prstGeom>
            <a:ln w="9525">
              <a:solidFill>
                <a:srgbClr val="8404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Группа 31">
            <a:extLst>
              <a:ext uri="{FF2B5EF4-FFF2-40B4-BE49-F238E27FC236}">
                <a16:creationId xmlns="" xmlns:a16="http://schemas.microsoft.com/office/drawing/2014/main" id="{9490DA68-536F-4EAE-BFEA-E7B508CAEB9F}"/>
              </a:ext>
            </a:extLst>
          </p:cNvPr>
          <p:cNvGrpSpPr/>
          <p:nvPr/>
        </p:nvGrpSpPr>
        <p:grpSpPr>
          <a:xfrm flipH="1">
            <a:off x="5020876" y="1717064"/>
            <a:ext cx="3079997" cy="1131078"/>
            <a:chOff x="1557495" y="1204790"/>
            <a:chExt cx="2740967" cy="340404"/>
          </a:xfrm>
        </p:grpSpPr>
        <p:cxnSp>
          <p:nvCxnSpPr>
            <p:cNvPr id="36" name="Прямая со стрелкой 35">
              <a:extLst>
                <a:ext uri="{FF2B5EF4-FFF2-40B4-BE49-F238E27FC236}">
                  <a16:creationId xmlns="" xmlns:a16="http://schemas.microsoft.com/office/drawing/2014/main" id="{A6EDE1E4-27F8-41D8-A0C2-014CF2D080AF}"/>
                </a:ext>
              </a:extLst>
            </p:cNvPr>
            <p:cNvCxnSpPr>
              <a:cxnSpLocks/>
            </p:cNvCxnSpPr>
            <p:nvPr/>
          </p:nvCxnSpPr>
          <p:spPr>
            <a:xfrm>
              <a:off x="3366198" y="1204790"/>
              <a:ext cx="932264" cy="340404"/>
            </a:xfrm>
            <a:prstGeom prst="straightConnector1">
              <a:avLst/>
            </a:prstGeom>
            <a:ln w="9525">
              <a:solidFill>
                <a:srgbClr val="8404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>
              <a:extLst>
                <a:ext uri="{FF2B5EF4-FFF2-40B4-BE49-F238E27FC236}">
                  <a16:creationId xmlns="" xmlns:a16="http://schemas.microsoft.com/office/drawing/2014/main" id="{CE64EB73-005D-4F91-B000-CCC0283671AF}"/>
                </a:ext>
              </a:extLst>
            </p:cNvPr>
            <p:cNvCxnSpPr/>
            <p:nvPr/>
          </p:nvCxnSpPr>
          <p:spPr>
            <a:xfrm flipH="1">
              <a:off x="1557495" y="1204790"/>
              <a:ext cx="1808703" cy="0"/>
            </a:xfrm>
            <a:prstGeom prst="line">
              <a:avLst/>
            </a:prstGeom>
            <a:ln w="9525">
              <a:solidFill>
                <a:srgbClr val="8404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BD2D108D-6C02-4670-90E2-E762D9F799F9}"/>
              </a:ext>
            </a:extLst>
          </p:cNvPr>
          <p:cNvSpPr txBox="1"/>
          <p:nvPr/>
        </p:nvSpPr>
        <p:spPr>
          <a:xfrm>
            <a:off x="5969109" y="1440671"/>
            <a:ext cx="256418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Помещение (каньон) </a:t>
            </a:r>
          </a:p>
          <a:p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размещения ЛУ в 2022 г.</a:t>
            </a:r>
          </a:p>
          <a:p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(требуется демонтаж и утилизация ЛУ «Тератрон-80» 2007 г.)</a:t>
            </a:r>
          </a:p>
        </p:txBody>
      </p:sp>
      <p:grpSp>
        <p:nvGrpSpPr>
          <p:cNvPr id="43" name="Группа 42">
            <a:extLst>
              <a:ext uri="{FF2B5EF4-FFF2-40B4-BE49-F238E27FC236}">
                <a16:creationId xmlns="" xmlns:a16="http://schemas.microsoft.com/office/drawing/2014/main" id="{2E426AC0-B4AB-4671-883A-A12610D61489}"/>
              </a:ext>
            </a:extLst>
          </p:cNvPr>
          <p:cNvGrpSpPr/>
          <p:nvPr/>
        </p:nvGrpSpPr>
        <p:grpSpPr>
          <a:xfrm flipH="1">
            <a:off x="5306772" y="2981271"/>
            <a:ext cx="2404941" cy="681541"/>
            <a:chOff x="1557495" y="1204790"/>
            <a:chExt cx="2740967" cy="340404"/>
          </a:xfrm>
        </p:grpSpPr>
        <p:cxnSp>
          <p:nvCxnSpPr>
            <p:cNvPr id="44" name="Прямая со стрелкой 43">
              <a:extLst>
                <a:ext uri="{FF2B5EF4-FFF2-40B4-BE49-F238E27FC236}">
                  <a16:creationId xmlns="" xmlns:a16="http://schemas.microsoft.com/office/drawing/2014/main" id="{D63FB5FA-9067-4609-A2A2-D724F39390EF}"/>
                </a:ext>
              </a:extLst>
            </p:cNvPr>
            <p:cNvCxnSpPr>
              <a:cxnSpLocks/>
            </p:cNvCxnSpPr>
            <p:nvPr/>
          </p:nvCxnSpPr>
          <p:spPr>
            <a:xfrm>
              <a:off x="3366198" y="1204790"/>
              <a:ext cx="932264" cy="340404"/>
            </a:xfrm>
            <a:prstGeom prst="straightConnector1">
              <a:avLst/>
            </a:prstGeom>
            <a:ln w="9525">
              <a:solidFill>
                <a:srgbClr val="8404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>
              <a:extLst>
                <a:ext uri="{FF2B5EF4-FFF2-40B4-BE49-F238E27FC236}">
                  <a16:creationId xmlns="" xmlns:a16="http://schemas.microsoft.com/office/drawing/2014/main" id="{87A1CF4D-24CD-45F6-B969-35E5675E35BC}"/>
                </a:ext>
              </a:extLst>
            </p:cNvPr>
            <p:cNvCxnSpPr/>
            <p:nvPr/>
          </p:nvCxnSpPr>
          <p:spPr>
            <a:xfrm flipH="1">
              <a:off x="1557495" y="1204790"/>
              <a:ext cx="1808703" cy="0"/>
            </a:xfrm>
            <a:prstGeom prst="line">
              <a:avLst/>
            </a:prstGeom>
            <a:ln w="9525">
              <a:solidFill>
                <a:srgbClr val="8404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552B66D8-9A95-47BC-8B0F-E5BFB10D203C}"/>
              </a:ext>
            </a:extLst>
          </p:cNvPr>
          <p:cNvSpPr txBox="1"/>
          <p:nvPr/>
        </p:nvSpPr>
        <p:spPr>
          <a:xfrm>
            <a:off x="5969110" y="2725247"/>
            <a:ext cx="235501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Компьютерный томограф (введен в эксплуатацию </a:t>
            </a:r>
          </a:p>
          <a:p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2021 гг.)</a:t>
            </a:r>
          </a:p>
        </p:txBody>
      </p:sp>
      <p:grpSp>
        <p:nvGrpSpPr>
          <p:cNvPr id="47" name="Группа 46">
            <a:extLst>
              <a:ext uri="{FF2B5EF4-FFF2-40B4-BE49-F238E27FC236}">
                <a16:creationId xmlns="" xmlns:a16="http://schemas.microsoft.com/office/drawing/2014/main" id="{A578086E-31F3-45C8-9259-3E6F076C02F3}"/>
              </a:ext>
            </a:extLst>
          </p:cNvPr>
          <p:cNvGrpSpPr/>
          <p:nvPr/>
        </p:nvGrpSpPr>
        <p:grpSpPr>
          <a:xfrm flipH="1" flipV="1">
            <a:off x="4652632" y="3776656"/>
            <a:ext cx="1923251" cy="703853"/>
            <a:chOff x="1557495" y="1204790"/>
            <a:chExt cx="2740967" cy="340404"/>
          </a:xfrm>
        </p:grpSpPr>
        <p:cxnSp>
          <p:nvCxnSpPr>
            <p:cNvPr id="48" name="Прямая со стрелкой 47">
              <a:extLst>
                <a:ext uri="{FF2B5EF4-FFF2-40B4-BE49-F238E27FC236}">
                  <a16:creationId xmlns="" xmlns:a16="http://schemas.microsoft.com/office/drawing/2014/main" id="{1576A6F6-11B0-4BD4-852B-C811A247E54B}"/>
                </a:ext>
              </a:extLst>
            </p:cNvPr>
            <p:cNvCxnSpPr>
              <a:cxnSpLocks/>
            </p:cNvCxnSpPr>
            <p:nvPr/>
          </p:nvCxnSpPr>
          <p:spPr>
            <a:xfrm>
              <a:off x="3366198" y="1204790"/>
              <a:ext cx="932264" cy="340404"/>
            </a:xfrm>
            <a:prstGeom prst="straightConnector1">
              <a:avLst/>
            </a:prstGeom>
            <a:ln w="9525">
              <a:solidFill>
                <a:srgbClr val="8404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>
              <a:extLst>
                <a:ext uri="{FF2B5EF4-FFF2-40B4-BE49-F238E27FC236}">
                  <a16:creationId xmlns="" xmlns:a16="http://schemas.microsoft.com/office/drawing/2014/main" id="{4E745EBA-EC4C-4B33-9CEA-EBCB480AF0FA}"/>
                </a:ext>
              </a:extLst>
            </p:cNvPr>
            <p:cNvCxnSpPr/>
            <p:nvPr/>
          </p:nvCxnSpPr>
          <p:spPr>
            <a:xfrm flipH="1">
              <a:off x="1557495" y="1204790"/>
              <a:ext cx="1808703" cy="0"/>
            </a:xfrm>
            <a:prstGeom prst="line">
              <a:avLst/>
            </a:prstGeom>
            <a:ln w="9525">
              <a:solidFill>
                <a:srgbClr val="8404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D83E8C9E-30B1-4904-ACD2-1449439300A0}"/>
              </a:ext>
            </a:extLst>
          </p:cNvPr>
          <p:cNvSpPr txBox="1"/>
          <p:nvPr/>
        </p:nvSpPr>
        <p:spPr>
          <a:xfrm>
            <a:off x="5298047" y="4222012"/>
            <a:ext cx="23550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Операторская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D3B8BFA9-639F-4EB0-AB0E-3ADA99ED4BDA}"/>
              </a:ext>
            </a:extLst>
          </p:cNvPr>
          <p:cNvSpPr txBox="1"/>
          <p:nvPr/>
        </p:nvSpPr>
        <p:spPr>
          <a:xfrm>
            <a:off x="3060188" y="783705"/>
            <a:ext cx="140704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ЛУ (введен в эксплуатацию </a:t>
            </a:r>
          </a:p>
          <a:p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2021 гг.)</a:t>
            </a:r>
          </a:p>
        </p:txBody>
      </p:sp>
      <p:grpSp>
        <p:nvGrpSpPr>
          <p:cNvPr id="52" name="Группа 51">
            <a:extLst>
              <a:ext uri="{FF2B5EF4-FFF2-40B4-BE49-F238E27FC236}">
                <a16:creationId xmlns="" xmlns:a16="http://schemas.microsoft.com/office/drawing/2014/main" id="{0B98B0D2-A72C-4A9C-AB87-DCA6BF92D506}"/>
              </a:ext>
            </a:extLst>
          </p:cNvPr>
          <p:cNvGrpSpPr/>
          <p:nvPr/>
        </p:nvGrpSpPr>
        <p:grpSpPr>
          <a:xfrm flipH="1">
            <a:off x="2197223" y="1051145"/>
            <a:ext cx="2144252" cy="586960"/>
            <a:chOff x="1557495" y="1204790"/>
            <a:chExt cx="2740967" cy="340404"/>
          </a:xfrm>
        </p:grpSpPr>
        <p:cxnSp>
          <p:nvCxnSpPr>
            <p:cNvPr id="53" name="Прямая со стрелкой 52">
              <a:extLst>
                <a:ext uri="{FF2B5EF4-FFF2-40B4-BE49-F238E27FC236}">
                  <a16:creationId xmlns="" xmlns:a16="http://schemas.microsoft.com/office/drawing/2014/main" id="{75733C08-93BF-4A58-9D04-F1C1BB6FC0E0}"/>
                </a:ext>
              </a:extLst>
            </p:cNvPr>
            <p:cNvCxnSpPr>
              <a:cxnSpLocks/>
            </p:cNvCxnSpPr>
            <p:nvPr/>
          </p:nvCxnSpPr>
          <p:spPr>
            <a:xfrm>
              <a:off x="3366198" y="1204790"/>
              <a:ext cx="932264" cy="340404"/>
            </a:xfrm>
            <a:prstGeom prst="straightConnector1">
              <a:avLst/>
            </a:prstGeom>
            <a:ln w="9525">
              <a:solidFill>
                <a:srgbClr val="8404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>
              <a:extLst>
                <a:ext uri="{FF2B5EF4-FFF2-40B4-BE49-F238E27FC236}">
                  <a16:creationId xmlns="" xmlns:a16="http://schemas.microsoft.com/office/drawing/2014/main" id="{DCD0902F-5541-4A9E-BBD0-E05AEF60D0D0}"/>
                </a:ext>
              </a:extLst>
            </p:cNvPr>
            <p:cNvCxnSpPr/>
            <p:nvPr/>
          </p:nvCxnSpPr>
          <p:spPr>
            <a:xfrm flipH="1">
              <a:off x="1557495" y="1204790"/>
              <a:ext cx="1808703" cy="0"/>
            </a:xfrm>
            <a:prstGeom prst="line">
              <a:avLst/>
            </a:prstGeom>
            <a:ln w="9525">
              <a:solidFill>
                <a:srgbClr val="8404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Номер слайда 3">
            <a:extLst>
              <a:ext uri="{FF2B5EF4-FFF2-40B4-BE49-F238E27FC236}">
                <a16:creationId xmlns="" xmlns:a16="http://schemas.microsoft.com/office/drawing/2014/main" id="{B3693156-4A7E-412F-88DC-26C5DC11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3803" y="4803906"/>
            <a:ext cx="490198" cy="339595"/>
          </a:xfrm>
        </p:spPr>
        <p:txBody>
          <a:bodyPr vert="horz" lIns="85046" tIns="42524" rIns="85046" bIns="42524" rtlCol="0" anchor="ctr"/>
          <a:lstStyle/>
          <a:p>
            <a:pPr algn="ctr"/>
            <a:fld id="{3E716BDD-ECB7-4C86-83A2-DDBB799AEF99}" type="slidenum">
              <a:rPr lang="ru-RU" sz="1302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4</a:t>
            </a:fld>
            <a:endParaRPr lang="ru-RU" sz="1302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62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3">
            <a:extLst>
              <a:ext uri="{FF2B5EF4-FFF2-40B4-BE49-F238E27FC236}">
                <a16:creationId xmlns="" xmlns:a16="http://schemas.microsoft.com/office/drawing/2014/main" id="{5E79860C-58CD-4607-970E-28B6CAC60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103" y="117475"/>
            <a:ext cx="848310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15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ФРАГМЕНТ ПЛАНА ПЕРВОГО ЭТАЖА РАДИОЛОГИЧЕСКОГО КОРПУСА ГБУЗ «ТОКОД».</a:t>
            </a:r>
          </a:p>
          <a:p>
            <a:pPr algn="ctr"/>
            <a:r>
              <a:rPr lang="ru-RU" sz="15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ПЛАН РАЗМЕЩЕНИЯ АППАРАТА БРАХИТЕРАПИИ</a:t>
            </a:r>
          </a:p>
        </p:txBody>
      </p:sp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56790" y="15996"/>
            <a:ext cx="610670" cy="758072"/>
          </a:xfrm>
          <a:prstGeom prst="rect">
            <a:avLst/>
          </a:prstGeom>
          <a:noFill/>
        </p:spPr>
      </p:pic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AEA92290-DB96-4D3F-B856-B4F65909A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253" y="671473"/>
            <a:ext cx="7117747" cy="3408433"/>
          </a:xfrm>
          <a:prstGeom prst="rect">
            <a:avLst/>
          </a:prstGeom>
        </p:spPr>
      </p:pic>
      <p:sp>
        <p:nvSpPr>
          <p:cNvPr id="4" name="Полилиния: фигура 3">
            <a:extLst>
              <a:ext uri="{FF2B5EF4-FFF2-40B4-BE49-F238E27FC236}">
                <a16:creationId xmlns="" xmlns:a16="http://schemas.microsoft.com/office/drawing/2014/main" id="{D7AC269A-A0A9-4154-9529-D5484711738C}"/>
              </a:ext>
            </a:extLst>
          </p:cNvPr>
          <p:cNvSpPr/>
          <p:nvPr/>
        </p:nvSpPr>
        <p:spPr>
          <a:xfrm>
            <a:off x="2287360" y="1397232"/>
            <a:ext cx="1785464" cy="706385"/>
          </a:xfrm>
          <a:custGeom>
            <a:avLst/>
            <a:gdLst>
              <a:gd name="connsiteX0" fmla="*/ 680383 w 1785464"/>
              <a:gd name="connsiteY0" fmla="*/ 0 h 706385"/>
              <a:gd name="connsiteX1" fmla="*/ 680383 w 1785464"/>
              <a:gd name="connsiteY1" fmla="*/ 442032 h 706385"/>
              <a:gd name="connsiteX2" fmla="*/ 611045 w 1785464"/>
              <a:gd name="connsiteY2" fmla="*/ 450700 h 706385"/>
              <a:gd name="connsiteX3" fmla="*/ 615379 w 1785464"/>
              <a:gd name="connsiteY3" fmla="*/ 524372 h 706385"/>
              <a:gd name="connsiteX4" fmla="*/ 793058 w 1785464"/>
              <a:gd name="connsiteY4" fmla="*/ 528705 h 706385"/>
              <a:gd name="connsiteX5" fmla="*/ 797392 w 1785464"/>
              <a:gd name="connsiteY5" fmla="*/ 130010 h 706385"/>
              <a:gd name="connsiteX6" fmla="*/ 1785464 w 1785464"/>
              <a:gd name="connsiteY6" fmla="*/ 130010 h 706385"/>
              <a:gd name="connsiteX7" fmla="*/ 1785464 w 1785464"/>
              <a:gd name="connsiteY7" fmla="*/ 706385 h 706385"/>
              <a:gd name="connsiteX8" fmla="*/ 1139750 w 1785464"/>
              <a:gd name="connsiteY8" fmla="*/ 706385 h 706385"/>
              <a:gd name="connsiteX9" fmla="*/ 1131083 w 1785464"/>
              <a:gd name="connsiteY9" fmla="*/ 364027 h 706385"/>
              <a:gd name="connsiteX10" fmla="*/ 1139750 w 1785464"/>
              <a:gd name="connsiteY10" fmla="*/ 320690 h 706385"/>
              <a:gd name="connsiteX11" fmla="*/ 1009741 w 1785464"/>
              <a:gd name="connsiteY11" fmla="*/ 325024 h 706385"/>
              <a:gd name="connsiteX12" fmla="*/ 1009741 w 1785464"/>
              <a:gd name="connsiteY12" fmla="*/ 706385 h 706385"/>
              <a:gd name="connsiteX13" fmla="*/ 8668 w 1785464"/>
              <a:gd name="connsiteY13" fmla="*/ 702051 h 706385"/>
              <a:gd name="connsiteX14" fmla="*/ 0 w 1785464"/>
              <a:gd name="connsiteY14" fmla="*/ 13001 h 706385"/>
              <a:gd name="connsiteX15" fmla="*/ 680383 w 1785464"/>
              <a:gd name="connsiteY15" fmla="*/ 0 h 70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85464" h="706385">
                <a:moveTo>
                  <a:pt x="680383" y="0"/>
                </a:moveTo>
                <a:lnTo>
                  <a:pt x="680383" y="442032"/>
                </a:lnTo>
                <a:lnTo>
                  <a:pt x="611045" y="450700"/>
                </a:lnTo>
                <a:lnTo>
                  <a:pt x="615379" y="524372"/>
                </a:lnTo>
                <a:lnTo>
                  <a:pt x="793058" y="528705"/>
                </a:lnTo>
                <a:cubicBezTo>
                  <a:pt x="794503" y="395807"/>
                  <a:pt x="795947" y="262908"/>
                  <a:pt x="797392" y="130010"/>
                </a:cubicBezTo>
                <a:lnTo>
                  <a:pt x="1785464" y="130010"/>
                </a:lnTo>
                <a:lnTo>
                  <a:pt x="1785464" y="706385"/>
                </a:lnTo>
                <a:lnTo>
                  <a:pt x="1139750" y="706385"/>
                </a:lnTo>
                <a:lnTo>
                  <a:pt x="1131083" y="364027"/>
                </a:lnTo>
                <a:lnTo>
                  <a:pt x="1139750" y="320690"/>
                </a:lnTo>
                <a:lnTo>
                  <a:pt x="1009741" y="325024"/>
                </a:lnTo>
                <a:lnTo>
                  <a:pt x="1009741" y="706385"/>
                </a:lnTo>
                <a:lnTo>
                  <a:pt x="8668" y="702051"/>
                </a:lnTo>
                <a:lnTo>
                  <a:pt x="0" y="13001"/>
                </a:lnTo>
                <a:lnTo>
                  <a:pt x="680383" y="0"/>
                </a:lnTo>
                <a:close/>
              </a:path>
            </a:pathLst>
          </a:custGeom>
          <a:solidFill>
            <a:srgbClr val="E6CCCE">
              <a:alpha val="70000"/>
            </a:srgbClr>
          </a:solidFill>
          <a:ln w="19050">
            <a:solidFill>
              <a:srgbClr val="8404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grpSp>
        <p:nvGrpSpPr>
          <p:cNvPr id="33" name="Группа 32">
            <a:extLst>
              <a:ext uri="{FF2B5EF4-FFF2-40B4-BE49-F238E27FC236}">
                <a16:creationId xmlns="" xmlns:a16="http://schemas.microsoft.com/office/drawing/2014/main" id="{17AC8998-4C5C-46F7-A8B5-27DDCC207DAA}"/>
              </a:ext>
            </a:extLst>
          </p:cNvPr>
          <p:cNvGrpSpPr/>
          <p:nvPr/>
        </p:nvGrpSpPr>
        <p:grpSpPr>
          <a:xfrm>
            <a:off x="957686" y="1095862"/>
            <a:ext cx="1707367" cy="706385"/>
            <a:chOff x="1557495" y="1204790"/>
            <a:chExt cx="2740967" cy="340404"/>
          </a:xfrm>
        </p:grpSpPr>
        <p:cxnSp>
          <p:nvCxnSpPr>
            <p:cNvPr id="27" name="Прямая со стрелкой 26">
              <a:extLst>
                <a:ext uri="{FF2B5EF4-FFF2-40B4-BE49-F238E27FC236}">
                  <a16:creationId xmlns="" xmlns:a16="http://schemas.microsoft.com/office/drawing/2014/main" id="{CA2FDFCE-D6A2-4D4E-8D2B-10DED19307DB}"/>
                </a:ext>
              </a:extLst>
            </p:cNvPr>
            <p:cNvCxnSpPr>
              <a:cxnSpLocks/>
            </p:cNvCxnSpPr>
            <p:nvPr/>
          </p:nvCxnSpPr>
          <p:spPr>
            <a:xfrm>
              <a:off x="3366198" y="1204790"/>
              <a:ext cx="932264" cy="340404"/>
            </a:xfrm>
            <a:prstGeom prst="straightConnector1">
              <a:avLst/>
            </a:prstGeom>
            <a:ln w="9525">
              <a:solidFill>
                <a:srgbClr val="8404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="" xmlns:a16="http://schemas.microsoft.com/office/drawing/2014/main" id="{AFC4B772-4B76-4F45-8EF3-FEA8CC9E44A6}"/>
                </a:ext>
              </a:extLst>
            </p:cNvPr>
            <p:cNvCxnSpPr/>
            <p:nvPr/>
          </p:nvCxnSpPr>
          <p:spPr>
            <a:xfrm flipH="1">
              <a:off x="1557495" y="1204790"/>
              <a:ext cx="1808703" cy="0"/>
            </a:xfrm>
            <a:prstGeom prst="line">
              <a:avLst/>
            </a:prstGeom>
            <a:ln w="9525">
              <a:solidFill>
                <a:srgbClr val="8404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421FCFD9-7B96-4DFA-869C-DC6260B9448F}"/>
              </a:ext>
            </a:extLst>
          </p:cNvPr>
          <p:cNvSpPr txBox="1"/>
          <p:nvPr/>
        </p:nvSpPr>
        <p:spPr>
          <a:xfrm>
            <a:off x="879936" y="838740"/>
            <a:ext cx="17361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Операторская</a:t>
            </a:r>
          </a:p>
        </p:txBody>
      </p:sp>
      <p:grpSp>
        <p:nvGrpSpPr>
          <p:cNvPr id="39" name="Группа 38">
            <a:extLst>
              <a:ext uri="{FF2B5EF4-FFF2-40B4-BE49-F238E27FC236}">
                <a16:creationId xmlns="" xmlns:a16="http://schemas.microsoft.com/office/drawing/2014/main" id="{03DF484E-DBA4-40D8-ABD5-6863B630BA9C}"/>
              </a:ext>
            </a:extLst>
          </p:cNvPr>
          <p:cNvGrpSpPr/>
          <p:nvPr/>
        </p:nvGrpSpPr>
        <p:grpSpPr>
          <a:xfrm flipV="1">
            <a:off x="310130" y="1907359"/>
            <a:ext cx="3437884" cy="839655"/>
            <a:chOff x="1557495" y="1204790"/>
            <a:chExt cx="2740967" cy="340404"/>
          </a:xfrm>
        </p:grpSpPr>
        <p:cxnSp>
          <p:nvCxnSpPr>
            <p:cNvPr id="40" name="Прямая со стрелкой 39">
              <a:extLst>
                <a:ext uri="{FF2B5EF4-FFF2-40B4-BE49-F238E27FC236}">
                  <a16:creationId xmlns="" xmlns:a16="http://schemas.microsoft.com/office/drawing/2014/main" id="{2779950C-EB75-4ADA-ACE6-CAA0A237180E}"/>
                </a:ext>
              </a:extLst>
            </p:cNvPr>
            <p:cNvCxnSpPr>
              <a:cxnSpLocks/>
            </p:cNvCxnSpPr>
            <p:nvPr/>
          </p:nvCxnSpPr>
          <p:spPr>
            <a:xfrm>
              <a:off x="3366198" y="1204790"/>
              <a:ext cx="932264" cy="340404"/>
            </a:xfrm>
            <a:prstGeom prst="straightConnector1">
              <a:avLst/>
            </a:prstGeom>
            <a:ln w="9525">
              <a:solidFill>
                <a:srgbClr val="8404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>
              <a:extLst>
                <a:ext uri="{FF2B5EF4-FFF2-40B4-BE49-F238E27FC236}">
                  <a16:creationId xmlns="" xmlns:a16="http://schemas.microsoft.com/office/drawing/2014/main" id="{BA82BD97-7F87-4E6B-904B-18D693B88FBA}"/>
                </a:ext>
              </a:extLst>
            </p:cNvPr>
            <p:cNvCxnSpPr/>
            <p:nvPr/>
          </p:nvCxnSpPr>
          <p:spPr>
            <a:xfrm flipH="1">
              <a:off x="1557495" y="1204790"/>
              <a:ext cx="1808703" cy="0"/>
            </a:xfrm>
            <a:prstGeom prst="line">
              <a:avLst/>
            </a:prstGeom>
            <a:ln w="9525">
              <a:solidFill>
                <a:srgbClr val="8404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C287402C-36DC-40EC-B2A9-BD4A6A5D9399}"/>
              </a:ext>
            </a:extLst>
          </p:cNvPr>
          <p:cNvSpPr/>
          <p:nvPr/>
        </p:nvSpPr>
        <p:spPr>
          <a:xfrm>
            <a:off x="6300945" y="4367472"/>
            <a:ext cx="182258" cy="170473"/>
          </a:xfrm>
          <a:prstGeom prst="rect">
            <a:avLst/>
          </a:prstGeom>
          <a:solidFill>
            <a:srgbClr val="E6CCCE">
              <a:alpha val="70000"/>
            </a:srgbClr>
          </a:solidFill>
          <a:ln w="19050">
            <a:solidFill>
              <a:srgbClr val="84041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38FBBBBA-70E9-4515-8088-1BAE48CBCB89}"/>
              </a:ext>
            </a:extLst>
          </p:cNvPr>
          <p:cNvSpPr txBox="1"/>
          <p:nvPr/>
        </p:nvSpPr>
        <p:spPr>
          <a:xfrm>
            <a:off x="6462542" y="4287000"/>
            <a:ext cx="25522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помещения под установку </a:t>
            </a:r>
            <a:b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аппарата Брахитерапии в 2022 г.</a:t>
            </a:r>
          </a:p>
        </p:txBody>
      </p:sp>
      <p:grpSp>
        <p:nvGrpSpPr>
          <p:cNvPr id="42" name="Группа 41">
            <a:extLst>
              <a:ext uri="{FF2B5EF4-FFF2-40B4-BE49-F238E27FC236}">
                <a16:creationId xmlns="" xmlns:a16="http://schemas.microsoft.com/office/drawing/2014/main" id="{7BF750E4-310B-4966-BAD1-22B43AC2977A}"/>
              </a:ext>
            </a:extLst>
          </p:cNvPr>
          <p:cNvGrpSpPr/>
          <p:nvPr/>
        </p:nvGrpSpPr>
        <p:grpSpPr>
          <a:xfrm flipV="1">
            <a:off x="3352716" y="2978832"/>
            <a:ext cx="2075392" cy="1402444"/>
            <a:chOff x="1557495" y="1204790"/>
            <a:chExt cx="2740967" cy="340404"/>
          </a:xfrm>
        </p:grpSpPr>
        <p:cxnSp>
          <p:nvCxnSpPr>
            <p:cNvPr id="43" name="Прямая со стрелкой 42">
              <a:extLst>
                <a:ext uri="{FF2B5EF4-FFF2-40B4-BE49-F238E27FC236}">
                  <a16:creationId xmlns="" xmlns:a16="http://schemas.microsoft.com/office/drawing/2014/main" id="{DB0FD7F9-57FF-40AC-8582-BD383CF208D0}"/>
                </a:ext>
              </a:extLst>
            </p:cNvPr>
            <p:cNvCxnSpPr>
              <a:cxnSpLocks/>
            </p:cNvCxnSpPr>
            <p:nvPr/>
          </p:nvCxnSpPr>
          <p:spPr>
            <a:xfrm>
              <a:off x="3366198" y="1204790"/>
              <a:ext cx="932264" cy="340404"/>
            </a:xfrm>
            <a:prstGeom prst="straightConnector1">
              <a:avLst/>
            </a:prstGeom>
            <a:ln w="9525">
              <a:solidFill>
                <a:srgbClr val="8404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>
              <a:extLst>
                <a:ext uri="{FF2B5EF4-FFF2-40B4-BE49-F238E27FC236}">
                  <a16:creationId xmlns="" xmlns:a16="http://schemas.microsoft.com/office/drawing/2014/main" id="{4D61D4DF-329A-4BB7-BDC1-F51C60E5FD3A}"/>
                </a:ext>
              </a:extLst>
            </p:cNvPr>
            <p:cNvCxnSpPr/>
            <p:nvPr/>
          </p:nvCxnSpPr>
          <p:spPr>
            <a:xfrm flipH="1">
              <a:off x="1557495" y="1204790"/>
              <a:ext cx="1808703" cy="0"/>
            </a:xfrm>
            <a:prstGeom prst="line">
              <a:avLst/>
            </a:prstGeom>
            <a:ln w="9525">
              <a:solidFill>
                <a:srgbClr val="8404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3CC0EA55-3947-412F-8518-F4F1A545970E}"/>
              </a:ext>
            </a:extLst>
          </p:cNvPr>
          <p:cNvSpPr txBox="1"/>
          <p:nvPr/>
        </p:nvSpPr>
        <p:spPr>
          <a:xfrm>
            <a:off x="3180092" y="4113557"/>
            <a:ext cx="24120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ЛУ «Тератрон-100» (действующий, 2012 г.)</a:t>
            </a:r>
          </a:p>
        </p:txBody>
      </p:sp>
      <p:grpSp>
        <p:nvGrpSpPr>
          <p:cNvPr id="22" name="Группа 21">
            <a:extLst>
              <a:ext uri="{FF2B5EF4-FFF2-40B4-BE49-F238E27FC236}">
                <a16:creationId xmlns="" xmlns:a16="http://schemas.microsoft.com/office/drawing/2014/main" id="{66231151-8674-43D2-9C94-F03C8DF13516}"/>
              </a:ext>
            </a:extLst>
          </p:cNvPr>
          <p:cNvGrpSpPr/>
          <p:nvPr/>
        </p:nvGrpSpPr>
        <p:grpSpPr>
          <a:xfrm flipV="1">
            <a:off x="3586579" y="2858604"/>
            <a:ext cx="3252913" cy="1996351"/>
            <a:chOff x="1557495" y="1204790"/>
            <a:chExt cx="2740967" cy="340404"/>
          </a:xfrm>
        </p:grpSpPr>
        <p:cxnSp>
          <p:nvCxnSpPr>
            <p:cNvPr id="23" name="Прямая со стрелкой 22">
              <a:extLst>
                <a:ext uri="{FF2B5EF4-FFF2-40B4-BE49-F238E27FC236}">
                  <a16:creationId xmlns="" xmlns:a16="http://schemas.microsoft.com/office/drawing/2014/main" id="{8E31C535-B63D-4BB8-9913-A6226AD44DAE}"/>
                </a:ext>
              </a:extLst>
            </p:cNvPr>
            <p:cNvCxnSpPr>
              <a:cxnSpLocks/>
            </p:cNvCxnSpPr>
            <p:nvPr/>
          </p:nvCxnSpPr>
          <p:spPr>
            <a:xfrm>
              <a:off x="3366198" y="1204790"/>
              <a:ext cx="932264" cy="340404"/>
            </a:xfrm>
            <a:prstGeom prst="straightConnector1">
              <a:avLst/>
            </a:prstGeom>
            <a:ln w="9525">
              <a:solidFill>
                <a:srgbClr val="8404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="" xmlns:a16="http://schemas.microsoft.com/office/drawing/2014/main" id="{5BD7640E-4ED7-40D8-AF80-4504F3DBEEEC}"/>
                </a:ext>
              </a:extLst>
            </p:cNvPr>
            <p:cNvCxnSpPr/>
            <p:nvPr/>
          </p:nvCxnSpPr>
          <p:spPr>
            <a:xfrm flipH="1">
              <a:off x="1557495" y="1204790"/>
              <a:ext cx="1808703" cy="0"/>
            </a:xfrm>
            <a:prstGeom prst="line">
              <a:avLst/>
            </a:prstGeom>
            <a:ln w="9525">
              <a:solidFill>
                <a:srgbClr val="8404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E4B92A5-5CDF-4389-ABF6-A27C034C1749}"/>
              </a:ext>
            </a:extLst>
          </p:cNvPr>
          <p:cNvSpPr txBox="1"/>
          <p:nvPr/>
        </p:nvSpPr>
        <p:spPr>
          <a:xfrm>
            <a:off x="3507372" y="4582486"/>
            <a:ext cx="27630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ЛУ «</a:t>
            </a:r>
            <a:r>
              <a:rPr lang="ru-RU" sz="13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Электа</a:t>
            </a:r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</a:p>
          <a:p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(не введен в эксплуатацию)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557CC627-9E08-4621-B4EE-076C765400FF}"/>
              </a:ext>
            </a:extLst>
          </p:cNvPr>
          <p:cNvSpPr txBox="1"/>
          <p:nvPr/>
        </p:nvSpPr>
        <p:spPr>
          <a:xfrm>
            <a:off x="238921" y="2474448"/>
            <a:ext cx="256418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Помещение (каньон) </a:t>
            </a:r>
          </a:p>
          <a:p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размещения аппарата брахитерапии в 2022 г.</a:t>
            </a:r>
          </a:p>
          <a:p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(требуется демонтаж и утилизация аппарата «</a:t>
            </a:r>
            <a:r>
              <a:rPr lang="ru-RU" sz="13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Мультисорс</a:t>
            </a:r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2007 г.)</a:t>
            </a:r>
          </a:p>
        </p:txBody>
      </p:sp>
      <p:sp>
        <p:nvSpPr>
          <p:cNvPr id="28" name="Номер слайда 3">
            <a:extLst>
              <a:ext uri="{FF2B5EF4-FFF2-40B4-BE49-F238E27FC236}">
                <a16:creationId xmlns="" xmlns:a16="http://schemas.microsoft.com/office/drawing/2014/main" id="{E5E86860-7D96-4CA6-A368-1D0B3451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3803" y="4803906"/>
            <a:ext cx="490198" cy="339595"/>
          </a:xfrm>
        </p:spPr>
        <p:txBody>
          <a:bodyPr vert="horz" lIns="85046" tIns="42524" rIns="85046" bIns="42524" rtlCol="0" anchor="ctr"/>
          <a:lstStyle/>
          <a:p>
            <a:pPr algn="ctr"/>
            <a:fld id="{3E716BDD-ECB7-4C86-83A2-DDBB799AEF99}" type="slidenum">
              <a:rPr lang="ru-RU" sz="1302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5</a:t>
            </a:fld>
            <a:endParaRPr lang="ru-RU" sz="1302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Группа 28">
            <a:extLst>
              <a:ext uri="{FF2B5EF4-FFF2-40B4-BE49-F238E27FC236}">
                <a16:creationId xmlns="" xmlns:a16="http://schemas.microsoft.com/office/drawing/2014/main" id="{3C6AB936-D613-48B7-9481-D2019ACD7090}"/>
              </a:ext>
            </a:extLst>
          </p:cNvPr>
          <p:cNvGrpSpPr/>
          <p:nvPr/>
        </p:nvGrpSpPr>
        <p:grpSpPr>
          <a:xfrm flipV="1">
            <a:off x="1487165" y="2474448"/>
            <a:ext cx="2286294" cy="1911584"/>
            <a:chOff x="1557495" y="1204790"/>
            <a:chExt cx="2740967" cy="340404"/>
          </a:xfrm>
        </p:grpSpPr>
        <p:cxnSp>
          <p:nvCxnSpPr>
            <p:cNvPr id="30" name="Прямая со стрелкой 29">
              <a:extLst>
                <a:ext uri="{FF2B5EF4-FFF2-40B4-BE49-F238E27FC236}">
                  <a16:creationId xmlns="" xmlns:a16="http://schemas.microsoft.com/office/drawing/2014/main" id="{17C5A371-E903-41FF-B6BE-77A2A138A339}"/>
                </a:ext>
              </a:extLst>
            </p:cNvPr>
            <p:cNvCxnSpPr>
              <a:cxnSpLocks/>
            </p:cNvCxnSpPr>
            <p:nvPr/>
          </p:nvCxnSpPr>
          <p:spPr>
            <a:xfrm>
              <a:off x="3366198" y="1204790"/>
              <a:ext cx="932264" cy="340404"/>
            </a:xfrm>
            <a:prstGeom prst="straightConnector1">
              <a:avLst/>
            </a:prstGeom>
            <a:ln w="9525">
              <a:solidFill>
                <a:srgbClr val="8404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="" xmlns:a16="http://schemas.microsoft.com/office/drawing/2014/main" id="{564B4F5A-4AE7-4820-B9E5-194B31F7C6AC}"/>
                </a:ext>
              </a:extLst>
            </p:cNvPr>
            <p:cNvCxnSpPr/>
            <p:nvPr/>
          </p:nvCxnSpPr>
          <p:spPr>
            <a:xfrm flipH="1">
              <a:off x="1557495" y="1204790"/>
              <a:ext cx="1808703" cy="0"/>
            </a:xfrm>
            <a:prstGeom prst="line">
              <a:avLst/>
            </a:prstGeom>
            <a:ln w="9525">
              <a:solidFill>
                <a:srgbClr val="8404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7C8E37B4-7CC2-4E99-A9DA-5FF2C5E230A3}"/>
              </a:ext>
            </a:extLst>
          </p:cNvPr>
          <p:cNvSpPr txBox="1"/>
          <p:nvPr/>
        </p:nvSpPr>
        <p:spPr>
          <a:xfrm>
            <a:off x="1184007" y="4122769"/>
            <a:ext cx="19518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Аппарат брахитерапии</a:t>
            </a:r>
          </a:p>
          <a:p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(действующий, 2012 г.)</a:t>
            </a:r>
          </a:p>
        </p:txBody>
      </p:sp>
    </p:spTree>
    <p:extLst>
      <p:ext uri="{BB962C8B-B14F-4D97-AF65-F5344CB8AC3E}">
        <p14:creationId xmlns:p14="http://schemas.microsoft.com/office/powerpoint/2010/main" val="1365749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2">
            <a:extLst>
              <a:ext uri="{FF2B5EF4-FFF2-40B4-BE49-F238E27FC236}">
                <a16:creationId xmlns="" xmlns:a16="http://schemas.microsoft.com/office/drawing/2014/main" id="{A229BE50-47F6-4D8B-A64C-9CD0DC6A258C}"/>
              </a:ext>
            </a:extLst>
          </p:cNvPr>
          <p:cNvSpPr/>
          <p:nvPr/>
        </p:nvSpPr>
        <p:spPr>
          <a:xfrm>
            <a:off x="1211879" y="-3573"/>
            <a:ext cx="7580435" cy="40394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30" tIns="45715" rIns="91430" bIns="45715" anchor="t" anchorCtr="1" compatLnSpc="1">
            <a:spAutoFit/>
          </a:bodyPr>
          <a:lstStyle/>
          <a:p>
            <a:pPr algn="ctr" defTabSz="685783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2025" b="1" kern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8BFF9E84-5AF9-4A31-9869-201FD6282F38}"/>
              </a:ext>
            </a:extLst>
          </p:cNvPr>
          <p:cNvSpPr txBox="1"/>
          <p:nvPr/>
        </p:nvSpPr>
        <p:spPr>
          <a:xfrm>
            <a:off x="605349" y="-3942"/>
            <a:ext cx="8604250" cy="75713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30" tIns="45715" rIns="91430" bIns="45715" anchor="ctr" anchorCtr="1" compatLnSpc="1">
            <a:noAutofit/>
          </a:bodyPr>
          <a:lstStyle/>
          <a:p>
            <a:pPr algn="ctr" defTabSz="457178">
              <a:defRPr/>
            </a:pPr>
            <a:r>
              <a:rPr kumimoji="1" lang="ru-RU" sz="15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МЕРОПРИЯТИЯ ПО УСТАНОВКЕ УСКОРИТЕЛЬНОГО КОМПЛЕКСА </a:t>
            </a:r>
          </a:p>
          <a:p>
            <a:pPr algn="ctr" defTabSz="457178">
              <a:defRPr/>
            </a:pPr>
            <a:r>
              <a:rPr kumimoji="1" lang="ru-RU" sz="15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И АППАРАТА БРАХИТЕРАПИИ В 2022 ГОДУ В ГБУЗ «ТОКОД»</a:t>
            </a:r>
          </a:p>
        </p:txBody>
      </p:sp>
      <p:sp>
        <p:nvSpPr>
          <p:cNvPr id="14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827301" y="4869656"/>
            <a:ext cx="316699" cy="273844"/>
          </a:xfrm>
        </p:spPr>
        <p:txBody>
          <a:bodyPr vert="horz" lIns="68580" tIns="34290" rIns="68580" bIns="34290" rtlCol="0" anchor="ctr"/>
          <a:lstStyle/>
          <a:p>
            <a:pPr defTabSz="457178"/>
            <a:r>
              <a:rPr lang="ru-RU" sz="105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10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216519"/>
              </p:ext>
            </p:extLst>
          </p:nvPr>
        </p:nvGraphicFramePr>
        <p:xfrm>
          <a:off x="750011" y="801262"/>
          <a:ext cx="8238631" cy="4173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840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834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7310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4041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879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Мероприятие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Срок выполнения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Ответственный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Стоимость, тыс.руб.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4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79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Получение разрешения на списание линейного ускорителя и аппарата </a:t>
                      </a:r>
                      <a:r>
                        <a:rPr lang="ru-RU" sz="1300" kern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брахитерапии</a:t>
                      </a:r>
                      <a:r>
                        <a:rPr lang="ru-RU" sz="13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от </a:t>
                      </a:r>
                      <a:r>
                        <a:rPr lang="ru-RU" sz="1300" kern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Минимущества</a:t>
                      </a:r>
                      <a:endParaRPr lang="ru-RU" sz="13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Выполнено </a:t>
                      </a:r>
                      <a:br>
                        <a:rPr lang="ru-RU" sz="13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13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(Июль 2021)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ГБУЗ «ТОКОД»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54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Проведение технической экспертизы каньонов</a:t>
                      </a:r>
                      <a:endParaRPr lang="ru-RU" sz="13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3.12.2021-24.12.2021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ГБУЗ «ТОКОД»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598,0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38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Проведение работ по разрядке, утилизации источников ионизирующего излучения и демонтажу гамма-аппарата</a:t>
                      </a:r>
                      <a:endParaRPr lang="ru-RU" sz="13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25.01.2022-1.02.2022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ГБУЗ «ТОКОД»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8 400,0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95845293"/>
                  </a:ext>
                </a:extLst>
              </a:tr>
              <a:tr h="5773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Проведение работ по разрядке, утилизации источников ионизирующего излучения и демонтажу аппарата </a:t>
                      </a:r>
                      <a:r>
                        <a:rPr lang="ru-RU" sz="1300" kern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брахитерапии</a:t>
                      </a:r>
                      <a:endParaRPr lang="ru-RU" sz="13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25.01.2022-1.02.2022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ГБУЗ «ТОКОД»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5 200,0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8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Разработка ТЗ по результатам экспертизы, проведение торгов по закупке линейного ускорителя и аппарата брахитерапии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23.12.2021-15.02.2022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Минздрав,</a:t>
                      </a:r>
                      <a:r>
                        <a:rPr lang="ru-RU" sz="13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ГБУЗ «ТОКОД»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Средства ФБ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604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Разработка проекта внешнего электроснабжения</a:t>
                      </a:r>
                      <a:endParaRPr lang="ru-RU" sz="13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11.01.2022-01.03.2022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ГБУЗ «ТОКОД»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Дирекция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370,0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50961224"/>
                  </a:ext>
                </a:extLst>
              </a:tr>
            </a:tbl>
          </a:graphicData>
        </a:graphic>
      </p:graphicFrame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83011" y="71194"/>
            <a:ext cx="567000" cy="7038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924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2">
            <a:extLst>
              <a:ext uri="{FF2B5EF4-FFF2-40B4-BE49-F238E27FC236}">
                <a16:creationId xmlns="" xmlns:a16="http://schemas.microsoft.com/office/drawing/2014/main" id="{A229BE50-47F6-4D8B-A64C-9CD0DC6A258C}"/>
              </a:ext>
            </a:extLst>
          </p:cNvPr>
          <p:cNvSpPr/>
          <p:nvPr/>
        </p:nvSpPr>
        <p:spPr>
          <a:xfrm>
            <a:off x="1211879" y="-3573"/>
            <a:ext cx="7580435" cy="40394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30" tIns="45715" rIns="91430" bIns="45715" anchor="t" anchorCtr="1" compatLnSpc="1">
            <a:spAutoFit/>
          </a:bodyPr>
          <a:lstStyle/>
          <a:p>
            <a:pPr algn="ctr" defTabSz="685783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2025" b="1" kern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4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812765" y="4869657"/>
            <a:ext cx="316699" cy="273844"/>
          </a:xfrm>
        </p:spPr>
        <p:txBody>
          <a:bodyPr vert="horz" lIns="68580" tIns="34290" rIns="68580" bIns="34290" rtlCol="0" anchor="ctr"/>
          <a:lstStyle/>
          <a:p>
            <a:pPr defTabSz="457178"/>
            <a:r>
              <a:rPr lang="ru-RU" sz="105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0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008595"/>
              </p:ext>
            </p:extLst>
          </p:nvPr>
        </p:nvGraphicFramePr>
        <p:xfrm>
          <a:off x="810563" y="841721"/>
          <a:ext cx="8062625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6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258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524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5222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Мероприятие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Срок выполнения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Ответственный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Стоимость, тыс.руб.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Разработка проекта ремонта и подготовки каньонов для размещения линейного ускорителя и аппарата брахитерапии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15.02.2022- 1.04.2022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ГБУЗ «ТОКОД»,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Дирекция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3 500,0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97269063"/>
                  </a:ext>
                </a:extLst>
              </a:tr>
              <a:tr h="1062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Проведение экспертизы документации для внесения изменений в условия действующей лицензии на радиоактивные источники (</a:t>
                      </a:r>
                      <a:r>
                        <a:rPr lang="ru-RU" sz="1300" kern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брахитерапия</a:t>
                      </a:r>
                      <a:r>
                        <a:rPr lang="ru-RU" sz="13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 в МЗ РФ. Возможно при наличии проекта на размещение аппарата брахитерапии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1.04.2022- 1.06.2022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ГБУЗ «ТОКОД»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i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500,0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0165396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Поставка оборудования линейного ускорителя и аппарата брахитерапии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До 15.06.2022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Минздрав,</a:t>
                      </a:r>
                      <a:r>
                        <a:rPr lang="ru-RU" sz="13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Дирекция</a:t>
                      </a:r>
                      <a:endParaRPr lang="ru-RU" sz="13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Средства ФБ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59526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Монтаж электросетей для линейного ускорителя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15.05.2022- 1.07.2022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ГБУЗ «ТОКОД»,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Дирекция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1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7 500,0*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252A26AB-29EA-4E51-8D9D-248C861BF1F6}"/>
              </a:ext>
            </a:extLst>
          </p:cNvPr>
          <p:cNvSpPr txBox="1"/>
          <p:nvPr/>
        </p:nvSpPr>
        <p:spPr>
          <a:xfrm>
            <a:off x="539751" y="1"/>
            <a:ext cx="8604250" cy="75713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30" tIns="45715" rIns="91430" bIns="45715" anchor="ctr" anchorCtr="1" compatLnSpc="1">
            <a:noAutofit/>
          </a:bodyPr>
          <a:lstStyle/>
          <a:p>
            <a:pPr algn="ctr" defTabSz="457178">
              <a:defRPr/>
            </a:pPr>
            <a:r>
              <a:rPr kumimoji="1" lang="ru-RU" sz="15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МЕРОПРИЯТИЯ ПО УСТАНОВКЕ УСКОРИТЕЛЬНОГО КОМПЛЕКСА </a:t>
            </a:r>
          </a:p>
          <a:p>
            <a:pPr algn="ctr" defTabSz="457178">
              <a:defRPr/>
            </a:pPr>
            <a:r>
              <a:rPr kumimoji="1" lang="ru-RU" sz="15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И АППАРАТА БРАХИТЕРАПИИ В 2022 ГОДУ В ГБУЗ «ТОКОД» (продолжение)</a:t>
            </a: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83011" y="71194"/>
            <a:ext cx="567000" cy="7038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7174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2">
            <a:extLst>
              <a:ext uri="{FF2B5EF4-FFF2-40B4-BE49-F238E27FC236}">
                <a16:creationId xmlns="" xmlns:a16="http://schemas.microsoft.com/office/drawing/2014/main" id="{A229BE50-47F6-4D8B-A64C-9CD0DC6A258C}"/>
              </a:ext>
            </a:extLst>
          </p:cNvPr>
          <p:cNvSpPr/>
          <p:nvPr/>
        </p:nvSpPr>
        <p:spPr>
          <a:xfrm>
            <a:off x="1211879" y="-3573"/>
            <a:ext cx="7580435" cy="40394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30" tIns="45715" rIns="91430" bIns="45715" anchor="t" anchorCtr="1" compatLnSpc="1">
            <a:spAutoFit/>
          </a:bodyPr>
          <a:lstStyle/>
          <a:p>
            <a:pPr algn="ctr" defTabSz="685783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2025" b="1" kern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4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812765" y="4869657"/>
            <a:ext cx="316699" cy="273844"/>
          </a:xfrm>
        </p:spPr>
        <p:txBody>
          <a:bodyPr vert="horz" lIns="68580" tIns="34290" rIns="68580" bIns="34290" rtlCol="0" anchor="ctr"/>
          <a:lstStyle/>
          <a:p>
            <a:pPr defTabSz="457178"/>
            <a:r>
              <a:rPr lang="ru-RU" sz="105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sz="10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354768"/>
              </p:ext>
            </p:extLst>
          </p:nvPr>
        </p:nvGraphicFramePr>
        <p:xfrm>
          <a:off x="846814" y="960507"/>
          <a:ext cx="8152668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148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225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382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Мероприятие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Срок выполнения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Ответственный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Стоимость, тыс.руб.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Проведение капитального ремонта в помещении линейного ускорителя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1.04.2022-15.07.2022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ГБУЗ «ТОКОД»,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Дирекция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1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10 000,0*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89672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Проведение капитального ремонта в помещении для аппарата брахитерапии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1.04.2022-15.07.2022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ГБУЗ «ТОКОД»,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Дирекция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1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5 000,0*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Монтаж и пуско-наладочные работы линейного ускорителя и аппарата брахитерапии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До 1.08.2022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Минздрав, Дирекция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Средства ФБ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Ввод в эксплуатацию линейного ускорителя и аппарата брахитерапии, получение санитарно-эпидемиологического заключения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До 1.09.2022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ГБУЗ</a:t>
                      </a:r>
                      <a:r>
                        <a:rPr lang="ru-RU" sz="13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«ТОКОД»,</a:t>
                      </a:r>
                      <a:r>
                        <a:rPr lang="ru-RU" sz="13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Дирекция</a:t>
                      </a:r>
                      <a:endParaRPr lang="ru-RU" sz="13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5750">
                <a:tc gridSpan="4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3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ИТОГО на</a:t>
                      </a:r>
                      <a:r>
                        <a:rPr lang="ru-RU" sz="1300" b="1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2021 год</a:t>
                      </a:r>
                      <a:r>
                        <a:rPr lang="ru-RU" sz="13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endParaRPr lang="ru-RU" sz="12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598,0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85750">
                <a:tc gridSpan="4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3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ИТОГО на</a:t>
                      </a:r>
                      <a:r>
                        <a:rPr lang="ru-RU" sz="1300" b="1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2022 год</a:t>
                      </a:r>
                      <a:r>
                        <a:rPr lang="ru-RU" sz="13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endParaRPr lang="ru-RU" sz="12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17 970,0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6813" y="4452194"/>
            <a:ext cx="8152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57178"/>
            <a:r>
              <a:rPr lang="ru-RU" sz="1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ru-RU" sz="1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Потребность в дополнительном финансировании после проведения экспертизы проектной документации                                    для проведения капитального ремонта помещений под установку линейного ускорителя и аппарата </a:t>
            </a:r>
            <a:r>
              <a:rPr lang="ru-RU" sz="1200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брахитерапиии</a:t>
            </a:r>
            <a:r>
              <a:rPr lang="ru-RU" sz="1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на сумму 22 500,0 </a:t>
            </a:r>
            <a:r>
              <a:rPr lang="ru-RU" sz="1200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тыс</a:t>
            </a:r>
            <a:r>
              <a:rPr lang="en-US" sz="1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1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руб.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E7EA8C7D-1F65-498B-9685-F4F8C61F1C0B}"/>
              </a:ext>
            </a:extLst>
          </p:cNvPr>
          <p:cNvSpPr txBox="1"/>
          <p:nvPr/>
        </p:nvSpPr>
        <p:spPr>
          <a:xfrm>
            <a:off x="569361" y="60700"/>
            <a:ext cx="8604250" cy="75713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30" tIns="45715" rIns="91430" bIns="45715" anchor="ctr" anchorCtr="1" compatLnSpc="1">
            <a:noAutofit/>
          </a:bodyPr>
          <a:lstStyle/>
          <a:p>
            <a:pPr algn="ctr" defTabSz="457178">
              <a:defRPr/>
            </a:pPr>
            <a:r>
              <a:rPr kumimoji="1" lang="ru-RU" sz="15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МЕРОПРИЯТИЯ ПО УСТАНОВКЕ УСКОРИТЕЛЬНОГО КОМПЛЕКСА </a:t>
            </a:r>
          </a:p>
          <a:p>
            <a:pPr algn="ctr" defTabSz="457178">
              <a:defRPr/>
            </a:pPr>
            <a:r>
              <a:rPr kumimoji="1" lang="ru-RU" sz="15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И АППАРАТА БРАХИТЕРАПИИ В 2022 ГОДУ В ГБУЗ «ТОКОД» (продолжение)</a:t>
            </a:r>
          </a:p>
        </p:txBody>
      </p:sp>
      <p:pic>
        <p:nvPicPr>
          <p:cNvPr id="9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83011" y="71194"/>
            <a:ext cx="567000" cy="7038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4399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2">
            <a:extLst>
              <a:ext uri="{FF2B5EF4-FFF2-40B4-BE49-F238E27FC236}">
                <a16:creationId xmlns="" xmlns:a16="http://schemas.microsoft.com/office/drawing/2014/main" id="{A229BE50-47F6-4D8B-A64C-9CD0DC6A258C}"/>
              </a:ext>
            </a:extLst>
          </p:cNvPr>
          <p:cNvSpPr/>
          <p:nvPr/>
        </p:nvSpPr>
        <p:spPr>
          <a:xfrm>
            <a:off x="1211879" y="-3573"/>
            <a:ext cx="7580435" cy="40394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30" tIns="45715" rIns="91430" bIns="45715" anchor="t" anchorCtr="1" compatLnSpc="1">
            <a:spAutoFit/>
          </a:bodyPr>
          <a:lstStyle/>
          <a:p>
            <a:pPr algn="ctr" defTabSz="685783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2025" b="1" kern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8BFF9E84-5AF9-4A31-9869-201FD6282F38}"/>
              </a:ext>
            </a:extLst>
          </p:cNvPr>
          <p:cNvSpPr txBox="1"/>
          <p:nvPr/>
        </p:nvSpPr>
        <p:spPr>
          <a:xfrm>
            <a:off x="566998" y="134948"/>
            <a:ext cx="8171643" cy="53085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30" tIns="45715" rIns="91430" bIns="45715" anchor="ctr" anchorCtr="1" compatLnSpc="1">
            <a:noAutofit/>
          </a:bodyPr>
          <a:lstStyle/>
          <a:p>
            <a:pPr algn="ctr" defTabSz="457178">
              <a:defRPr/>
            </a:pPr>
            <a:r>
              <a:rPr kumimoji="1" lang="ru-RU" sz="15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СУЩЕСТВУЮЩИЙ ГАММА-АППАРАТ</a:t>
            </a:r>
          </a:p>
          <a:p>
            <a:pPr algn="ctr" defTabSz="457178">
              <a:defRPr/>
            </a:pPr>
            <a:r>
              <a:rPr kumimoji="1" lang="en-US" sz="15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THERATRON EQUINOX-80</a:t>
            </a:r>
            <a:r>
              <a:rPr kumimoji="1" lang="ru-RU" sz="15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4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812765" y="4869657"/>
            <a:ext cx="316699" cy="273844"/>
          </a:xfrm>
        </p:spPr>
        <p:txBody>
          <a:bodyPr vert="horz" lIns="68580" tIns="34290" rIns="68580" bIns="34290" rtlCol="0" anchor="ctr"/>
          <a:lstStyle/>
          <a:p>
            <a:pPr defTabSz="457178"/>
            <a:r>
              <a:rPr lang="ru-RU" sz="105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sz="10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3" name="Picture 1" descr="C:\Users\operator\Desktop\фото\Тератрон\20210316_13521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338749" y="1841851"/>
            <a:ext cx="3886550" cy="2017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194" name="Picture 2" descr="C:\Users\operator\Desktop\фото\Тератрон\20210316_13564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2854676" y="1866252"/>
            <a:ext cx="3872281" cy="1953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197" name="Picture 5" descr="C:\Users\operator\Desktop\Безымянный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95272" y="907105"/>
            <a:ext cx="2167447" cy="3886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1"/>
          <p:cNvPicPr>
            <a:picLocks noChangeAspect="1" noChangeArrowheads="1"/>
          </p:cNvPicPr>
          <p:nvPr/>
        </p:nvPicPr>
        <p:blipFill>
          <a:blip r:embed="rId6">
            <a:lum contrast="12000"/>
          </a:blip>
          <a:srcRect l="5005"/>
          <a:stretch>
            <a:fillRect/>
          </a:stretch>
        </p:blipFill>
        <p:spPr bwMode="auto">
          <a:xfrm>
            <a:off x="183011" y="71194"/>
            <a:ext cx="567000" cy="7038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27474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39609</TotalTime>
  <Words>708</Words>
  <Application>Microsoft Office PowerPoint</Application>
  <PresentationFormat>Экран (16:9)</PresentationFormat>
  <Paragraphs>179</Paragraphs>
  <Slides>10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Тема Office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Смирнова Ирина Анатольевна</dc:creator>
  <cp:lastModifiedBy>Корешкова Полина Вадимовна</cp:lastModifiedBy>
  <cp:revision>611</cp:revision>
  <cp:lastPrinted>2021-12-20T09:20:48Z</cp:lastPrinted>
  <dcterms:created xsi:type="dcterms:W3CDTF">2018-05-18T11:00:57Z</dcterms:created>
  <dcterms:modified xsi:type="dcterms:W3CDTF">2021-12-20T13:00:52Z</dcterms:modified>
</cp:coreProperties>
</file>