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4253" r:id="rId3"/>
    <p:sldMasterId id="2147484265" r:id="rId4"/>
  </p:sldMasterIdLst>
  <p:notesMasterIdLst>
    <p:notesMasterId r:id="rId14"/>
  </p:notesMasterIdLst>
  <p:handoutMasterIdLst>
    <p:handoutMasterId r:id="rId15"/>
  </p:handoutMasterIdLst>
  <p:sldIdLst>
    <p:sldId id="256" r:id="rId5"/>
    <p:sldId id="424" r:id="rId6"/>
    <p:sldId id="322" r:id="rId7"/>
    <p:sldId id="426" r:id="rId8"/>
    <p:sldId id="455" r:id="rId9"/>
    <p:sldId id="456" r:id="rId10"/>
    <p:sldId id="463" r:id="rId11"/>
    <p:sldId id="461" r:id="rId12"/>
    <p:sldId id="371" r:id="rId13"/>
  </p:sldIdLst>
  <p:sldSz cx="9144000" cy="5143500" type="screen16x9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F1C7"/>
    <a:srgbClr val="FFD2B3"/>
    <a:srgbClr val="FFDD4F"/>
    <a:srgbClr val="FFFFCC"/>
    <a:srgbClr val="FFFFC5"/>
    <a:srgbClr val="FFFFE5"/>
    <a:srgbClr val="CDC9C9"/>
    <a:srgbClr val="D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9045" autoAdjust="0"/>
  </p:normalViewPr>
  <p:slideViewPr>
    <p:cSldViewPr>
      <p:cViewPr>
        <p:scale>
          <a:sx n="140" d="100"/>
          <a:sy n="140" d="100"/>
        </p:scale>
        <p:origin x="-852" y="-72"/>
      </p:cViewPr>
      <p:guideLst>
        <p:guide orient="horz" pos="1620"/>
        <p:guide orient="horz" pos="2164"/>
        <p:guide orient="horz" pos="12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172" y="5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6E0FF37-4AF4-466C-9CF2-0BAA30339F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9" y="9429833"/>
            <a:ext cx="2946400" cy="496808"/>
          </a:xfrm>
          <a:prstGeom prst="rect">
            <a:avLst/>
          </a:prstGeom>
        </p:spPr>
        <p:txBody>
          <a:bodyPr vert="horz" wrap="square" lIns="91402" tIns="45703" rIns="91402" bIns="457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B0DF527-60EA-43E7-8B51-FA64C343E0E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503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A769322-70C9-4264-9622-8CA5CE671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9" y="9428243"/>
            <a:ext cx="2946400" cy="496810"/>
          </a:xfrm>
          <a:prstGeom prst="rect">
            <a:avLst/>
          </a:prstGeom>
        </p:spPr>
        <p:txBody>
          <a:bodyPr vert="horz" wrap="square" lIns="91348" tIns="45675" rIns="91348" bIns="456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23000AAD-975A-4315-B364-6E8B059E1C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292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5888" y="741363"/>
            <a:ext cx="6624637" cy="3727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79455" y="4714878"/>
            <a:ext cx="543877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4880" indent="-2864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5969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4356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2744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21132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9520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7907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6296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DEFD74-927C-4457-BC0C-87E92018718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 dirty="0"/>
          </a:p>
        </p:txBody>
      </p:sp>
      <p:sp>
        <p:nvSpPr>
          <p:cNvPr id="7173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xfrm>
            <a:off x="0" y="9428166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4880" indent="-28649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5969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4356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2744" indent="-22919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21132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9520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7907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6296" indent="-2291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5202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3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3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3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5" y="4715713"/>
            <a:ext cx="5438775" cy="446651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00AAD-975A-4315-B364-6E8B059E1CAF}" type="slidenum">
              <a:rPr lang="ru-RU" altLang="ru-RU" smtClean="0">
                <a:solidFill>
                  <a:prstClr val="black"/>
                </a:solidFill>
              </a:rPr>
              <a:pPr/>
              <a:t>7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6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1241425"/>
            <a:ext cx="5949950" cy="33480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79450" y="4777613"/>
            <a:ext cx="5438775" cy="3907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F5D007-BF59-4CC4-B48F-0E4E5D9CB50E}" type="slidenum">
              <a:rPr lang="ru-RU" altLang="ru-RU" sz="1200">
                <a:solidFill>
                  <a:prstClr val="black"/>
                </a:solidFill>
                <a:latin typeface="Calibri" pitchFamily="34" charset="0"/>
              </a:rPr>
              <a:pPr/>
              <a:t>8</a:t>
            </a:fld>
            <a:endParaRPr lang="ru-RU" altLang="ru-RU" sz="120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BA92-6EC1-44A5-95F5-2E0E59472D45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3769B-4946-46AC-9641-DA98917598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050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E9968-65AA-45FC-BCDD-9590391B5193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229-9CA9-4A19-9BA4-5ED9976659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58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315E-2345-4088-9F56-93CD38FD125F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978FD-4431-406B-B7BD-EA8F5EE776E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298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7"/>
            <a:ext cx="7772401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9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9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9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0EC8290-4E6D-4373-A97A-8900BC00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A2E2A7E-0B7C-41AC-A39F-A99B31607D80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A52E8A0-23E4-4E20-877D-8A0D9EFC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314FB2A-5A74-44EB-8B4F-E73E897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8F659699-974C-44F6-8CCC-5FB1FE117F8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354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83"/>
            <a:ext cx="7772401" cy="1021556"/>
          </a:xfrm>
        </p:spPr>
        <p:txBody>
          <a:bodyPr anchor="t"/>
          <a:lstStyle>
            <a:lvl1pPr algn="l">
              <a:defRPr sz="3498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1" cy="1125140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39986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997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6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599467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199933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399201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799068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19893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0EE7EF-FF66-443C-B5AF-AC8E9AAF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25475-E156-4A27-9726-282E2199EA28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4786F7C-8105-415F-8984-CBDD6C59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AB36D8A-56BD-45A8-BD19-A8DE15F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FB682A63-0D3F-4049-A911-C893EB1020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661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5" y="1151335"/>
            <a:ext cx="4040187" cy="479822"/>
          </a:xfrm>
        </p:spPr>
        <p:txBody>
          <a:bodyPr anchor="b"/>
          <a:lstStyle>
            <a:lvl1pPr marL="0" indent="0">
              <a:buNone/>
              <a:defRPr sz="2099" b="1"/>
            </a:lvl1pPr>
            <a:lvl2pPr marL="399866" indent="0">
              <a:buNone/>
              <a:defRPr sz="1750" b="1"/>
            </a:lvl2pPr>
            <a:lvl3pPr marL="799734" indent="0">
              <a:buNone/>
              <a:defRPr sz="1575" b="1"/>
            </a:lvl3pPr>
            <a:lvl4pPr marL="1199600" indent="0">
              <a:buNone/>
              <a:defRPr sz="1400" b="1"/>
            </a:lvl4pPr>
            <a:lvl5pPr marL="1599467" indent="0">
              <a:buNone/>
              <a:defRPr sz="1400" b="1"/>
            </a:lvl5pPr>
            <a:lvl6pPr marL="1999334" indent="0">
              <a:buNone/>
              <a:defRPr sz="1400" b="1"/>
            </a:lvl6pPr>
            <a:lvl7pPr marL="2399201" indent="0">
              <a:buNone/>
              <a:defRPr sz="1400" b="1"/>
            </a:lvl7pPr>
            <a:lvl8pPr marL="2799068" indent="0">
              <a:buNone/>
              <a:defRPr sz="1400" b="1"/>
            </a:lvl8pPr>
            <a:lvl9pPr marL="3198935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5" y="1631156"/>
            <a:ext cx="4040187" cy="2963466"/>
          </a:xfrm>
        </p:spPr>
        <p:txBody>
          <a:bodyPr/>
          <a:lstStyle>
            <a:lvl1pPr>
              <a:defRPr sz="2099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099" b="1"/>
            </a:lvl1pPr>
            <a:lvl2pPr marL="399866" indent="0">
              <a:buNone/>
              <a:defRPr sz="1750" b="1"/>
            </a:lvl2pPr>
            <a:lvl3pPr marL="799734" indent="0">
              <a:buNone/>
              <a:defRPr sz="1575" b="1"/>
            </a:lvl3pPr>
            <a:lvl4pPr marL="1199600" indent="0">
              <a:buNone/>
              <a:defRPr sz="1400" b="1"/>
            </a:lvl4pPr>
            <a:lvl5pPr marL="1599467" indent="0">
              <a:buNone/>
              <a:defRPr sz="1400" b="1"/>
            </a:lvl5pPr>
            <a:lvl6pPr marL="1999334" indent="0">
              <a:buNone/>
              <a:defRPr sz="1400" b="1"/>
            </a:lvl6pPr>
            <a:lvl7pPr marL="2399201" indent="0">
              <a:buNone/>
              <a:defRPr sz="1400" b="1"/>
            </a:lvl7pPr>
            <a:lvl8pPr marL="2799068" indent="0">
              <a:buNone/>
              <a:defRPr sz="1400" b="1"/>
            </a:lvl8pPr>
            <a:lvl9pPr marL="3198935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99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949A062-94D0-4A8A-8BF3-8449FA39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D418F31-E135-4E3D-A8DB-E85429C6A2D9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5A3F57C2-CF6E-413A-84B8-47E70F4D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C722CEAF-BFDF-4B94-80DD-F048A018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91F8A080-EF2F-4A68-8A89-7880ADF49DA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756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0086819-FD08-4C95-9322-6D68AB9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EA28F73-3001-40AF-884A-B51443FD46A6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1C76392-F44F-405A-AF39-748F0FF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18B7B18-65D4-4C58-B93F-6F268F27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F12A188-32A0-4FAE-BA24-915E647CF8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910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0EAFA4B0-C070-44E4-99F3-C95BD394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402E7DE-9DE4-459C-B6E7-E00207DBA659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927FA2E9-8307-43F1-B5AC-51CE9C61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F0B41FC-9A41-4F84-BF10-E592963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1B9E32B6-6E46-432B-A157-2B7FC5F36E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81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5"/>
            <a:ext cx="5111750" cy="4389835"/>
          </a:xfrm>
        </p:spPr>
        <p:txBody>
          <a:bodyPr/>
          <a:lstStyle>
            <a:lvl1pPr>
              <a:defRPr sz="2798"/>
            </a:lvl1pPr>
            <a:lvl2pPr>
              <a:defRPr sz="2449"/>
            </a:lvl2pPr>
            <a:lvl3pPr>
              <a:defRPr sz="2099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225"/>
            </a:lvl1pPr>
            <a:lvl2pPr marL="399866" indent="0">
              <a:buNone/>
              <a:defRPr sz="1050"/>
            </a:lvl2pPr>
            <a:lvl3pPr marL="799734" indent="0">
              <a:buNone/>
              <a:defRPr sz="874"/>
            </a:lvl3pPr>
            <a:lvl4pPr marL="1199600" indent="0">
              <a:buNone/>
              <a:defRPr sz="788"/>
            </a:lvl4pPr>
            <a:lvl5pPr marL="1599467" indent="0">
              <a:buNone/>
              <a:defRPr sz="788"/>
            </a:lvl5pPr>
            <a:lvl6pPr marL="1999334" indent="0">
              <a:buNone/>
              <a:defRPr sz="788"/>
            </a:lvl6pPr>
            <a:lvl7pPr marL="2399201" indent="0">
              <a:buNone/>
              <a:defRPr sz="788"/>
            </a:lvl7pPr>
            <a:lvl8pPr marL="2799068" indent="0">
              <a:buNone/>
              <a:defRPr sz="788"/>
            </a:lvl8pPr>
            <a:lvl9pPr marL="3198935" indent="0">
              <a:buNone/>
              <a:defRPr sz="78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9AE12910-E81C-486A-B162-FDC7C9F2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1C35CFF-EECA-482E-9C14-0B3251383B3B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9E27151-F1DF-4BED-8616-4BE37FF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3594C67-260D-4316-8FDD-30579B6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407F9B07-FB72-4C86-8F50-31F23B3AB4F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467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2798"/>
            </a:lvl1pPr>
            <a:lvl2pPr marL="399866" indent="0">
              <a:buNone/>
              <a:defRPr sz="2449"/>
            </a:lvl2pPr>
            <a:lvl3pPr marL="799734" indent="0">
              <a:buNone/>
              <a:defRPr sz="2099"/>
            </a:lvl3pPr>
            <a:lvl4pPr marL="1199600" indent="0">
              <a:buNone/>
              <a:defRPr sz="1750"/>
            </a:lvl4pPr>
            <a:lvl5pPr marL="1599467" indent="0">
              <a:buNone/>
              <a:defRPr sz="1750"/>
            </a:lvl5pPr>
            <a:lvl6pPr marL="1999334" indent="0">
              <a:buNone/>
              <a:defRPr sz="1750"/>
            </a:lvl6pPr>
            <a:lvl7pPr marL="2399201" indent="0">
              <a:buNone/>
              <a:defRPr sz="1750"/>
            </a:lvl7pPr>
            <a:lvl8pPr marL="2799068" indent="0">
              <a:buNone/>
              <a:defRPr sz="1750"/>
            </a:lvl8pPr>
            <a:lvl9pPr marL="3198935" indent="0">
              <a:buNone/>
              <a:defRPr sz="175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25"/>
            </a:lvl1pPr>
            <a:lvl2pPr marL="399866" indent="0">
              <a:buNone/>
              <a:defRPr sz="1050"/>
            </a:lvl2pPr>
            <a:lvl3pPr marL="799734" indent="0">
              <a:buNone/>
              <a:defRPr sz="874"/>
            </a:lvl3pPr>
            <a:lvl4pPr marL="1199600" indent="0">
              <a:buNone/>
              <a:defRPr sz="788"/>
            </a:lvl4pPr>
            <a:lvl5pPr marL="1599467" indent="0">
              <a:buNone/>
              <a:defRPr sz="788"/>
            </a:lvl5pPr>
            <a:lvl6pPr marL="1999334" indent="0">
              <a:buNone/>
              <a:defRPr sz="788"/>
            </a:lvl6pPr>
            <a:lvl7pPr marL="2399201" indent="0">
              <a:buNone/>
              <a:defRPr sz="788"/>
            </a:lvl7pPr>
            <a:lvl8pPr marL="2799068" indent="0">
              <a:buNone/>
              <a:defRPr sz="788"/>
            </a:lvl8pPr>
            <a:lvl9pPr marL="3198935" indent="0">
              <a:buNone/>
              <a:defRPr sz="78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B549287-E650-4864-A512-D9A3E435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DC696DA-4201-4BA2-A678-C95697A81D2B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49B7DC36-2B8A-4FE0-98E2-3948038D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B6BBDE4-6302-45C9-94D7-EB10E853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2E490AE-E80B-4BD8-95E3-A051300E79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6475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F5F6E36-8BC3-4D6C-A900-70F4E753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70CB7DA-AA1B-4956-8AD8-E8305173AA85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853721D-5227-44E1-8766-04848B34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16D4378-2531-4C7A-9EB4-FACF8B79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3EF07E5D-A3A5-45E9-938F-F98EA1B92F9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79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73A6D-699F-4871-9879-5CBA49885F6C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B1C69-15EB-46B6-98EE-FFAD57DC96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8902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6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3" y="205986"/>
            <a:ext cx="6019801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9A175D5-FE82-4FBB-8457-773F2F6B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CD8A137-3863-4E57-A890-732B77FEDA76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FEB0C37-B6D6-4B27-A777-EDA1C54B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EA86A9B-6484-4462-A6FE-6A4110A1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BF0504A-C0CE-4D28-AAA0-42C186D6920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022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4B5-321C-40D6-8F62-380BE91912F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887996" y="163117"/>
            <a:ext cx="6896218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 anchor="ctr" anchorCtr="0"/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Times New Roman" pitchFamily="18" charset="0"/>
              </a:rPr>
              <a:t>МИНИСТЕРСТВО ЛЕСНОГО ХОЗЯЙСТВА</a:t>
            </a:r>
            <a:b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Times New Roman" pitchFamily="18" charset="0"/>
              </a:rPr>
            </a:br>
            <a:r>
              <a:rPr lang="ru-RU" sz="18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Times New Roman" pitchFamily="18" charset="0"/>
              </a:rPr>
              <a:t>ТВЕРСКОЙ ОБЛАСТИ</a:t>
            </a: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 bwMode="auto">
          <a:xfrm>
            <a:off x="795867" y="963358"/>
            <a:ext cx="7789868" cy="245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12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24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36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48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ru-RU" sz="3000" kern="0" spc="-75" dirty="0">
              <a:solidFill>
                <a:sysClr val="windowText" lastClr="000000"/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 userDrawn="1"/>
        </p:nvSpPr>
        <p:spPr bwMode="auto">
          <a:xfrm>
            <a:off x="1507873" y="4039904"/>
            <a:ext cx="6400800" cy="100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ru-RU" sz="1600" b="1" kern="1200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24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646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028469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37129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1714115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056937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239976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2742583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551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75047"/>
            <a:ext cx="7886700" cy="994172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A4D6-017A-4A1B-ACAB-76E7612B05A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3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3EFC-9E5E-43A7-910A-97FAE70F215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14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1027510"/>
            <a:ext cx="2900363" cy="24467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1" y="1027510"/>
            <a:ext cx="2900363" cy="24467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20C8-E231-46E7-93A2-8B049C022F9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45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E87B-279C-42B2-B16F-40E4B72795F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8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D4F4-EF62-4B93-B142-533885B5B50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84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98D4-4F7E-4BE0-B25F-F327EDB8DCB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13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3219-6642-4C91-914B-B891945F764D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73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3-90E9-4C8D-B362-A86327F39CB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1565-D127-41C3-94E2-7134E76344B5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DBBD4-A455-460D-A090-90C195D226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173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E7EB-DAB6-4D96-8D29-DE170E3EAAA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61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8" y="205980"/>
            <a:ext cx="1478756" cy="32682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9" y="205980"/>
            <a:ext cx="4321969" cy="326826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A2FA-08DC-427C-B0A7-A0E4D554C6C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71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BA92-6EC1-44A5-95F5-2E0E59472D45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3769B-4946-46AC-9641-DA98917598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33275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73A6D-699F-4871-9879-5CBA49885F6C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B1C69-15EB-46B6-98EE-FFAD57DC96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6565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1565-D127-41C3-94E2-7134E76344B5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DBBD4-A455-460D-A090-90C195D2264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2635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676C8-A6F6-4AE9-927B-87D1926EBA56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1382-30E2-44CD-ABBC-93F0B04363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94218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8D770-4E34-4A50-B6F2-9C1F0729F9CE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7A72E-D153-496A-95AF-3315550F36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2110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BC4F-709B-4FD0-8516-9422EB232CCF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C6CF-BF4C-4FAB-BF50-26A70367A4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77545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AC3D-7597-4B53-BF5C-16A5E33142A4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749CC-0062-4369-B24B-F8342DBB13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9548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E248B-E2F1-479E-B5DE-7AB116C42D97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A2B18-55FD-4C86-BB0B-9C690C05B3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44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676C8-A6F6-4AE9-927B-87D1926EBA56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1382-30E2-44CD-ABBC-93F0B04363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13484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E352-80E2-43B4-BD5D-0EEE79412CC7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514EB-9C80-4EA7-A626-18464FFA97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521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E9968-65AA-45FC-BCDD-9590391B5193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229-9CA9-4A19-9BA4-5ED9976659A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6591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315E-2345-4088-9F56-93CD38FD125F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978FD-4431-406B-B7BD-EA8F5EE776E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84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8D770-4E34-4A50-B6F2-9C1F0729F9CE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7A72E-D153-496A-95AF-3315550F36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973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BC4F-709B-4FD0-8516-9422EB232CCF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C6CF-BF4C-4FAB-BF50-26A70367A4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30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AC3D-7597-4B53-BF5C-16A5E33142A4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749CC-0062-4369-B24B-F8342DBB13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672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E248B-E2F1-479E-B5DE-7AB116C42D97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A2B18-55FD-4C86-BB0B-9C690C05B3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38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E352-80E2-43B4-BD5D-0EEE79412CC7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514EB-9C80-4EA7-A626-18464FFA97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721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4D0DBD6-F907-4B34-9C78-84B45F2D3F2E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67A0EDD-77B2-456E-A9D0-03016A783EF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8C36750-4A20-4ED4-8968-66F30D8D1CB2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05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0ED98A8-089D-4D27-8FFA-9A944EC04A13}" type="datetime1">
              <a:rPr lang="ru-RU"/>
              <a:pPr>
                <a:defRPr/>
              </a:pPr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21B7608-B708-4895-A402-32CDA2C1F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solidFill>
                  <a:prstClr val="black">
                    <a:tint val="75000"/>
                  </a:prst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A1BEFAD-476D-4EF7-9315-1E20A7311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6B390AC0-6AD5-4A32-990E-AD4835AFE6B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</p:sldLayoutIdLst>
  <p:hf hdr="0" dt="0"/>
  <p:txStyles>
    <p:titleStyle>
      <a:lvl1pPr algn="ctr" defTabSz="798513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985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2pPr>
      <a:lvl3pPr algn="ctr" defTabSz="7985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3pPr>
      <a:lvl4pPr algn="ctr" defTabSz="7985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4pPr>
      <a:lvl5pPr algn="ctr" defTabSz="7985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5pPr>
      <a:lvl6pPr marL="457200" algn="ctr" defTabSz="79851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6pPr>
      <a:lvl7pPr marL="914400" algn="ctr" defTabSz="79851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7pPr>
      <a:lvl8pPr marL="1371600" algn="ctr" defTabSz="79851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8pPr>
      <a:lvl9pPr marL="1828800" algn="ctr" defTabSz="798513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itchFamily="34" charset="0"/>
        </a:defRPr>
      </a:lvl9pPr>
    </p:titleStyle>
    <p:bodyStyle>
      <a:lvl1pPr marL="298450" indent="-298450" algn="l" defTabSz="7985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49288" indent="-249238" algn="l" defTabSz="7985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8538" indent="-198438" algn="l" defTabSz="7985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88" indent="-198438" algn="l" defTabSz="7985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198438" algn="l" defTabSz="7985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9267" indent="-199934" algn="l" defTabSz="79973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599136" indent="-199934" algn="l" defTabSz="79973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2999002" indent="-199934" algn="l" defTabSz="79973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398869" indent="-199934" algn="l" defTabSz="799734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866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734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600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467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334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201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068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8935" algn="l" defTabSz="79973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fld id="{E1F797BF-EE1F-4E60-8918-AE0F1361B410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 eaLnBrk="1" fontAlgn="auto" hangingPunct="1">
                <a:spcBef>
                  <a:spcPts val="0"/>
                </a:spcBef>
                <a:spcAft>
                  <a:spcPts val="0"/>
                </a:spcAft>
              </a:pPr>
              <a:t>21.12.2021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fld id="{B9EBBF29-308C-46C4-B6C2-741810D57800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33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6CBE588-44E0-49FB-B087-C7AACCB004A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4D0DBD6-F907-4B34-9C78-84B45F2D3F2E}" type="datetime1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0DEEF98-1A5E-4DA5-82F9-78376E32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86E337-E923-4D70-ADB2-ECE6579C1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67A0EDD-77B2-456E-A9D0-03016A783E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64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 txBox="1">
            <a:spLocks/>
          </p:cNvSpPr>
          <p:nvPr/>
        </p:nvSpPr>
        <p:spPr bwMode="auto">
          <a:xfrm>
            <a:off x="971550" y="1276350"/>
            <a:ext cx="7777163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454" tIns="40227" rIns="80454" bIns="40227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 dirty="0" smtClean="0">
                <a:latin typeface="Times New Roman" pitchFamily="18" charset="0"/>
              </a:rPr>
              <a:t>Об отделе лесной промышленности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 dirty="0" smtClean="0">
                <a:latin typeface="Times New Roman" pitchFamily="18" charset="0"/>
              </a:rPr>
              <a:t>и инвестиций </a:t>
            </a:r>
            <a:endParaRPr lang="ru-RU" altLang="ru-RU" b="1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Times New Roman" pitchFamily="18" charset="0"/>
              </a:rPr>
              <a:t>Министерства </a:t>
            </a:r>
            <a:r>
              <a:rPr lang="ru-RU" altLang="ru-RU" b="1" dirty="0" smtClean="0">
                <a:latin typeface="Times New Roman" pitchFamily="18" charset="0"/>
              </a:rPr>
              <a:t>лесного комплекса</a:t>
            </a:r>
            <a:endParaRPr lang="ru-RU" altLang="ru-RU" b="1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 dirty="0" smtClean="0">
                <a:latin typeface="Times New Roman" pitchFamily="18" charset="0"/>
              </a:rPr>
              <a:t>Тверской </a:t>
            </a:r>
            <a:r>
              <a:rPr lang="ru-RU" altLang="ru-RU" b="1" dirty="0">
                <a:latin typeface="Times New Roman" pitchFamily="18" charset="0"/>
              </a:rPr>
              <a:t>области</a:t>
            </a:r>
            <a:endParaRPr lang="ru-RU" alt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A9788A3-0CC7-463E-994F-53089C28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6675"/>
            <a:ext cx="6121400" cy="812800"/>
          </a:xfrm>
          <a:prstGeom prst="rect">
            <a:avLst/>
          </a:prstGeom>
          <a:noFill/>
          <a:ln>
            <a:noFill/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altLang="ru-RU" sz="2000" b="1" dirty="0" smtClean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ЛЕСНОГО </a:t>
            </a: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ХОЗЯЙСТВА </a:t>
            </a:r>
          </a:p>
          <a:p>
            <a:pPr eaLnBrk="1" hangingPunct="1">
              <a:defRPr/>
            </a:pP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</a:t>
            </a:r>
            <a:endParaRPr lang="en-US" alt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30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Прямоугольник 15"/>
          <p:cNvSpPr>
            <a:spLocks noChangeArrowheads="1"/>
          </p:cNvSpPr>
          <p:nvPr/>
        </p:nvSpPr>
        <p:spPr bwMode="auto">
          <a:xfrm>
            <a:off x="3421063" y="4144963"/>
            <a:ext cx="280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</a:rPr>
              <a:t>г. Тверь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21 </a:t>
            </a: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декабря 2021 года</a:t>
            </a:r>
            <a:endParaRPr lang="ru-RU" altLang="ru-RU" sz="18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835734" y="196187"/>
            <a:ext cx="7707375" cy="369330"/>
          </a:xfr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800" b="1" spc="-1" dirty="0">
                <a:solidFill>
                  <a:srgbClr val="A88000"/>
                </a:solidFill>
                <a:latin typeface="Times New Roman"/>
                <a:ea typeface="DejaVu Sans"/>
                <a:cs typeface="+mn-cs"/>
              </a:rPr>
              <a:t>ПРАВОВЫЕ ОСНОВАНИЯ И </a:t>
            </a:r>
            <a:r>
              <a:rPr lang="ru-RU" sz="1800" b="1" spc="-1" dirty="0" smtClean="0">
                <a:solidFill>
                  <a:srgbClr val="A88000"/>
                </a:solidFill>
                <a:latin typeface="Times New Roman"/>
                <a:ea typeface="DejaVu Sans"/>
                <a:cs typeface="+mn-cs"/>
              </a:rPr>
              <a:t>ЦЕЛЬ</a:t>
            </a:r>
            <a:endParaRPr lang="ru-RU" sz="1800" b="1" spc="-1" dirty="0">
              <a:solidFill>
                <a:srgbClr val="A88000"/>
              </a:solidFill>
              <a:latin typeface="Times New Roman"/>
              <a:ea typeface="DejaVu Sans"/>
              <a:cs typeface="+mn-cs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6732240" y="4677984"/>
            <a:ext cx="2133600" cy="273844"/>
          </a:xfrm>
          <a:prstGeom prst="rect">
            <a:avLst/>
          </a:prstGeom>
        </p:spPr>
        <p:txBody>
          <a:bodyPr lIns="91436" tIns="45718" rIns="91436" bIns="45718"/>
          <a:lstStyle/>
          <a:p>
            <a:pPr algn="r"/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algn="r"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FC9CAF36-F903-4D28-B933-E12134130B03}"/>
              </a:ext>
            </a:extLst>
          </p:cNvPr>
          <p:cNvCxnSpPr>
            <a:cxnSpLocks/>
          </p:cNvCxnSpPr>
          <p:nvPr/>
        </p:nvCxnSpPr>
        <p:spPr>
          <a:xfrm flipV="1">
            <a:off x="764752" y="2787774"/>
            <a:ext cx="7836462" cy="241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: скругленные углы 2">
            <a:extLst>
              <a:ext uri="{FF2B5EF4-FFF2-40B4-BE49-F238E27FC236}">
                <a16:creationId xmlns="" xmlns:a16="http://schemas.microsoft.com/office/drawing/2014/main" id="{2E1F3D77-A6DE-435F-9869-261740C2F1D7}"/>
              </a:ext>
            </a:extLst>
          </p:cNvPr>
          <p:cNvSpPr/>
          <p:nvPr/>
        </p:nvSpPr>
        <p:spPr>
          <a:xfrm>
            <a:off x="674968" y="3310521"/>
            <a:ext cx="1681406" cy="851126"/>
          </a:xfrm>
          <a:prstGeom prst="roundRect">
            <a:avLst/>
          </a:prstGeom>
          <a:solidFill>
            <a:srgbClr val="DDF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Цель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="" xmlns:a16="http://schemas.microsoft.com/office/drawing/2014/main" id="{747D94BC-7E1A-48A7-BBAF-3AA6DE96463E}"/>
              </a:ext>
            </a:extLst>
          </p:cNvPr>
          <p:cNvSpPr/>
          <p:nvPr/>
        </p:nvSpPr>
        <p:spPr>
          <a:xfrm>
            <a:off x="694456" y="1155175"/>
            <a:ext cx="1681406" cy="1059317"/>
          </a:xfrm>
          <a:prstGeom prst="roundRect">
            <a:avLst/>
          </a:prstGeom>
          <a:solidFill>
            <a:srgbClr val="DDF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Правовые основания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81112D6C-DE5F-4FF3-9A59-1610E8034CBA}"/>
              </a:ext>
            </a:extLst>
          </p:cNvPr>
          <p:cNvCxnSpPr>
            <a:cxnSpLocks/>
          </p:cNvCxnSpPr>
          <p:nvPr/>
        </p:nvCxnSpPr>
        <p:spPr>
          <a:xfrm flipH="1">
            <a:off x="2447620" y="811213"/>
            <a:ext cx="15880" cy="424683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090B2CE5-54D6-4483-BD7C-F926BE9EF08D}"/>
              </a:ext>
            </a:extLst>
          </p:cNvPr>
          <p:cNvSpPr/>
          <p:nvPr/>
        </p:nvSpPr>
        <p:spPr>
          <a:xfrm>
            <a:off x="2463500" y="674741"/>
            <a:ext cx="6366319" cy="206209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indent="361950" algn="just">
              <a:buFont typeface="+mj-lt"/>
              <a:buAutoNum type="arabicPeriod"/>
            </a:pPr>
            <a:r>
              <a:rPr lang="ru-RU" sz="1600" dirty="0" smtClean="0"/>
              <a:t>В соответствии со статьей 12.1 Лесного кодекса Российской Федерации.</a:t>
            </a:r>
            <a:endParaRPr lang="ru-RU" sz="1600" dirty="0"/>
          </a:p>
          <a:p>
            <a:pPr indent="361950" algn="just">
              <a:buFont typeface="+mj-lt"/>
              <a:buAutoNum type="arabicPeriod"/>
            </a:pPr>
            <a:r>
              <a:rPr lang="ru-RU" sz="1600" dirty="0" smtClean="0"/>
              <a:t>Постановление Губернатора Тверской области от 23.11.2021                    № 77-пг «О внесение изменений в постановление Губернатора Тверской области от 31.08.2011 № 31-пг» (О структуре и перечне исполнительных органов государственной власти Тверской области».</a:t>
            </a:r>
          </a:p>
          <a:p>
            <a:pPr indent="361950" algn="just">
              <a:buFont typeface="+mj-lt"/>
              <a:buAutoNum type="arabicPeriod"/>
            </a:pPr>
            <a:r>
              <a:rPr lang="ru-RU" sz="1600" dirty="0" smtClean="0"/>
              <a:t>Постановление Правительства Тверской области от 16.12.2021              № 680-пп «О Министерстве лесного комплекса Тверской области».  </a:t>
            </a:r>
          </a:p>
        </p:txBody>
      </p:sp>
      <p:sp>
        <p:nvSpPr>
          <p:cNvPr id="16" name="Прямоугольник 15"/>
          <p:cNvSpPr/>
          <p:nvPr/>
        </p:nvSpPr>
        <p:spPr>
          <a:xfrm rot="10800000" flipV="1">
            <a:off x="2467904" y="2772805"/>
            <a:ext cx="6212956" cy="22852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ru-RU" sz="1600" dirty="0"/>
              <a:t>В соответствии с подпунктом 2 пункта 2 протокола рабочей встречи с участием Губернатора Тверской области </a:t>
            </a:r>
            <a:r>
              <a:rPr lang="ru-RU" sz="1600" dirty="0" smtClean="0"/>
              <a:t>от </a:t>
            </a:r>
            <a:r>
              <a:rPr lang="ru-RU" sz="1600" dirty="0"/>
              <a:t>21.10.2021 по теме </a:t>
            </a:r>
            <a:r>
              <a:rPr lang="ru-RU" sz="1600" dirty="0" smtClean="0"/>
              <a:t>                 «</a:t>
            </a:r>
            <a:r>
              <a:rPr lang="ru-RU" sz="1600" dirty="0"/>
              <a:t>О государственной программе Тверской области «Лесное хозяйство Тверской области»  на 2021 – 2026 годы</a:t>
            </a:r>
            <a:r>
              <a:rPr lang="ru-RU" sz="1600" dirty="0" smtClean="0"/>
              <a:t>»:</a:t>
            </a:r>
            <a:endParaRPr lang="ru-RU" sz="1600" dirty="0"/>
          </a:p>
          <a:p>
            <a:pPr algn="just"/>
            <a:r>
              <a:rPr lang="ru-RU" sz="1600" dirty="0" smtClean="0"/>
              <a:t>обеспечить </a:t>
            </a:r>
            <a:r>
              <a:rPr lang="ru-RU" sz="1600" dirty="0"/>
              <a:t>на территории Тверской области </a:t>
            </a:r>
            <a:r>
              <a:rPr lang="ru-RU" sz="1600" dirty="0" smtClean="0"/>
              <a:t>реализацию </a:t>
            </a:r>
            <a:r>
              <a:rPr lang="ru-RU" sz="1600" dirty="0"/>
              <a:t>государственной политики в сфере лесной </a:t>
            </a:r>
            <a:r>
              <a:rPr lang="ru-RU" sz="1600" dirty="0" smtClean="0"/>
              <a:t>промышленности, </a:t>
            </a:r>
            <a:r>
              <a:rPr lang="ru-RU" sz="1600" dirty="0"/>
              <a:t>в части </a:t>
            </a:r>
            <a:r>
              <a:rPr lang="ru-RU" sz="1600" dirty="0" smtClean="0"/>
              <a:t>развития производства </a:t>
            </a:r>
            <a:r>
              <a:rPr lang="ru-RU" sz="1600" dirty="0"/>
              <a:t>продукции из древесины, осуществляемого предприятиями и организациями крупного, среднего и малого бизнеса всех форм собственности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pic>
        <p:nvPicPr>
          <p:cNvPr id="12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41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6"/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8" y="0"/>
            <a:ext cx="8137525" cy="7921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77788"/>
            <a:ext cx="8328025" cy="73342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70000"/>
              </a:lnSpc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ЦЕЛЬ, ЗАДАЧИ </a:t>
            </a:r>
            <a:b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МИНИСТЕРСТВА ЛЕСНОГО КОМПЛЕКСА</a:t>
            </a:r>
            <a:b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  <a:endParaRPr lang="ru-RU" altLang="ru-RU" sz="1800" dirty="0" smtClean="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4757740" y="2721989"/>
            <a:ext cx="4104580" cy="641849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многоцелевого, рационального, непрерывного,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неистощительного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лесов с целью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общества в лесах и лесных ресурсах Тверской области</a:t>
            </a:r>
            <a:endParaRPr lang="ru-RU" altLang="ru-RU" sz="11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4740286" y="1995488"/>
            <a:ext cx="4104580" cy="503237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Профилактика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выявление и пресечение правонарушений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сфере использования лесов</a:t>
            </a:r>
            <a:endParaRPr lang="ru-RU" altLang="ru-RU" sz="11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4752975" y="3600179"/>
            <a:ext cx="4104580" cy="1098412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 исполнительных органов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и местного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самоуправления муниципальных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образований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области,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хозяйствующих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субъектов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сфере развития лесного комплекса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466388" y="1995487"/>
            <a:ext cx="4105612" cy="936303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Содействие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развитию производства продукции из древесины, осуществляемого предприятиями и организациями крупного, среднего и малого бизнеса всех форм собственности по виду экономической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endParaRPr lang="ru-RU" altLang="ru-RU" sz="11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5372" name="Rectangle 20"/>
          <p:cNvSpPr>
            <a:spLocks noChangeArrowheads="1"/>
          </p:cNvSpPr>
          <p:nvPr/>
        </p:nvSpPr>
        <p:spPr bwMode="auto">
          <a:xfrm>
            <a:off x="465985" y="4195354"/>
            <a:ext cx="4105612" cy="503237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эффективного управления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лесными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ресурсами на территории Тверской области</a:t>
            </a:r>
            <a:endParaRPr lang="ru-RU" altLang="ru-RU" sz="11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5373" name="Скругленный прямоугольник 22"/>
          <p:cNvSpPr>
            <a:spLocks noChangeArrowheads="1"/>
          </p:cNvSpPr>
          <p:nvPr/>
        </p:nvSpPr>
        <p:spPr bwMode="auto">
          <a:xfrm>
            <a:off x="827088" y="771525"/>
            <a:ext cx="8064500" cy="649288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Реализация государственной политики в сфере </a:t>
            </a: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лесного хозяйства и лесной промышленности Тверской </a:t>
            </a: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области</a:t>
            </a:r>
          </a:p>
        </p:txBody>
      </p:sp>
      <p:sp>
        <p:nvSpPr>
          <p:cNvPr id="15374" name="Скругленный прямоугольник 22"/>
          <p:cNvSpPr>
            <a:spLocks noChangeArrowheads="1"/>
          </p:cNvSpPr>
          <p:nvPr/>
        </p:nvSpPr>
        <p:spPr bwMode="auto">
          <a:xfrm>
            <a:off x="2989263" y="1563688"/>
            <a:ext cx="3527425" cy="287337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Times New Roman" pitchFamily="18" charset="0"/>
                <a:cs typeface="Times New Roman" pitchFamily="18" charset="0"/>
              </a:rPr>
              <a:t>ЗАДАЧИ</a:t>
            </a:r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465985" y="3186817"/>
            <a:ext cx="4104580" cy="759978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государственной политики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сфере лесной промышленности </a:t>
            </a:r>
            <a:endParaRPr lang="ru-RU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обработки древесины и производства изделий из дерева</a:t>
            </a:r>
            <a:endParaRPr lang="ru-RU" altLang="ru-RU" sz="11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="" xmlns:a16="http://schemas.microsoft.com/office/drawing/2014/main" id="{C8A5E1CB-DF0B-4660-9F3C-D8F2C73A0426}"/>
              </a:ext>
            </a:extLst>
          </p:cNvPr>
          <p:cNvCxnSpPr/>
          <p:nvPr/>
        </p:nvCxnSpPr>
        <p:spPr>
          <a:xfrm>
            <a:off x="5580063" y="1851025"/>
            <a:ext cx="0" cy="14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="" xmlns:a16="http://schemas.microsoft.com/office/drawing/2014/main" id="{9D4A1579-9C83-4728-8CC0-903AAC8F44F0}"/>
              </a:ext>
            </a:extLst>
          </p:cNvPr>
          <p:cNvCxnSpPr/>
          <p:nvPr/>
        </p:nvCxnSpPr>
        <p:spPr>
          <a:xfrm>
            <a:off x="3708400" y="1851025"/>
            <a:ext cx="0" cy="14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779" y="2931790"/>
            <a:ext cx="946177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779" y="1753978"/>
            <a:ext cx="946177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4048" y="3298421"/>
            <a:ext cx="946177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ru-RU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2157412" y="1415653"/>
            <a:ext cx="1" cy="1970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738981" y="1654319"/>
            <a:ext cx="2836863" cy="325041"/>
          </a:xfrm>
          <a:prstGeom prst="rect">
            <a:avLst/>
          </a:prstGeom>
          <a:solidFill>
            <a:srgbClr val="DDF1C7"/>
          </a:solidFill>
          <a:ln w="127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Times New Roman" pitchFamily="18" charset="0"/>
              </a:rPr>
              <a:t>Заместитель Министра</a:t>
            </a:r>
            <a:r>
              <a:rPr lang="ru-RU" alt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13316" name="Rectangle 26"/>
          <p:cNvSpPr>
            <a:spLocks noChangeArrowheads="1"/>
          </p:cNvSpPr>
          <p:nvPr/>
        </p:nvSpPr>
        <p:spPr bwMode="auto">
          <a:xfrm>
            <a:off x="1136901" y="3363838"/>
            <a:ext cx="2222500" cy="6488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 правовой и организационно-кадровой работы (9 ед.)</a:t>
            </a:r>
          </a:p>
        </p:txBody>
      </p:sp>
      <p:sp>
        <p:nvSpPr>
          <p:cNvPr id="13317" name="Rectangle 27"/>
          <p:cNvSpPr>
            <a:spLocks noChangeArrowheads="1"/>
          </p:cNvSpPr>
          <p:nvPr/>
        </p:nvSpPr>
        <p:spPr bwMode="auto">
          <a:xfrm>
            <a:off x="1125789" y="2118205"/>
            <a:ext cx="2233612" cy="57804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 государственного лесного </a:t>
            </a:r>
            <a:r>
              <a:rPr lang="ru-RU" altLang="ru-RU" sz="1200" i="1" strike="sngStrike" dirty="0" smtClean="0">
                <a:latin typeface="Times New Roman" pitchFamily="18" charset="0"/>
                <a:cs typeface="Times New Roman" pitchFamily="18" charset="0"/>
              </a:rPr>
              <a:t>надзора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контроля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(надзора) </a:t>
            </a: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(6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ед.)</a:t>
            </a:r>
            <a:endParaRPr lang="ru-RU" alt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8" name="Rectangle 29"/>
          <p:cNvSpPr>
            <a:spLocks noChangeArrowheads="1"/>
          </p:cNvSpPr>
          <p:nvPr/>
        </p:nvSpPr>
        <p:spPr bwMode="auto">
          <a:xfrm>
            <a:off x="4038600" y="4100512"/>
            <a:ext cx="1968500" cy="9255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 </a:t>
            </a:r>
            <a:r>
              <a:rPr lang="ru-RU" altLang="ru-RU" sz="1200" i="1" strike="sngStrike" dirty="0" smtClean="0">
                <a:latin typeface="Times New Roman" pitchFamily="18" charset="0"/>
                <a:cs typeface="Times New Roman" pitchFamily="18" charset="0"/>
              </a:rPr>
              <a:t>ведения лесного реестра </a:t>
            </a:r>
            <a:r>
              <a:rPr lang="ru-RU" altLang="ru-RU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земельных отношений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экспертизы проектов освоения лесов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 (5 ед.)</a:t>
            </a:r>
          </a:p>
        </p:txBody>
      </p:sp>
      <p:sp>
        <p:nvSpPr>
          <p:cNvPr id="13319" name="Line 31"/>
          <p:cNvSpPr>
            <a:spLocks noChangeShapeType="1"/>
          </p:cNvSpPr>
          <p:nvPr/>
        </p:nvSpPr>
        <p:spPr bwMode="auto">
          <a:xfrm>
            <a:off x="877888" y="2407229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0" name="Rectangle 51"/>
          <p:cNvSpPr>
            <a:spLocks noChangeArrowheads="1"/>
          </p:cNvSpPr>
          <p:nvPr/>
        </p:nvSpPr>
        <p:spPr bwMode="auto">
          <a:xfrm>
            <a:off x="467544" y="1017389"/>
            <a:ext cx="8403406" cy="375047"/>
          </a:xfrm>
          <a:prstGeom prst="rect">
            <a:avLst/>
          </a:prstGeom>
          <a:solidFill>
            <a:srgbClr val="DDF1C7"/>
          </a:solidFill>
          <a:ln w="127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anchor="ctr"/>
          <a:lstStyle>
            <a:lvl1pPr marL="3952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ru-RU" altLang="ru-RU" sz="1400" b="1" dirty="0">
                <a:latin typeface="Times New Roman" pitchFamily="18" charset="0"/>
                <a:cs typeface="Times New Roman" pitchFamily="18" charset="0"/>
              </a:rPr>
              <a:t> Министр лесного </a:t>
            </a:r>
            <a:r>
              <a:rPr lang="ru-RU" altLang="ru-RU" sz="1400" b="1" dirty="0" smtClean="0">
                <a:latin typeface="Times New Roman" pitchFamily="18" charset="0"/>
                <a:cs typeface="Times New Roman" pitchFamily="18" charset="0"/>
              </a:rPr>
              <a:t>комплекса Тверской </a:t>
            </a:r>
            <a:r>
              <a:rPr lang="ru-RU" altLang="ru-RU" sz="1400" b="1" dirty="0">
                <a:latin typeface="Times New Roman" pitchFamily="18" charset="0"/>
                <a:cs typeface="Times New Roman" pitchFamily="18" charset="0"/>
              </a:rPr>
              <a:t>области </a:t>
            </a:r>
            <a:r>
              <a:rPr lang="ru-RU" altLang="ru-RU" sz="1400" b="1" dirty="0" smtClean="0">
                <a:latin typeface="Times New Roman" pitchFamily="18" charset="0"/>
                <a:cs typeface="Times New Roman" pitchFamily="18" charset="0"/>
              </a:rPr>
              <a:t>– 48 ед.</a:t>
            </a:r>
            <a:r>
              <a:rPr lang="ru-RU" altLang="ru-RU" sz="1400" b="1" dirty="0" smtClean="0"/>
              <a:t>  </a:t>
            </a:r>
            <a:r>
              <a:rPr lang="ru-RU" altLang="ru-RU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altLang="ru-RU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= 52</a:t>
            </a:r>
            <a:r>
              <a:rPr lang="ru-RU" altLang="ru-RU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alt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1" name="Rectangle 52"/>
          <p:cNvSpPr>
            <a:spLocks noChangeArrowheads="1"/>
          </p:cNvSpPr>
          <p:nvPr/>
        </p:nvSpPr>
        <p:spPr bwMode="auto">
          <a:xfrm>
            <a:off x="4029076" y="3549254"/>
            <a:ext cx="1978025" cy="40243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воспроизводства </a:t>
            </a:r>
            <a:r>
              <a:rPr lang="ru-RU" altLang="ru-RU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 защиты</a:t>
            </a:r>
            <a:r>
              <a:rPr lang="en-US" alt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лесов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(4 </a:t>
            </a: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ед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.) </a:t>
            </a:r>
            <a:r>
              <a:rPr lang="ru-RU" altLang="ru-RU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+ 1= 5</a:t>
            </a:r>
            <a:endParaRPr lang="ru-RU" altLang="ru-RU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2" name="Rectangle 54"/>
          <p:cNvSpPr>
            <a:spLocks noChangeArrowheads="1"/>
          </p:cNvSpPr>
          <p:nvPr/>
        </p:nvSpPr>
        <p:spPr bwMode="auto">
          <a:xfrm>
            <a:off x="1136900" y="2775834"/>
            <a:ext cx="2222501" cy="382191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 охраны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altLang="ru-RU" sz="1200" i="1" strike="sngStrike" dirty="0" smtClean="0">
                <a:latin typeface="Times New Roman" pitchFamily="18" charset="0"/>
                <a:cs typeface="Times New Roman" pitchFamily="18" charset="0"/>
              </a:rPr>
              <a:t>защиты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 леса (5 </a:t>
            </a: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ед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.)  </a:t>
            </a:r>
            <a:r>
              <a:rPr lang="ru-RU" altLang="ru-RU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-1= 4</a:t>
            </a:r>
            <a:endParaRPr lang="ru-RU" altLang="ru-RU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3" name="Rectangle 55"/>
          <p:cNvSpPr>
            <a:spLocks noChangeArrowheads="1"/>
          </p:cNvSpPr>
          <p:nvPr/>
        </p:nvSpPr>
        <p:spPr bwMode="auto">
          <a:xfrm>
            <a:off x="4017964" y="2981977"/>
            <a:ext cx="1989137" cy="41433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 использования 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лесов и </a:t>
            </a:r>
            <a:r>
              <a:rPr lang="ru-RU" altLang="ru-RU" sz="1200" i="1" strike="sngStrike" dirty="0" smtClean="0">
                <a:latin typeface="Times New Roman" pitchFamily="18" charset="0"/>
                <a:cs typeface="Times New Roman" pitchFamily="18" charset="0"/>
              </a:rPr>
              <a:t>инвестиций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  (8 </a:t>
            </a: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ед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.)   </a:t>
            </a:r>
            <a:r>
              <a:rPr lang="ru-RU" altLang="ru-RU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-1= 7</a:t>
            </a:r>
            <a:endParaRPr lang="ru-RU" altLang="ru-RU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4" name="Rectangle 15"/>
          <p:cNvSpPr>
            <a:spLocks noChangeArrowheads="1"/>
          </p:cNvSpPr>
          <p:nvPr/>
        </p:nvSpPr>
        <p:spPr bwMode="auto">
          <a:xfrm>
            <a:off x="1136901" y="4129839"/>
            <a:ext cx="2222500" cy="6314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  <a:cs typeface="Times New Roman" pitchFamily="18" charset="0"/>
              </a:rPr>
              <a:t>Отдел администрирования, финансов и бухгалтерского учета (8 ед.)</a:t>
            </a:r>
            <a:endParaRPr lang="ru-RU" altLang="ru-RU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Text Box 331"/>
          <p:cNvSpPr txBox="1">
            <a:spLocks noChangeArrowheads="1"/>
          </p:cNvSpPr>
          <p:nvPr/>
        </p:nvSpPr>
        <p:spPr bwMode="auto">
          <a:xfrm>
            <a:off x="6424974" y="2262837"/>
            <a:ext cx="1954213" cy="790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b="1" dirty="0">
                <a:latin typeface="Times New Roman" pitchFamily="18" charset="0"/>
              </a:rPr>
              <a:t>11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</a:rPr>
              <a:t>Государственные казенные учреждения Тверской области – лесничества</a:t>
            </a:r>
          </a:p>
        </p:txBody>
      </p:sp>
      <p:sp>
        <p:nvSpPr>
          <p:cNvPr id="13326" name="Line 4"/>
          <p:cNvSpPr>
            <a:spLocks noChangeShapeType="1"/>
          </p:cNvSpPr>
          <p:nvPr/>
        </p:nvSpPr>
        <p:spPr bwMode="auto">
          <a:xfrm>
            <a:off x="882651" y="1971567"/>
            <a:ext cx="0" cy="995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7" name="Line 4"/>
          <p:cNvSpPr>
            <a:spLocks noChangeShapeType="1"/>
          </p:cNvSpPr>
          <p:nvPr/>
        </p:nvSpPr>
        <p:spPr bwMode="auto">
          <a:xfrm flipH="1">
            <a:off x="3810000" y="2118204"/>
            <a:ext cx="2381" cy="230074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8" name="Line 31"/>
          <p:cNvSpPr>
            <a:spLocks noChangeShapeType="1"/>
          </p:cNvSpPr>
          <p:nvPr/>
        </p:nvSpPr>
        <p:spPr bwMode="auto">
          <a:xfrm>
            <a:off x="3821652" y="2572298"/>
            <a:ext cx="207963" cy="119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29" name="Text Box 331"/>
          <p:cNvSpPr txBox="1">
            <a:spLocks noChangeArrowheads="1"/>
          </p:cNvSpPr>
          <p:nvPr/>
        </p:nvSpPr>
        <p:spPr bwMode="auto">
          <a:xfrm>
            <a:off x="6435725" y="3159919"/>
            <a:ext cx="1954213" cy="12590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latin typeface="Times New Roman" pitchFamily="18" charset="0"/>
              </a:rPr>
              <a:t>Государственное бюджетное учреждение Тверской области «Лесозащитный противопожарный центр - </a:t>
            </a:r>
            <a:r>
              <a:rPr lang="ru-RU" altLang="ru-RU" sz="1200" dirty="0" err="1">
                <a:latin typeface="Times New Roman" pitchFamily="18" charset="0"/>
              </a:rPr>
              <a:t>Тверьлес</a:t>
            </a:r>
            <a:r>
              <a:rPr lang="ru-RU" altLang="ru-RU" sz="1200" dirty="0">
                <a:latin typeface="Times New Roman" pitchFamily="18" charset="0"/>
              </a:rPr>
              <a:t>»</a:t>
            </a:r>
          </a:p>
        </p:txBody>
      </p:sp>
      <p:sp>
        <p:nvSpPr>
          <p:cNvPr id="13330" name="Line 4"/>
          <p:cNvSpPr>
            <a:spLocks noChangeShapeType="1"/>
          </p:cNvSpPr>
          <p:nvPr/>
        </p:nvSpPr>
        <p:spPr bwMode="auto">
          <a:xfrm>
            <a:off x="7412829" y="1415653"/>
            <a:ext cx="1" cy="70255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1" name="Line 4"/>
          <p:cNvSpPr>
            <a:spLocks noChangeShapeType="1"/>
          </p:cNvSpPr>
          <p:nvPr/>
        </p:nvSpPr>
        <p:spPr bwMode="auto">
          <a:xfrm>
            <a:off x="8715376" y="1415653"/>
            <a:ext cx="23812" cy="211146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2" name="Line 4"/>
          <p:cNvSpPr>
            <a:spLocks noChangeShapeType="1"/>
          </p:cNvSpPr>
          <p:nvPr/>
        </p:nvSpPr>
        <p:spPr bwMode="auto">
          <a:xfrm flipH="1" flipV="1">
            <a:off x="8393907" y="3538485"/>
            <a:ext cx="333375" cy="357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3" name="Line 4"/>
          <p:cNvSpPr>
            <a:spLocks noChangeShapeType="1"/>
          </p:cNvSpPr>
          <p:nvPr/>
        </p:nvSpPr>
        <p:spPr bwMode="auto">
          <a:xfrm>
            <a:off x="554038" y="1415652"/>
            <a:ext cx="0" cy="30414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4" name="Line 31"/>
          <p:cNvSpPr>
            <a:spLocks noChangeShapeType="1"/>
          </p:cNvSpPr>
          <p:nvPr/>
        </p:nvSpPr>
        <p:spPr bwMode="auto">
          <a:xfrm flipV="1">
            <a:off x="554038" y="3668151"/>
            <a:ext cx="544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6" name="Rectangle 7"/>
          <p:cNvSpPr>
            <a:spLocks noChangeArrowheads="1"/>
          </p:cNvSpPr>
          <p:nvPr/>
        </p:nvSpPr>
        <p:spPr bwMode="auto">
          <a:xfrm>
            <a:off x="3732482" y="1646525"/>
            <a:ext cx="2836863" cy="471679"/>
          </a:xfrm>
          <a:prstGeom prst="rect">
            <a:avLst/>
          </a:prstGeom>
          <a:solidFill>
            <a:srgbClr val="DDF1C7"/>
          </a:solidFill>
          <a:ln w="12700">
            <a:solidFill>
              <a:srgbClr val="00B050"/>
            </a:solidFill>
            <a:miter lim="800000"/>
            <a:headEnd/>
            <a:tailEnd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Times New Roman" pitchFamily="18" charset="0"/>
              </a:rPr>
              <a:t>Заместитель </a:t>
            </a:r>
            <a:r>
              <a:rPr lang="ru-RU" altLang="ru-RU" sz="1400" b="1" dirty="0" smtClean="0">
                <a:latin typeface="Times New Roman" pitchFamily="18" charset="0"/>
              </a:rPr>
              <a:t>Министра, </a:t>
            </a:r>
            <a:r>
              <a:rPr lang="ru-RU" altLang="ru-RU" sz="1400" b="1" dirty="0">
                <a:latin typeface="Times New Roman" pitchFamily="18" charset="0"/>
              </a:rPr>
              <a:t>начальник управления лесами</a:t>
            </a:r>
            <a:r>
              <a:rPr lang="ru-RU" altLang="ru-RU" sz="1400" dirty="0" smtClean="0">
                <a:latin typeface="Times New Roman" pitchFamily="18" charset="0"/>
              </a:rPr>
              <a:t> </a:t>
            </a:r>
            <a:endParaRPr lang="ru-RU" altLang="ru-RU" sz="1400" dirty="0">
              <a:latin typeface="Times New Roman" pitchFamily="18" charset="0"/>
            </a:endParaRPr>
          </a:p>
        </p:txBody>
      </p:sp>
      <p:sp>
        <p:nvSpPr>
          <p:cNvPr id="13337" name="Line 31"/>
          <p:cNvSpPr>
            <a:spLocks noChangeShapeType="1"/>
          </p:cNvSpPr>
          <p:nvPr/>
        </p:nvSpPr>
        <p:spPr bwMode="auto">
          <a:xfrm flipV="1">
            <a:off x="554038" y="4457104"/>
            <a:ext cx="5445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38" name="Rectangle 55"/>
          <p:cNvSpPr>
            <a:spLocks noChangeArrowheads="1"/>
          </p:cNvSpPr>
          <p:nvPr/>
        </p:nvSpPr>
        <p:spPr bwMode="auto">
          <a:xfrm>
            <a:off x="4029615" y="2243484"/>
            <a:ext cx="1989137" cy="657629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Отдел </a:t>
            </a:r>
            <a:r>
              <a:rPr lang="ru-RU" altLang="ru-RU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лесной промышленности и инвестиций</a:t>
            </a:r>
            <a:r>
              <a:rPr lang="ru-RU" alt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 </a:t>
            </a:r>
            <a:r>
              <a:rPr lang="ru-RU" altLang="ru-RU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ед</a:t>
            </a:r>
            <a:r>
              <a:rPr lang="ru-RU" altLang="ru-RU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.)  </a:t>
            </a:r>
            <a:r>
              <a:rPr lang="ru-RU" altLang="ru-RU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+5= 5</a:t>
            </a:r>
            <a:endParaRPr lang="ru-RU" altLang="ru-RU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39" name="Line 4"/>
          <p:cNvSpPr>
            <a:spLocks noChangeShapeType="1"/>
          </p:cNvSpPr>
          <p:nvPr/>
        </p:nvSpPr>
        <p:spPr bwMode="auto">
          <a:xfrm>
            <a:off x="5150911" y="1415652"/>
            <a:ext cx="1" cy="1970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40" name="Line 31"/>
          <p:cNvSpPr>
            <a:spLocks noChangeShapeType="1"/>
          </p:cNvSpPr>
          <p:nvPr/>
        </p:nvSpPr>
        <p:spPr bwMode="auto">
          <a:xfrm>
            <a:off x="882651" y="2969311"/>
            <a:ext cx="228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41" name="Line 31"/>
          <p:cNvSpPr>
            <a:spLocks noChangeShapeType="1"/>
          </p:cNvSpPr>
          <p:nvPr/>
        </p:nvSpPr>
        <p:spPr bwMode="auto">
          <a:xfrm>
            <a:off x="3809889" y="3189146"/>
            <a:ext cx="207962" cy="119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42" name="Line 31"/>
          <p:cNvSpPr>
            <a:spLocks noChangeShapeType="1"/>
          </p:cNvSpPr>
          <p:nvPr/>
        </p:nvSpPr>
        <p:spPr bwMode="auto">
          <a:xfrm>
            <a:off x="3821113" y="3754042"/>
            <a:ext cx="207962" cy="11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3814764" y="4410182"/>
            <a:ext cx="207962" cy="119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2" name="Рисунок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9138" y="50800"/>
            <a:ext cx="8328025" cy="7334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СТРУКТУРА МИНИСТЕРСТВА ЛЕСНОГО КОМПЛЕКСА </a:t>
            </a:r>
            <a:b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 </a:t>
            </a:r>
          </a:p>
        </p:txBody>
      </p:sp>
      <p:sp>
        <p:nvSpPr>
          <p:cNvPr id="34" name="Номер слайда 6"/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3359401" y="3189146"/>
            <a:ext cx="670213" cy="47900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537869" y="3120871"/>
            <a:ext cx="15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6201877" y="2483703"/>
            <a:ext cx="11906" cy="63716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 flipH="1">
            <a:off x="6018752" y="3136425"/>
            <a:ext cx="18849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6037986" y="2483703"/>
            <a:ext cx="16984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6153049" y="2629567"/>
            <a:ext cx="15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8" y="0"/>
            <a:ext cx="8137525" cy="7921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1289" y="50800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ВНЕСЕНИЕ ИЗМЕНЕНИЙ В СТРУКТУРУ И ШТАТНУЮ ЧИСЛЕННОСТЬ</a:t>
            </a:r>
            <a:r>
              <a:rPr lang="ru-RU" alt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, В ЧАСТИ СОЗДАНИЯ</a:t>
            </a:r>
          </a:p>
        </p:txBody>
      </p:sp>
      <p:sp>
        <p:nvSpPr>
          <p:cNvPr id="15374" name="Скругленный прямоугольник 22"/>
          <p:cNvSpPr>
            <a:spLocks noChangeArrowheads="1"/>
          </p:cNvSpPr>
          <p:nvPr/>
        </p:nvSpPr>
        <p:spPr bwMode="auto">
          <a:xfrm>
            <a:off x="719139" y="840294"/>
            <a:ext cx="8101334" cy="287337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latin typeface="Times New Roman" pitchFamily="18" charset="0"/>
                <a:cs typeface="Times New Roman" pitchFamily="18" charset="0"/>
              </a:rPr>
              <a:t>Отдела </a:t>
            </a:r>
            <a:r>
              <a:rPr lang="ru-RU" altLang="ru-RU" sz="1800" b="1" dirty="0" smtClean="0">
                <a:latin typeface="Times New Roman" pitchFamily="18" charset="0"/>
                <a:cs typeface="Times New Roman" pitchFamily="18" charset="0"/>
              </a:rPr>
              <a:t>лесной промышленности и инвестиций (5 ед.)</a:t>
            </a:r>
            <a:endParaRPr lang="ru-RU" alt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6"/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97498" y="1257487"/>
            <a:ext cx="5544614" cy="271438"/>
          </a:xfrm>
          <a:prstGeom prst="roundRect">
            <a:avLst/>
          </a:prstGeom>
          <a:solidFill>
            <a:srgbClr val="DDF1C7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Начальник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отдела (1 ед.)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03847" y="2107105"/>
            <a:ext cx="4338265" cy="288032"/>
          </a:xfrm>
          <a:prstGeom prst="roundRect">
            <a:avLst/>
          </a:prstGeom>
          <a:solidFill>
            <a:srgbClr val="DDF1C7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ru-RU" sz="1800" dirty="0">
                <a:cs typeface="Times New Roman" panose="02020603050405020304" pitchFamily="18" charset="0"/>
              </a:rPr>
              <a:t>Главный </a:t>
            </a:r>
            <a:r>
              <a:rPr lang="ru-RU" sz="1800" dirty="0" smtClean="0">
                <a:cs typeface="Times New Roman" panose="02020603050405020304" pitchFamily="18" charset="0"/>
              </a:rPr>
              <a:t>специалист-эксперт (+1 ед.) </a:t>
            </a:r>
            <a:endParaRPr lang="ru-RU" sz="1800" b="1" i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03847" y="2547537"/>
            <a:ext cx="4338265" cy="288032"/>
          </a:xfrm>
          <a:prstGeom prst="roundRect">
            <a:avLst/>
          </a:prstGeom>
          <a:solidFill>
            <a:srgbClr val="DDF1C7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ru-RU" sz="1800" dirty="0" smtClean="0">
                <a:cs typeface="Times New Roman" panose="02020603050405020304" pitchFamily="18" charset="0"/>
              </a:rPr>
              <a:t>Ведущий эксперт (+2 ед.)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2483769" y="1528925"/>
            <a:ext cx="1" cy="1162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2483768" y="2249548"/>
            <a:ext cx="720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483767" y="1827692"/>
            <a:ext cx="720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483768" y="2691553"/>
            <a:ext cx="720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203846" y="1683676"/>
            <a:ext cx="4338265" cy="288032"/>
          </a:xfrm>
          <a:prstGeom prst="roundRect">
            <a:avLst/>
          </a:prstGeom>
          <a:solidFill>
            <a:srgbClr val="DDF1C7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ru-RU" sz="1800" dirty="0" smtClean="0">
                <a:cs typeface="Times New Roman" panose="02020603050405020304" pitchFamily="18" charset="0"/>
              </a:rPr>
              <a:t>Консультант (+1 ед.) 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744102" y="2736454"/>
            <a:ext cx="989024" cy="31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None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827088" y="3066038"/>
            <a:ext cx="7599202" cy="297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algn="just" eaLnBrk="1" hangingPunct="1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Создание, модернизация и развитие деревообработки в регионе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827089" y="3450208"/>
            <a:ext cx="7599201" cy="45413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algn="just" eaLnBrk="1" hangingPunct="1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Привлечение инвестиций в деревообработку, в том числе через приоритетные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инвестиционные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проекты в области освоения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лесов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827089" y="3983648"/>
            <a:ext cx="7599202" cy="31629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algn="just" eaLnBrk="1" hangingPunct="1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Мониторинг и контроль за деятельностью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переработчиков древесины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841757" y="4391658"/>
            <a:ext cx="7599202" cy="49704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171450" indent="-171450" algn="just" eaLnBrk="1" hangingPunct="1">
              <a:buFont typeface="Wingdings" panose="05000000000000000000" pitchFamily="2" charset="2"/>
              <a:buChar char="ü"/>
            </a:pP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Оказание содействия лесоперерабатывающим предприятиям в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вопросах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развития производства </a:t>
            </a: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кадрового обеспечения квалифицированными кадрами.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8" y="0"/>
            <a:ext cx="8137525" cy="7921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</a:t>
            </a:r>
            <a:endParaRPr lang="ru-RU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1289" y="50800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ОСНОВНЫЕ ФУНКЦИИ ОТДЕЛА </a:t>
            </a:r>
            <a:b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ЛЕСНОЙ ПРОМЫШЛЕННОСТИ И ИНВЕСТИЦИЙ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719138" y="892790"/>
            <a:ext cx="8101334" cy="3914336"/>
          </a:xfrm>
          <a:prstGeom prst="rect">
            <a:avLst/>
          </a:prstGeom>
          <a:solidFill>
            <a:srgbClr val="DDF1C7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lIns="36000" tIns="0" rIns="36000" bIns="36000" anchor="ctr">
            <a:spAutoFit/>
          </a:bodyPr>
          <a:lstStyle/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мониторинг </a:t>
            </a:r>
            <a:r>
              <a:rPr lang="ru-RU" dirty="0">
                <a:cs typeface="Times New Roman" panose="02020603050405020304" pitchFamily="18" charset="0"/>
              </a:rPr>
              <a:t>деятельности субъектов лесопромышленного производства;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создание </a:t>
            </a:r>
            <a:r>
              <a:rPr lang="ru-RU" dirty="0">
                <a:cs typeface="Times New Roman" panose="02020603050405020304" pitchFamily="18" charset="0"/>
              </a:rPr>
              <a:t>и ведение реестра субъектов лесопромышленного производства;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осуществление </a:t>
            </a:r>
            <a:r>
              <a:rPr lang="ru-RU" dirty="0">
                <a:cs typeface="Times New Roman" panose="02020603050405020304" pitchFamily="18" charset="0"/>
              </a:rPr>
              <a:t>функций заинтересованного органа по реализации приоритетных инвестиционных </a:t>
            </a:r>
          </a:p>
          <a:p>
            <a:pPr marL="7938">
              <a:lnSpc>
                <a:spcPct val="9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    проектов </a:t>
            </a:r>
            <a:r>
              <a:rPr lang="ru-RU" dirty="0">
                <a:cs typeface="Times New Roman" panose="02020603050405020304" pitchFamily="18" charset="0"/>
              </a:rPr>
              <a:t>в области освоения лесов (отбор и утверждение заявок, контроль выполнения обязательств </a:t>
            </a:r>
          </a:p>
          <a:p>
            <a:pPr marL="7938">
              <a:lnSpc>
                <a:spcPct val="9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    инвесторами</a:t>
            </a:r>
            <a:r>
              <a:rPr lang="ru-RU" dirty="0">
                <a:cs typeface="Times New Roman" panose="02020603050405020304" pitchFamily="18" charset="0"/>
              </a:rPr>
              <a:t>, учет и отчетность о реализации проектов);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cs typeface="Times New Roman" panose="02020603050405020304" pitchFamily="18" charset="0"/>
              </a:rPr>
              <a:t>программ развития лесной промышленности и контроль достижения показателей;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содействие </a:t>
            </a:r>
            <a:r>
              <a:rPr lang="ru-RU" dirty="0">
                <a:cs typeface="Times New Roman" panose="02020603050405020304" pitchFamily="18" charset="0"/>
              </a:rPr>
              <a:t>субъектам лесной промышленности по созданию, модернизации и развитию </a:t>
            </a:r>
          </a:p>
          <a:p>
            <a:pPr marL="7938">
              <a:lnSpc>
                <a:spcPct val="90000"/>
              </a:lnSpc>
              <a:spcBef>
                <a:spcPts val="0"/>
              </a:spcBef>
            </a:pPr>
            <a:r>
              <a:rPr lang="ru-RU" dirty="0">
                <a:cs typeface="Times New Roman" panose="02020603050405020304" pitchFamily="18" charset="0"/>
              </a:rPr>
              <a:t>деревообрабатывающих производств, реализация мер государственной поддержки;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экспертная </a:t>
            </a:r>
            <a:r>
              <a:rPr lang="ru-RU" dirty="0">
                <a:cs typeface="Times New Roman" panose="02020603050405020304" pitchFamily="18" charset="0"/>
              </a:rPr>
              <a:t>оценка производственной документации, прилагаемой к заявлению на </a:t>
            </a:r>
            <a:r>
              <a:rPr lang="ru-RU" dirty="0" smtClean="0">
                <a:cs typeface="Times New Roman" panose="02020603050405020304" pitchFamily="18" charset="0"/>
              </a:rPr>
              <a:t>проведение открытого конкурса </a:t>
            </a:r>
            <a:r>
              <a:rPr lang="ru-RU" dirty="0">
                <a:cs typeface="Times New Roman" panose="02020603050405020304" pitchFamily="18" charset="0"/>
              </a:rPr>
              <a:t>(только </a:t>
            </a:r>
            <a:r>
              <a:rPr lang="ru-RU" dirty="0" err="1">
                <a:cs typeface="Times New Roman" panose="02020603050405020304" pitchFamily="18" charset="0"/>
              </a:rPr>
              <a:t>лесопереработчики</a:t>
            </a:r>
            <a:r>
              <a:rPr lang="ru-RU" dirty="0">
                <a:cs typeface="Times New Roman" panose="02020603050405020304" pitchFamily="18" charset="0"/>
              </a:rPr>
              <a:t>) на право заключения договора аренды для заготовки древесины;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контроль </a:t>
            </a:r>
            <a:r>
              <a:rPr lang="ru-RU" dirty="0">
                <a:cs typeface="Times New Roman" panose="02020603050405020304" pitchFamily="18" charset="0"/>
              </a:rPr>
              <a:t>за выполнением договорных обязательств арендаторами (по конкурсам);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мониторинг </a:t>
            </a:r>
            <a:r>
              <a:rPr lang="ru-RU" dirty="0">
                <a:cs typeface="Times New Roman" panose="02020603050405020304" pitchFamily="18" charset="0"/>
              </a:rPr>
              <a:t>рынка труда в сфере обработки древесины и производстве изделий из дерева;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повышение </a:t>
            </a:r>
            <a:r>
              <a:rPr lang="ru-RU" dirty="0">
                <a:cs typeface="Times New Roman" panose="02020603050405020304" pitchFamily="18" charset="0"/>
              </a:rPr>
              <a:t>привлекательности лесопромышленного комплекса региона (отраслевые выставки, </a:t>
            </a:r>
          </a:p>
          <a:p>
            <a:pPr marL="7938">
              <a:lnSpc>
                <a:spcPct val="90000"/>
              </a:lnSpc>
              <a:spcBef>
                <a:spcPts val="0"/>
              </a:spcBef>
            </a:pPr>
            <a:r>
              <a:rPr lang="ru-RU" dirty="0" smtClean="0">
                <a:cs typeface="Times New Roman" panose="02020603050405020304" pitchFamily="18" charset="0"/>
              </a:rPr>
              <a:t>    форумы</a:t>
            </a:r>
            <a:r>
              <a:rPr lang="ru-RU" dirty="0">
                <a:cs typeface="Times New Roman" panose="02020603050405020304" pitchFamily="18" charset="0"/>
              </a:rPr>
              <a:t>, конференции, СМИ, профессиональные соревнования);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подготовка </a:t>
            </a:r>
            <a:r>
              <a:rPr lang="ru-RU" dirty="0">
                <a:cs typeface="Times New Roman" panose="02020603050405020304" pitchFamily="18" charset="0"/>
              </a:rPr>
              <a:t>заключений на проекты НПА по направлению деятельности отдела;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осуществление </a:t>
            </a:r>
            <a:r>
              <a:rPr lang="ru-RU" dirty="0">
                <a:cs typeface="Times New Roman" panose="02020603050405020304" pitchFamily="18" charset="0"/>
              </a:rPr>
              <a:t>контроля за деятельностью лесничеств по направлению деятельности отдела;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осуществление </a:t>
            </a:r>
            <a:r>
              <a:rPr lang="ru-RU" dirty="0">
                <a:cs typeface="Times New Roman" panose="02020603050405020304" pitchFamily="18" charset="0"/>
              </a:rPr>
              <a:t>прогноза баланса трудовых ресурсов лесопромышленных предприятий; </a:t>
            </a:r>
          </a:p>
          <a:p>
            <a:pPr marL="179388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реализация </a:t>
            </a:r>
            <a:r>
              <a:rPr lang="ru-RU" dirty="0">
                <a:cs typeface="Times New Roman" panose="02020603050405020304" pitchFamily="18" charset="0"/>
              </a:rPr>
              <a:t>основных направлений кадровой политики по вопросам </a:t>
            </a:r>
            <a:r>
              <a:rPr lang="ru-RU" dirty="0" smtClean="0">
                <a:cs typeface="Times New Roman" panose="02020603050405020304" pitchFamily="18" charset="0"/>
              </a:rPr>
              <a:t>обеспечения квалифицированными </a:t>
            </a:r>
            <a:r>
              <a:rPr lang="ru-RU" dirty="0">
                <a:cs typeface="Times New Roman" panose="02020603050405020304" pitchFamily="18" charset="0"/>
              </a:rPr>
              <a:t>кадрами </a:t>
            </a:r>
            <a:r>
              <a:rPr lang="ru-RU" dirty="0" smtClean="0">
                <a:cs typeface="Times New Roman" panose="02020603050405020304" pitchFamily="18" charset="0"/>
              </a:rPr>
              <a:t>предприятия </a:t>
            </a:r>
            <a:r>
              <a:rPr lang="ru-RU" dirty="0">
                <a:cs typeface="Times New Roman" panose="02020603050405020304" pitchFamily="18" charset="0"/>
              </a:rPr>
              <a:t>лесопромышленного производства Тверской области</a:t>
            </a:r>
          </a:p>
        </p:txBody>
      </p:sp>
      <p:sp>
        <p:nvSpPr>
          <p:cNvPr id="7" name="Номер слайда 6"/>
          <p:cNvSpPr txBox="1">
            <a:spLocks noGrp="1" noChangeAspect="1"/>
          </p:cNvSpPr>
          <p:nvPr/>
        </p:nvSpPr>
        <p:spPr bwMode="auto">
          <a:xfrm>
            <a:off x="6960004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FE4E8B52-C320-4F02-B56C-98712AAA8589}"/>
              </a:ext>
            </a:extLst>
          </p:cNvPr>
          <p:cNvSpPr txBox="1">
            <a:spLocks/>
          </p:cNvSpPr>
          <p:nvPr/>
        </p:nvSpPr>
        <p:spPr>
          <a:xfrm>
            <a:off x="827088" y="0"/>
            <a:ext cx="8137525" cy="7921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>
                <a:solidFill>
                  <a:srgbClr val="A8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endParaRPr lang="ru-RU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5" name="Заголовок 8"/>
          <p:cNvSpPr>
            <a:spLocks noGrp="1"/>
          </p:cNvSpPr>
          <p:nvPr>
            <p:ph type="title" idx="4294967295"/>
          </p:nvPr>
        </p:nvSpPr>
        <p:spPr>
          <a:xfrm>
            <a:off x="711289" y="50800"/>
            <a:ext cx="8328025" cy="760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ru-RU" sz="18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СХЕМА ВЗАИМОДЕЙСТВИЯ ОТДЕЛА C ЗАИНТЕРЕСОВАННЫМИ ОРГАНАМИ В РАМКАХ РЕАЛИЗАЦИИ ГОСУДАРСТВЕННОЙ ПОЛИТИКИ В СФЕРЕ ЛЕСНОЙ ПРОМЫШЛЕННОСТИ</a:t>
            </a:r>
          </a:p>
        </p:txBody>
      </p:sp>
      <p:sp>
        <p:nvSpPr>
          <p:cNvPr id="7" name="Номер слайда 6"/>
          <p:cNvSpPr txBox="1">
            <a:spLocks noGrp="1" noChangeAspect="1"/>
          </p:cNvSpPr>
          <p:nvPr/>
        </p:nvSpPr>
        <p:spPr bwMode="auto">
          <a:xfrm>
            <a:off x="6960004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16">
            <a:extLst>
              <a:ext uri="{FF2B5EF4-FFF2-40B4-BE49-F238E27FC236}">
                <a16:creationId xmlns="" xmlns:a16="http://schemas.microsoft.com/office/drawing/2014/main" id="{84A463BE-75FD-45AD-B7FB-2A8DE6C795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017146" y="2563312"/>
            <a:ext cx="3808578" cy="210503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marL="257175" indent="-257175" algn="ctr">
              <a:defRPr/>
            </a:pPr>
            <a:endParaRPr lang="ru-RU" sz="12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57175" indent="-257175" algn="ctr">
              <a:defRPr/>
            </a:pPr>
            <a:endParaRPr lang="ru-RU" sz="12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57175" indent="-257175" algn="ctr">
              <a:defRPr/>
            </a:pPr>
            <a:r>
              <a:rPr lang="ru-RU" sz="1200" b="1" dirty="0" smtClean="0">
                <a:latin typeface="Times New Roman" pitchFamily="18" charset="0"/>
                <a:cs typeface="Times New Roman" panose="02020603050405020304" pitchFamily="18" charset="0"/>
              </a:rPr>
              <a:t>Хозяйствующие субъекты лесной промышленности</a:t>
            </a:r>
            <a:endParaRPr lang="ru-RU" sz="12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57175" indent="-257175" algn="ctr">
              <a:defRPr/>
            </a:pPr>
            <a:endParaRPr lang="ru-RU" sz="1200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257175" indent="-257175" algn="ctr">
              <a:buFontTx/>
              <a:buAutoNum type="arabicPeriod"/>
              <a:defRPr/>
            </a:pPr>
            <a:endParaRPr lang="ru-RU" sz="12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16">
            <a:extLst>
              <a:ext uri="{FF2B5EF4-FFF2-40B4-BE49-F238E27FC236}">
                <a16:creationId xmlns="" xmlns:a16="http://schemas.microsoft.com/office/drawing/2014/main" id="{F9F06063-20F2-48B1-B15B-2E0DFFA779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37579" y="1352358"/>
            <a:ext cx="1268316" cy="394735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marL="257175" indent="-257175" algn="ctr">
              <a:defRPr/>
            </a:pPr>
            <a:r>
              <a:rPr lang="ru-RU" sz="1200" b="1" dirty="0" smtClean="0">
                <a:latin typeface="Times New Roman" pitchFamily="18" charset="0"/>
                <a:cs typeface="Times New Roman" panose="02020603050405020304" pitchFamily="18" charset="0"/>
              </a:rPr>
              <a:t>Лесозаготовители</a:t>
            </a:r>
            <a:endParaRPr lang="ru-RU" sz="12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6">
            <a:extLst>
              <a:ext uri="{FF2B5EF4-FFF2-40B4-BE49-F238E27FC236}">
                <a16:creationId xmlns="" xmlns:a16="http://schemas.microsoft.com/office/drawing/2014/main" id="{F9F06063-20F2-48B1-B15B-2E0DFFA779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5273" y="3283792"/>
            <a:ext cx="1452924" cy="394732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marL="257175" indent="-257175" algn="ctr">
              <a:defRPr/>
            </a:pPr>
            <a:r>
              <a:rPr lang="ru-RU" sz="1200" b="1" dirty="0" smtClean="0">
                <a:latin typeface="Times New Roman" pitchFamily="18" charset="0"/>
                <a:cs typeface="Times New Roman" panose="02020603050405020304" pitchFamily="18" charset="0"/>
              </a:rPr>
              <a:t>Перерабатывающие </a:t>
            </a:r>
          </a:p>
          <a:p>
            <a:pPr marL="257175" indent="-257175" algn="ctr">
              <a:defRPr/>
            </a:pPr>
            <a:r>
              <a:rPr lang="ru-RU" sz="1200" b="1" dirty="0" smtClean="0">
                <a:latin typeface="Times New Roman" pitchFamily="18" charset="0"/>
                <a:cs typeface="Times New Roman" panose="02020603050405020304" pitchFamily="18" charset="0"/>
              </a:rPr>
              <a:t>предприятия</a:t>
            </a:r>
            <a:endParaRPr lang="ru-RU" sz="12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36">
            <a:extLst>
              <a:ext uri="{FF2B5EF4-FFF2-40B4-BE49-F238E27FC236}">
                <a16:creationId xmlns="" xmlns:a16="http://schemas.microsoft.com/office/drawing/2014/main" id="{73C007DF-5772-4DEF-B1E9-FED28ECC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2" y="944829"/>
            <a:ext cx="2160240" cy="493375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r>
              <a:rPr lang="ru-RU" sz="1200" b="1" dirty="0" smtClean="0">
                <a:cs typeface="Times New Roman" panose="02020603050405020304" pitchFamily="18" charset="0"/>
              </a:rPr>
              <a:t>ГКУ </a:t>
            </a:r>
            <a:r>
              <a:rPr lang="ru-RU" sz="1200" b="1" dirty="0">
                <a:cs typeface="Times New Roman" panose="02020603050405020304" pitchFamily="18" charset="0"/>
              </a:rPr>
              <a:t>– лесничества ТО </a:t>
            </a:r>
          </a:p>
          <a:p>
            <a:pPr marL="257175" indent="-257175" algn="ctr"/>
            <a:r>
              <a:rPr lang="ru-RU" sz="1000" dirty="0">
                <a:cs typeface="Times New Roman" panose="02020603050405020304" pitchFamily="18" charset="0"/>
              </a:rPr>
              <a:t>(информация об использовании лесов</a:t>
            </a:r>
            <a:r>
              <a:rPr lang="ru-RU" sz="1000" dirty="0" smtClean="0">
                <a:cs typeface="Times New Roman" panose="02020603050405020304" pitchFamily="18" charset="0"/>
              </a:rPr>
              <a:t>)</a:t>
            </a:r>
            <a:endParaRPr lang="ru-RU" sz="1000" dirty="0">
              <a:cs typeface="Times New Roman" panose="02020603050405020304" pitchFamily="18" charset="0"/>
            </a:endParaRPr>
          </a:p>
        </p:txBody>
      </p:sp>
      <p:sp>
        <p:nvSpPr>
          <p:cNvPr id="13" name="AutoShape 36">
            <a:extLst>
              <a:ext uri="{FF2B5EF4-FFF2-40B4-BE49-F238E27FC236}">
                <a16:creationId xmlns="" xmlns:a16="http://schemas.microsoft.com/office/drawing/2014/main" id="{B6FC8356-F7E0-4EDD-9C03-2A8D1910F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2" y="1501773"/>
            <a:ext cx="2160240" cy="1824026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r>
              <a:rPr lang="ru-RU" sz="1200" b="1" dirty="0" smtClean="0">
                <a:cs typeface="Times New Roman" panose="02020603050405020304" pitchFamily="18" charset="0"/>
              </a:rPr>
              <a:t>Муниципальные</a:t>
            </a:r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образования</a:t>
            </a:r>
          </a:p>
          <a:p>
            <a:pPr marL="257175" indent="-257175" algn="ctr"/>
            <a:r>
              <a:rPr lang="ru-RU" sz="1000" dirty="0">
                <a:cs typeface="Times New Roman" panose="02020603050405020304" pitchFamily="18" charset="0"/>
              </a:rPr>
              <a:t>(информация о производственной деятельности субъектов </a:t>
            </a:r>
            <a:r>
              <a:rPr lang="ru-RU" sz="1000" dirty="0" smtClean="0">
                <a:cs typeface="Times New Roman" panose="02020603050405020304" pitchFamily="18" charset="0"/>
              </a:rPr>
              <a:t>ЛПК,</a:t>
            </a:r>
          </a:p>
          <a:p>
            <a:pPr marL="257175" indent="-257175" algn="ctr"/>
            <a:r>
              <a:rPr lang="ru-RU" sz="1000" dirty="0" smtClean="0">
                <a:cs typeface="Times New Roman" panose="02020603050405020304" pitchFamily="18" charset="0"/>
              </a:rPr>
              <a:t>прогноз </a:t>
            </a:r>
            <a:r>
              <a:rPr lang="ru-RU" sz="1000" dirty="0">
                <a:cs typeface="Times New Roman" panose="02020603050405020304" pitchFamily="18" charset="0"/>
              </a:rPr>
              <a:t>социально-</a:t>
            </a:r>
          </a:p>
          <a:p>
            <a:pPr marL="257175" indent="-257175" algn="ctr"/>
            <a:r>
              <a:rPr lang="ru-RU" sz="1000" dirty="0">
                <a:cs typeface="Times New Roman" panose="02020603050405020304" pitchFamily="18" charset="0"/>
              </a:rPr>
              <a:t>экономического развития ЛПК в МО, информационный </a:t>
            </a:r>
            <a:r>
              <a:rPr lang="ru-RU" sz="1000" dirty="0" smtClean="0">
                <a:cs typeface="Times New Roman" panose="02020603050405020304" pitchFamily="18" charset="0"/>
              </a:rPr>
              <a:t>обмен,</a:t>
            </a:r>
          </a:p>
          <a:p>
            <a:pPr marL="257175" indent="-257175" algn="ctr"/>
            <a:r>
              <a:rPr lang="ru-RU" sz="1000" dirty="0" smtClean="0">
                <a:cs typeface="Times New Roman" panose="02020603050405020304" pitchFamily="18" charset="0"/>
              </a:rPr>
              <a:t>предупреждение </a:t>
            </a:r>
            <a:r>
              <a:rPr lang="ru-RU" sz="1000" dirty="0">
                <a:cs typeface="Times New Roman" panose="02020603050405020304" pitchFamily="18" charset="0"/>
              </a:rPr>
              <a:t>и </a:t>
            </a:r>
          </a:p>
          <a:p>
            <a:pPr marL="257175" indent="-257175" algn="ctr"/>
            <a:r>
              <a:rPr lang="ru-RU" sz="1000" dirty="0">
                <a:cs typeface="Times New Roman" panose="02020603050405020304" pitchFamily="18" charset="0"/>
              </a:rPr>
              <a:t>ликвидация последствий  </a:t>
            </a:r>
            <a:r>
              <a:rPr lang="ru-RU" sz="1000" dirty="0" smtClean="0">
                <a:cs typeface="Times New Roman" panose="02020603050405020304" pitchFamily="18" charset="0"/>
              </a:rPr>
              <a:t>ЧС,</a:t>
            </a:r>
          </a:p>
          <a:p>
            <a:pPr marL="257175" indent="-257175" algn="ctr"/>
            <a:r>
              <a:rPr lang="ru-RU" sz="1000" dirty="0" smtClean="0">
                <a:cs typeface="Times New Roman" panose="02020603050405020304" pitchFamily="18" charset="0"/>
              </a:rPr>
              <a:t>кадровые </a:t>
            </a:r>
            <a:r>
              <a:rPr lang="ru-RU" sz="1000" dirty="0">
                <a:cs typeface="Times New Roman" panose="02020603050405020304" pitchFamily="18" charset="0"/>
              </a:rPr>
              <a:t>и другие вопросы</a:t>
            </a:r>
            <a:r>
              <a:rPr lang="ru-RU" sz="1000" dirty="0" smtClean="0">
                <a:cs typeface="Times New Roman" panose="02020603050405020304" pitchFamily="18" charset="0"/>
              </a:rPr>
              <a:t>)</a:t>
            </a:r>
            <a:endParaRPr lang="ru-RU" sz="1000" dirty="0">
              <a:cs typeface="Times New Roman" panose="02020603050405020304" pitchFamily="18" charset="0"/>
            </a:endParaRPr>
          </a:p>
        </p:txBody>
      </p:sp>
      <p:sp>
        <p:nvSpPr>
          <p:cNvPr id="14" name="AutoShape 36">
            <a:extLst>
              <a:ext uri="{FF2B5EF4-FFF2-40B4-BE49-F238E27FC236}">
                <a16:creationId xmlns="" xmlns:a16="http://schemas.microsoft.com/office/drawing/2014/main" id="{73C007DF-5772-4DEF-B1E9-FED28ECC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2" y="3373981"/>
            <a:ext cx="2160240" cy="948804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r>
              <a:rPr lang="ru-RU" sz="1200" b="1" dirty="0" smtClean="0">
                <a:cs typeface="Times New Roman" panose="02020603050405020304" pitchFamily="18" charset="0"/>
              </a:rPr>
              <a:t>ФНС</a:t>
            </a:r>
            <a:r>
              <a:rPr lang="ru-RU" sz="1200" b="1" dirty="0">
                <a:cs typeface="Times New Roman" panose="02020603050405020304" pitchFamily="18" charset="0"/>
              </a:rPr>
              <a:t>, </a:t>
            </a:r>
            <a:r>
              <a:rPr lang="ru-RU" sz="1200" b="1" dirty="0" err="1">
                <a:cs typeface="Times New Roman" panose="02020603050405020304" pitchFamily="18" charset="0"/>
              </a:rPr>
              <a:t>Тверьстат</a:t>
            </a:r>
            <a:r>
              <a:rPr lang="ru-RU" sz="1200" b="1" dirty="0">
                <a:cs typeface="Times New Roman" panose="02020603050405020304" pitchFamily="18" charset="0"/>
              </a:rPr>
              <a:t>, </a:t>
            </a:r>
          </a:p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иные органы</a:t>
            </a:r>
          </a:p>
          <a:p>
            <a:pPr marL="257175" indent="-257175" algn="ctr"/>
            <a:r>
              <a:rPr lang="ru-RU" sz="1000" dirty="0">
                <a:cs typeface="Times New Roman" panose="02020603050405020304" pitchFamily="18" charset="0"/>
              </a:rPr>
              <a:t>(информация о </a:t>
            </a:r>
            <a:r>
              <a:rPr lang="ru-RU" sz="1000" dirty="0" smtClean="0">
                <a:cs typeface="Times New Roman" panose="02020603050405020304" pitchFamily="18" charset="0"/>
              </a:rPr>
              <a:t>хозяйственной</a:t>
            </a:r>
          </a:p>
          <a:p>
            <a:pPr marL="257175" indent="-257175" algn="ctr"/>
            <a:r>
              <a:rPr lang="ru-RU" sz="1000" dirty="0" smtClean="0">
                <a:cs typeface="Times New Roman" panose="02020603050405020304" pitchFamily="18" charset="0"/>
              </a:rPr>
              <a:t>деятельности  субъектов </a:t>
            </a:r>
            <a:r>
              <a:rPr lang="ru-RU" sz="1000" dirty="0">
                <a:cs typeface="Times New Roman" panose="02020603050405020304" pitchFamily="18" charset="0"/>
              </a:rPr>
              <a:t>ЛПК</a:t>
            </a:r>
            <a:r>
              <a:rPr lang="ru-RU" sz="1000" dirty="0" smtClean="0">
                <a:cs typeface="Times New Roman" panose="02020603050405020304" pitchFamily="18" charset="0"/>
              </a:rPr>
              <a:t>)</a:t>
            </a:r>
            <a:endParaRPr lang="ru-RU" sz="1000" dirty="0"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DE350BB7-47A9-44F2-B85F-88A8D561CCD5}"/>
              </a:ext>
            </a:extLst>
          </p:cNvPr>
          <p:cNvSpPr/>
          <p:nvPr/>
        </p:nvSpPr>
        <p:spPr>
          <a:xfrm>
            <a:off x="1351497" y="1635646"/>
            <a:ext cx="1789037" cy="2030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Непосредственное взаимодействие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вопросам доведения информации о мерах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господдержки,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своевременного сбора отчетности и получения оперативной информации, консультационной помощи </a:t>
            </a: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1471956" y="1203598"/>
            <a:ext cx="166157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1471956" y="3958894"/>
            <a:ext cx="166157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Левая фигурная скобка 1"/>
          <p:cNvSpPr/>
          <p:nvPr/>
        </p:nvSpPr>
        <p:spPr>
          <a:xfrm>
            <a:off x="3059832" y="1131590"/>
            <a:ext cx="147402" cy="3024336"/>
          </a:xfrm>
          <a:prstGeom prst="leftBrac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AutoShape 36">
            <a:extLst>
              <a:ext uri="{FF2B5EF4-FFF2-40B4-BE49-F238E27FC236}">
                <a16:creationId xmlns="" xmlns:a16="http://schemas.microsoft.com/office/drawing/2014/main" id="{73C007DF-5772-4DEF-B1E9-FED28ECC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260" y="3373982"/>
            <a:ext cx="1395984" cy="948804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r>
              <a:rPr lang="ru-RU" sz="1200" b="1" dirty="0" err="1" smtClean="0">
                <a:cs typeface="Times New Roman" panose="02020603050405020304" pitchFamily="18" charset="0"/>
              </a:rPr>
              <a:t>Минлес</a:t>
            </a:r>
            <a:r>
              <a:rPr lang="ru-RU" sz="1200" b="1" dirty="0" smtClean="0">
                <a:cs typeface="Times New Roman" panose="02020603050405020304" pitchFamily="18" charset="0"/>
              </a:rPr>
              <a:t> </a:t>
            </a:r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Тверской области</a:t>
            </a:r>
          </a:p>
          <a:p>
            <a:pPr marL="257175" indent="-257175" algn="ctr"/>
            <a:r>
              <a:rPr lang="ru-RU" sz="1200" i="1" dirty="0">
                <a:cs typeface="Times New Roman" panose="02020603050405020304" pitchFamily="18" charset="0"/>
              </a:rPr>
              <a:t>отдел лесной </a:t>
            </a:r>
          </a:p>
          <a:p>
            <a:pPr marL="257175" indent="-257175" algn="ctr"/>
            <a:r>
              <a:rPr lang="ru-RU" sz="1200" i="1" dirty="0">
                <a:cs typeface="Times New Roman" panose="02020603050405020304" pitchFamily="18" charset="0"/>
              </a:rPr>
              <a:t>промышленности </a:t>
            </a:r>
          </a:p>
          <a:p>
            <a:pPr marL="257175" indent="-257175" algn="ctr"/>
            <a:r>
              <a:rPr lang="ru-RU" sz="1200" i="1" dirty="0">
                <a:cs typeface="Times New Roman" panose="02020603050405020304" pitchFamily="18" charset="0"/>
              </a:rPr>
              <a:t>и </a:t>
            </a:r>
            <a:r>
              <a:rPr lang="ru-RU" sz="1200" i="1" dirty="0" smtClean="0">
                <a:cs typeface="Times New Roman" panose="02020603050405020304" pitchFamily="18" charset="0"/>
              </a:rPr>
              <a:t>инвестиций</a:t>
            </a:r>
            <a:endParaRPr lang="ru-RU" sz="1200" i="1" dirty="0"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EE28CB4F-A2F1-42B9-A815-E4DC5DC4E556}"/>
              </a:ext>
            </a:extLst>
          </p:cNvPr>
          <p:cNvSpPr/>
          <p:nvPr/>
        </p:nvSpPr>
        <p:spPr>
          <a:xfrm>
            <a:off x="6020698" y="2554853"/>
            <a:ext cx="1719654" cy="68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деятельности, </a:t>
            </a:r>
          </a:p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аналитика, </a:t>
            </a:r>
          </a:p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прогнозы, информационный </a:t>
            </a:r>
          </a:p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</a:t>
            </a:r>
          </a:p>
        </p:txBody>
      </p:sp>
      <p:sp>
        <p:nvSpPr>
          <p:cNvPr id="22" name="Левая фигурная скобка 21"/>
          <p:cNvSpPr/>
          <p:nvPr/>
        </p:nvSpPr>
        <p:spPr>
          <a:xfrm flipH="1">
            <a:off x="5382872" y="1183284"/>
            <a:ext cx="197240" cy="3024336"/>
          </a:xfrm>
          <a:prstGeom prst="leftBrac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H="1">
            <a:off x="5379910" y="1075024"/>
            <a:ext cx="3412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5724128" y="1069374"/>
            <a:ext cx="0" cy="9953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5382872" y="2064736"/>
            <a:ext cx="341256" cy="15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24" name="Прямая со стрелкой 23"/>
          <p:cNvCxnSpPr>
            <a:stCxn id="14" idx="3"/>
            <a:endCxn id="20" idx="1"/>
          </p:cNvCxnSpPr>
          <p:nvPr/>
        </p:nvCxnSpPr>
        <p:spPr>
          <a:xfrm>
            <a:off x="5382872" y="3848383"/>
            <a:ext cx="759388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Прямая со стрелкой 30"/>
          <p:cNvCxnSpPr>
            <a:stCxn id="20" idx="1"/>
            <a:endCxn id="14" idx="3"/>
          </p:cNvCxnSpPr>
          <p:nvPr/>
        </p:nvCxnSpPr>
        <p:spPr>
          <a:xfrm flipH="1" flipV="1">
            <a:off x="5382872" y="3848383"/>
            <a:ext cx="759388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36">
            <a:extLst>
              <a:ext uri="{FF2B5EF4-FFF2-40B4-BE49-F238E27FC236}">
                <a16:creationId xmlns="" xmlns:a16="http://schemas.microsoft.com/office/drawing/2014/main" id="{B6FC8356-F7E0-4EDD-9C03-2A8D1910F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90" y="4659982"/>
            <a:ext cx="1852358" cy="294700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ИНВЕСТОРЫ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992392" y="4371950"/>
            <a:ext cx="4770174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6840253" y="4322783"/>
            <a:ext cx="0" cy="4845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2656181" y="4807331"/>
            <a:ext cx="4184071" cy="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5762566" y="3848384"/>
            <a:ext cx="0" cy="52356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EE28CB4F-A2F1-42B9-A815-E4DC5DC4E556}"/>
              </a:ext>
            </a:extLst>
          </p:cNvPr>
          <p:cNvSpPr/>
          <p:nvPr/>
        </p:nvSpPr>
        <p:spPr>
          <a:xfrm>
            <a:off x="1187624" y="4375683"/>
            <a:ext cx="5780497" cy="248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при реализации инвестиционных проектов в области освоения лесов </a:t>
            </a:r>
            <a:endParaRPr lang="ru-RU" sz="1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190-ПП РФ) и/или создании (модернизации) деревообрабатывающих производств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="" xmlns:a16="http://schemas.microsoft.com/office/drawing/2014/main" id="{392E6DFC-6CC4-463C-9CD7-D6F120B100CA}"/>
              </a:ext>
            </a:extLst>
          </p:cNvPr>
          <p:cNvSpPr/>
          <p:nvPr/>
        </p:nvSpPr>
        <p:spPr>
          <a:xfrm>
            <a:off x="4246435" y="4813774"/>
            <a:ext cx="11334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Господдержка</a:t>
            </a:r>
          </a:p>
        </p:txBody>
      </p:sp>
      <p:sp>
        <p:nvSpPr>
          <p:cNvPr id="41" name="AutoShape 36">
            <a:extLst>
              <a:ext uri="{FF2B5EF4-FFF2-40B4-BE49-F238E27FC236}">
                <a16:creationId xmlns="" xmlns:a16="http://schemas.microsoft.com/office/drawing/2014/main" id="{0F59FC18-5771-44BA-95EE-F365292F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6" y="915568"/>
            <a:ext cx="1133598" cy="269875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ПТО</a:t>
            </a: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</p:txBody>
      </p:sp>
      <p:sp>
        <p:nvSpPr>
          <p:cNvPr id="42" name="AutoShape 36">
            <a:extLst>
              <a:ext uri="{FF2B5EF4-FFF2-40B4-BE49-F238E27FC236}">
                <a16:creationId xmlns="" xmlns:a16="http://schemas.microsoft.com/office/drawing/2014/main" id="{0F59FC18-5771-44BA-95EE-F365292F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3375799"/>
            <a:ext cx="1124580" cy="392781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algn="ctr"/>
            <a:r>
              <a:rPr lang="ru-RU" sz="1200" b="1" dirty="0" err="1" smtClean="0">
                <a:cs typeface="Times New Roman" panose="02020603050405020304" pitchFamily="18" charset="0"/>
              </a:rPr>
              <a:t>Минпромторг</a:t>
            </a:r>
            <a:r>
              <a:rPr lang="ru-RU" sz="1200" b="1" dirty="0" smtClean="0">
                <a:cs typeface="Times New Roman" panose="02020603050405020304" pitchFamily="18" charset="0"/>
              </a:rPr>
              <a:t> </a:t>
            </a:r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России</a:t>
            </a: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</p:txBody>
      </p:sp>
      <p:sp>
        <p:nvSpPr>
          <p:cNvPr id="43" name="AutoShape 36">
            <a:extLst>
              <a:ext uri="{FF2B5EF4-FFF2-40B4-BE49-F238E27FC236}">
                <a16:creationId xmlns="" xmlns:a16="http://schemas.microsoft.com/office/drawing/2014/main" id="{0F59FC18-5771-44BA-95EE-F365292F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44" y="3897928"/>
            <a:ext cx="1129087" cy="392781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Рослесхоз</a:t>
            </a: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</p:txBody>
      </p:sp>
      <p:sp>
        <p:nvSpPr>
          <p:cNvPr id="44" name="AutoShape 36">
            <a:extLst>
              <a:ext uri="{FF2B5EF4-FFF2-40B4-BE49-F238E27FC236}">
                <a16:creationId xmlns="" xmlns:a16="http://schemas.microsoft.com/office/drawing/2014/main" id="{0F59FC18-5771-44BA-95EE-F365292F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776" y="1956316"/>
            <a:ext cx="1124580" cy="392781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r>
              <a:rPr lang="ru-RU" sz="1200" b="1" dirty="0" err="1">
                <a:cs typeface="Times New Roman" panose="02020603050405020304" pitchFamily="18" charset="0"/>
              </a:rPr>
              <a:t>Минэконом</a:t>
            </a:r>
            <a:r>
              <a:rPr lang="ru-RU" sz="1200" b="1" dirty="0">
                <a:cs typeface="Times New Roman" panose="02020603050405020304" pitchFamily="18" charset="0"/>
              </a:rPr>
              <a:t> ТО</a:t>
            </a: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</p:txBody>
      </p:sp>
      <p:sp>
        <p:nvSpPr>
          <p:cNvPr id="45" name="AutoShape 36">
            <a:extLst>
              <a:ext uri="{FF2B5EF4-FFF2-40B4-BE49-F238E27FC236}">
                <a16:creationId xmlns="" xmlns:a16="http://schemas.microsoft.com/office/drawing/2014/main" id="{0F59FC18-5771-44BA-95EE-F365292F6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777" y="2355547"/>
            <a:ext cx="1124578" cy="392781"/>
          </a:xfrm>
          <a:prstGeom prst="roundRect">
            <a:avLst>
              <a:gd name="adj" fmla="val 16667"/>
            </a:avLst>
          </a:prstGeom>
          <a:solidFill>
            <a:srgbClr val="DDF1C7"/>
          </a:solidFill>
          <a:ln w="9525">
            <a:solidFill>
              <a:srgbClr val="00B050"/>
            </a:solidFill>
            <a:round/>
            <a:headEnd/>
            <a:tailEnd/>
          </a:ln>
        </p:spPr>
        <p:txBody>
          <a:bodyPr wrap="square" lIns="0" tIns="36000" rIns="0" bIns="36000" anchor="ctr">
            <a:noAutofit/>
          </a:bodyPr>
          <a:lstStyle/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r>
              <a:rPr lang="ru-RU" sz="1200" b="1" dirty="0">
                <a:cs typeface="Times New Roman" panose="02020603050405020304" pitchFamily="18" charset="0"/>
              </a:rPr>
              <a:t>ФРП ТО</a:t>
            </a: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  <a:p>
            <a:pPr marL="257175" indent="-257175" algn="ctr"/>
            <a:endParaRPr lang="ru-RU" sz="1200" b="1" dirty="0">
              <a:cs typeface="Times New Roman" panose="02020603050405020304" pitchFamily="18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="" xmlns:a16="http://schemas.microsoft.com/office/drawing/2014/main" id="{EE28CB4F-A2F1-42B9-A815-E4DC5DC4E556}"/>
              </a:ext>
            </a:extLst>
          </p:cNvPr>
          <p:cNvSpPr/>
          <p:nvPr/>
        </p:nvSpPr>
        <p:spPr>
          <a:xfrm>
            <a:off x="6206588" y="1238801"/>
            <a:ext cx="2793413" cy="704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при  реализации инвестиционных проектов в сфере создания и развития перерабатывающих предприятий в части оказания финансовых мер государственной поддержки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EE28CB4F-A2F1-42B9-A815-E4DC5DC4E556}"/>
              </a:ext>
            </a:extLst>
          </p:cNvPr>
          <p:cNvSpPr/>
          <p:nvPr/>
        </p:nvSpPr>
        <p:spPr>
          <a:xfrm>
            <a:off x="6300192" y="549040"/>
            <a:ext cx="1440160" cy="68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ЛПК, </a:t>
            </a:r>
          </a:p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аналитика,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прогнозы</a:t>
            </a:r>
            <a:endParaRPr lang="ru-RU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>
            <a:off x="6300192" y="1055376"/>
            <a:ext cx="1" cy="23218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6300192" y="1055376"/>
            <a:ext cx="136815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31"/>
          <p:cNvSpPr>
            <a:spLocks noChangeShapeType="1"/>
          </p:cNvSpPr>
          <p:nvPr/>
        </p:nvSpPr>
        <p:spPr bwMode="auto">
          <a:xfrm>
            <a:off x="7538244" y="3572189"/>
            <a:ext cx="13010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7538244" y="4092717"/>
            <a:ext cx="13010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="" xmlns:a16="http://schemas.microsoft.com/office/drawing/2014/main" id="{EE28CB4F-A2F1-42B9-A815-E4DC5DC4E556}"/>
              </a:ext>
            </a:extLst>
          </p:cNvPr>
          <p:cNvSpPr/>
          <p:nvPr/>
        </p:nvSpPr>
        <p:spPr>
          <a:xfrm>
            <a:off x="6791082" y="4375683"/>
            <a:ext cx="2232373" cy="61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при  утверждении и реализации приоритетных инвестиционных проектов в области освоения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лесов (аналитика, прогнозирование </a:t>
            </a: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 </a:t>
            </a:r>
            <a:r>
              <a:rPr lang="ru-RU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ЛПК)</a:t>
            </a:r>
            <a:endParaRPr lang="ru-RU" sz="1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Line 4"/>
          <p:cNvSpPr>
            <a:spLocks noChangeShapeType="1"/>
          </p:cNvSpPr>
          <p:nvPr/>
        </p:nvSpPr>
        <p:spPr bwMode="auto">
          <a:xfrm>
            <a:off x="7380312" y="2152705"/>
            <a:ext cx="1" cy="12266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Line 31"/>
          <p:cNvSpPr>
            <a:spLocks noChangeShapeType="1"/>
          </p:cNvSpPr>
          <p:nvPr/>
        </p:nvSpPr>
        <p:spPr bwMode="auto">
          <a:xfrm flipV="1">
            <a:off x="7380313" y="2152705"/>
            <a:ext cx="30446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" name="Line 4"/>
          <p:cNvSpPr>
            <a:spLocks noChangeShapeType="1"/>
          </p:cNvSpPr>
          <p:nvPr/>
        </p:nvSpPr>
        <p:spPr bwMode="auto">
          <a:xfrm>
            <a:off x="6118952" y="811213"/>
            <a:ext cx="0" cy="15944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 flipH="1">
            <a:off x="6118952" y="2436459"/>
            <a:ext cx="154154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" name="Line 4"/>
          <p:cNvSpPr>
            <a:spLocks noChangeShapeType="1"/>
          </p:cNvSpPr>
          <p:nvPr/>
        </p:nvSpPr>
        <p:spPr bwMode="auto">
          <a:xfrm flipH="1">
            <a:off x="989445" y="811213"/>
            <a:ext cx="5129506" cy="8123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="" xmlns:a16="http://schemas.microsoft.com/office/drawing/2014/main" id="{392E6DFC-6CC4-463C-9CD7-D6F120B100CA}"/>
              </a:ext>
            </a:extLst>
          </p:cNvPr>
          <p:cNvSpPr/>
          <p:nvPr/>
        </p:nvSpPr>
        <p:spPr>
          <a:xfrm rot="16200000">
            <a:off x="4879731" y="1754535"/>
            <a:ext cx="2164286" cy="314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Господдержка (субсидии, льготное кредитование)</a:t>
            </a:r>
          </a:p>
        </p:txBody>
      </p:sp>
    </p:spTree>
    <p:extLst>
      <p:ext uri="{BB962C8B-B14F-4D97-AF65-F5344CB8AC3E}">
        <p14:creationId xmlns:p14="http://schemas.microsoft.com/office/powerpoint/2010/main" val="12022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C3A8A09B-8B8A-4CAD-8B1E-952B42C6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3825"/>
            <a:ext cx="8243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70000"/>
              </a:lnSpc>
              <a:defRPr sz="1800" b="1">
                <a:solidFill>
                  <a:srgbClr val="A88000"/>
                </a:solidFill>
                <a:ea typeface="+mj-ea"/>
                <a:cs typeface="Times New Roman" pitchFamily="18" charset="0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56324" name="Номер слайда 1"/>
          <p:cNvSpPr txBox="1">
            <a:spLocks noGrp="1"/>
          </p:cNvSpPr>
          <p:nvPr/>
        </p:nvSpPr>
        <p:spPr bwMode="auto">
          <a:xfrm>
            <a:off x="6373813" y="4759325"/>
            <a:ext cx="27701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ru-RU"/>
            </a:defPPr>
            <a:lvl1pPr algn="r" eaLnBrk="1" hangingPunct="1">
              <a:buFontTx/>
              <a:buNone/>
              <a:defRPr>
                <a:solidFill>
                  <a:prstClr val="black"/>
                </a:solidFill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fld id="{0C9EF735-55EF-431C-8504-F6C296264C0B}" type="slidenum">
              <a:rPr lang="ru-RU" altLang="ru-RU"/>
              <a:pPr/>
              <a:t>8</a:t>
            </a:fld>
            <a:endParaRPr lang="ru-RU" altLang="ru-RU" dirty="0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78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ru-RU" altLang="ru-RU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Заголовок 20">
            <a:extLst>
              <a:ext uri="{FF2B5EF4-FFF2-40B4-BE49-F238E27FC236}">
                <a16:creationId xmlns="" xmlns:a16="http://schemas.microsoft.com/office/drawing/2014/main" id="{0D213113-9899-4154-8603-E13932CC9B3C}"/>
              </a:ext>
            </a:extLst>
          </p:cNvPr>
          <p:cNvSpPr>
            <a:spLocks/>
          </p:cNvSpPr>
          <p:nvPr/>
        </p:nvSpPr>
        <p:spPr bwMode="auto">
          <a:xfrm>
            <a:off x="1116013" y="176276"/>
            <a:ext cx="792003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70000"/>
              </a:lnSpc>
            </a:pPr>
            <a:r>
              <a:rPr lang="ru-RU" altLang="ru-RU" sz="1800" b="1" dirty="0" smtClean="0">
                <a:solidFill>
                  <a:srgbClr val="A88000"/>
                </a:solidFill>
                <a:ea typeface="+mj-ea"/>
                <a:cs typeface="Times New Roman" pitchFamily="18" charset="0"/>
              </a:rPr>
              <a:t>СХЕМА ВЗАИМОДЕЙСТВИЯ ОТДЕЛА ЛЕСНОЙ ПРОМЫШЛЕННОСТИ И ИНВЕСТИЦИЙ МИНЛЕСА ТО</a:t>
            </a:r>
            <a:endParaRPr lang="ru-RU" altLang="ru-RU" sz="1800" b="1" dirty="0">
              <a:solidFill>
                <a:srgbClr val="A88000"/>
              </a:solidFill>
              <a:ea typeface="+mj-ea"/>
              <a:cs typeface="Times New Roman" pitchFamily="18" charset="0"/>
            </a:endParaRPr>
          </a:p>
        </p:txBody>
      </p:sp>
      <p:sp>
        <p:nvSpPr>
          <p:cNvPr id="56327" name="TextBox 2"/>
          <p:cNvSpPr txBox="1">
            <a:spLocks noChangeArrowheads="1"/>
          </p:cNvSpPr>
          <p:nvPr/>
        </p:nvSpPr>
        <p:spPr bwMode="auto">
          <a:xfrm>
            <a:off x="827088" y="473233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78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ru-RU" altLang="ru-RU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8761"/>
              </p:ext>
            </p:extLst>
          </p:nvPr>
        </p:nvGraphicFramePr>
        <p:xfrm>
          <a:off x="796095" y="724405"/>
          <a:ext cx="8130310" cy="407542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086310"/>
                <a:gridCol w="504400"/>
                <a:gridCol w="504400"/>
                <a:gridCol w="504400"/>
                <a:gridCol w="504400"/>
                <a:gridCol w="504400"/>
                <a:gridCol w="504400"/>
                <a:gridCol w="504400"/>
                <a:gridCol w="504400"/>
                <a:gridCol w="504400"/>
                <a:gridCol w="504400"/>
              </a:tblGrid>
              <a:tr h="1195381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Минпромторг России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Рослесхоз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Законодательное Собрание Тверской области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Правительство Тверской  области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ИОГВ Тверской области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 Тверской области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Фонды развития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Образовательные учреждения ВО и СПО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Кредитные организации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Организации лесной промышленности 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vert="vert27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99">
                <a:tc gridSpan="11">
                  <a:txBody>
                    <a:bodyPr/>
                    <a:lstStyle/>
                    <a:p>
                      <a:pPr algn="ctr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выполнения задач по развитию лесной промышленности, увеличению объемов переработки древесины, реализации государственной политики в лесной промышленности реализует функции: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7513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основных направлений государственной политики в ЛПК Тверской области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52220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регулирование отрасли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26944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государственная поддержка отрасли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37513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деревообрабатывающий предприятий в рамках реализации инвестиционных проектов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37513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мониторинг, анализ и прогнозирование развития лесной промышленности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74552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кадровая политика в отрасли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территориальное планирование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237513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экспертная работа при принятии решений о проведении конкурсных процедур и/или лесосырьевого обеспечения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149466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рынков сбыта древесной продукции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85000"/>
                        </a:lnSpc>
                      </a:pP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6" marR="6986" marT="69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1258888" y="4473576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783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ru-RU" altLang="ru-RU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12"/>
          <p:cNvSpPr>
            <a:spLocks noChangeArrowheads="1"/>
          </p:cNvSpPr>
          <p:nvPr/>
        </p:nvSpPr>
        <p:spPr bwMode="auto">
          <a:xfrm>
            <a:off x="911221" y="4895849"/>
            <a:ext cx="201613" cy="187929"/>
          </a:xfrm>
          <a:prstGeom prst="rect">
            <a:avLst/>
          </a:prstGeom>
          <a:solidFill>
            <a:schemeClr val="accent6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>
            <a:lvl1pPr defTabSz="6858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ru-RU" altLang="ru-RU" sz="1400">
              <a:solidFill>
                <a:srgbClr val="E6E0EC"/>
              </a:solidFill>
            </a:endParaRP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1192062" y="4839257"/>
            <a:ext cx="2110403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defTabSz="6858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ru-RU" altLang="ru-RU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- постоянного характера</a:t>
            </a:r>
            <a:endParaRPr lang="ru-RU" altLang="ru-RU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4" name="Прямоугольник 14"/>
          <p:cNvSpPr>
            <a:spLocks noChangeArrowheads="1"/>
          </p:cNvSpPr>
          <p:nvPr/>
        </p:nvSpPr>
        <p:spPr bwMode="auto">
          <a:xfrm>
            <a:off x="3936752" y="4884950"/>
            <a:ext cx="203200" cy="198438"/>
          </a:xfrm>
          <a:prstGeom prst="rect">
            <a:avLst/>
          </a:prstGeom>
          <a:solidFill>
            <a:srgbClr val="DDF1C7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>
            <a:lvl1pPr defTabSz="6858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4139952" y="4847834"/>
            <a:ext cx="2060265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defTabSz="6858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ru-RU" alt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 -  </a:t>
            </a:r>
            <a:r>
              <a:rPr lang="ru-RU" altLang="ru-RU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периодического характера</a:t>
            </a:r>
            <a:endParaRPr lang="ru-RU" altLang="ru-RU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6" name="Прямоугольник 16"/>
          <p:cNvSpPr>
            <a:spLocks noChangeArrowheads="1"/>
          </p:cNvSpPr>
          <p:nvPr/>
        </p:nvSpPr>
        <p:spPr bwMode="auto">
          <a:xfrm>
            <a:off x="6558632" y="4882356"/>
            <a:ext cx="203200" cy="2016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>
            <a:lvl1pPr defTabSz="6858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27" name="Нижний колонтитул 41"/>
          <p:cNvSpPr txBox="1">
            <a:spLocks noGrp="1"/>
          </p:cNvSpPr>
          <p:nvPr/>
        </p:nvSpPr>
        <p:spPr bwMode="auto">
          <a:xfrm>
            <a:off x="6660232" y="4748213"/>
            <a:ext cx="2179886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ru-RU" altLang="ru-RU" sz="1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- по </a:t>
            </a:r>
            <a:r>
              <a:rPr lang="ru-RU" altLang="ru-RU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отдельным мероприятиям</a:t>
            </a:r>
          </a:p>
        </p:txBody>
      </p:sp>
      <p:pic>
        <p:nvPicPr>
          <p:cNvPr id="16" name="Рисунок 4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A1D4E3B8-A9AF-4E53-92EB-9CBD174A5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41" y="193663"/>
            <a:ext cx="824388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 smtClean="0">
              <a:solidFill>
                <a:srgbClr val="A88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 smtClean="0">
                <a:solidFill>
                  <a:srgbClr val="A88000"/>
                </a:solidFill>
                <a:latin typeface="Times New Roman" panose="02020603050405020304" pitchFamily="18" charset="0"/>
              </a:rPr>
              <a:t>ФИНАНСОВО-ЭКОНОМИЧЕСКОЕ </a:t>
            </a:r>
            <a:r>
              <a:rPr lang="ru-RU" altLang="ru-RU" sz="1800" b="1" dirty="0">
                <a:solidFill>
                  <a:srgbClr val="A88000"/>
                </a:solidFill>
                <a:latin typeface="Times New Roman" panose="02020603050405020304" pitchFamily="18" charset="0"/>
              </a:rPr>
              <a:t>ОБОСНОВАНИЕ 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12033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charset="0"/>
            </a:endParaRPr>
          </a:p>
        </p:txBody>
      </p:sp>
      <p:sp>
        <p:nvSpPr>
          <p:cNvPr id="58374" name="Rectangle 20"/>
          <p:cNvSpPr>
            <a:spLocks noChangeArrowheads="1"/>
          </p:cNvSpPr>
          <p:nvPr/>
        </p:nvSpPr>
        <p:spPr bwMode="auto">
          <a:xfrm>
            <a:off x="-233326" y="4227513"/>
            <a:ext cx="9147176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00113" y="1419225"/>
            <a:ext cx="7775575" cy="2592388"/>
          </a:xfrm>
          <a:prstGeom prst="rect">
            <a:avLst/>
          </a:prstGeom>
          <a:solidFill>
            <a:srgbClr val="DDF1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 настоящего проекта распоряжения </a:t>
            </a:r>
          </a:p>
          <a:p>
            <a:pPr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потребность в финансировании </a:t>
            </a:r>
          </a:p>
          <a:p>
            <a:pPr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областного бюджета Тверской области на содержание </a:t>
            </a:r>
          </a:p>
          <a:p>
            <a:pPr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отдела лесной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промышленности и инвестиций </a:t>
            </a:r>
          </a:p>
          <a:p>
            <a:pPr algn="ctr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 3,6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млн рублей в год.</a:t>
            </a:r>
          </a:p>
        </p:txBody>
      </p:sp>
      <p:sp>
        <p:nvSpPr>
          <p:cNvPr id="8" name="Номер слайда 6"/>
          <p:cNvSpPr txBox="1">
            <a:spLocks noGrp="1" noChangeAspect="1"/>
          </p:cNvSpPr>
          <p:nvPr/>
        </p:nvSpPr>
        <p:spPr bwMode="auto">
          <a:xfrm>
            <a:off x="6913563" y="4751388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D0A921-7DBF-4E11-995C-8DEEF54DAD9A}" type="slidenum">
              <a:rPr lang="ru-RU" altLang="ru-RU" sz="1400"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07950" y="50800"/>
            <a:ext cx="6111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 Offic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/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16872</TotalTime>
  <Words>1092</Words>
  <Application>Microsoft Office PowerPoint</Application>
  <PresentationFormat>Экран (16:9)</PresentationFormat>
  <Paragraphs>282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Тема Office</vt:lpstr>
      <vt:lpstr>2_Тема Office</vt:lpstr>
      <vt:lpstr>3_Тема Office</vt:lpstr>
      <vt:lpstr>1_Тема Office</vt:lpstr>
      <vt:lpstr>Презентация PowerPoint</vt:lpstr>
      <vt:lpstr>ПРАВОВЫЕ ОСНОВАНИЯ И ЦЕЛЬ</vt:lpstr>
      <vt:lpstr>ЦЕЛЬ, ЗАДАЧИ  МИНИСТЕРСТВА ЛЕСНОГО КОМПЛЕКСА ТВЕРСКОЙ ОБЛАСТИ</vt:lpstr>
      <vt:lpstr>СТРУКТУРА МИНИСТЕРСТВА ЛЕСНОГО КОМПЛЕКСА  ТВЕРСКОЙ ОБЛАСТИ </vt:lpstr>
      <vt:lpstr>ВНЕСЕНИЕ ИЗМЕНЕНИЙ В СТРУКТУРУ И ШТАТНУЮ ЧИСЛЕННОСТЬ, В ЧАСТИ СОЗДАНИЯ</vt:lpstr>
      <vt:lpstr> ОСНОВНЫЕ ФУНКЦИИ ОТДЕЛА  ЛЕСНОЙ ПРОМЫШЛЕННОСТИ И ИНВЕСТИЦИЙ</vt:lpstr>
      <vt:lpstr> СХЕМА ВЗАИМОДЕЙСТВИЯ ОТДЕЛА C ЗАИНТЕРЕСОВАННЫМИ ОРГАНАМИ В РАМКАХ РЕАЛИЗАЦИИ ГОСУДАРСТВЕННОЙ ПОЛИТИКИ В СФЕРЕ ЛЕСНОЙ ПРОМЫШЛЕННОСТИ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Алевтина Николаевна Бакирова</dc:creator>
  <cp:lastModifiedBy>User</cp:lastModifiedBy>
  <cp:revision>1391</cp:revision>
  <cp:lastPrinted>2021-12-20T13:27:48Z</cp:lastPrinted>
  <dcterms:created xsi:type="dcterms:W3CDTF">2017-05-15T11:35:41Z</dcterms:created>
  <dcterms:modified xsi:type="dcterms:W3CDTF">2021-12-21T13:09:29Z</dcterms:modified>
</cp:coreProperties>
</file>