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17" r:id="rId1"/>
    <p:sldMasterId id="2147485629" r:id="rId2"/>
  </p:sldMasterIdLst>
  <p:notesMasterIdLst>
    <p:notesMasterId r:id="rId7"/>
  </p:notesMasterIdLst>
  <p:handoutMasterIdLst>
    <p:handoutMasterId r:id="rId8"/>
  </p:handoutMasterIdLst>
  <p:sldIdLst>
    <p:sldId id="3211" r:id="rId3"/>
    <p:sldId id="306" r:id="rId4"/>
    <p:sldId id="3224" r:id="rId5"/>
    <p:sldId id="622" r:id="rId6"/>
  </p:sldIdLst>
  <p:sldSz cx="12192000" cy="6858000"/>
  <p:notesSz cx="9874250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Отдел программ" initials="О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3B9"/>
    <a:srgbClr val="71B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7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936" y="10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92040" y="2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r">
              <a:defRPr sz="1200"/>
            </a:lvl1pPr>
          </a:lstStyle>
          <a:p>
            <a:fld id="{164FA61A-4FB8-4583-85F5-B9C95058D1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6457418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92040" y="6457418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r">
              <a:defRPr sz="1200"/>
            </a:lvl1pPr>
          </a:lstStyle>
          <a:p>
            <a:fld id="{E763ED50-12DC-4212-8B8F-A1A1C920B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0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3" y="1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93133" y="1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r">
              <a:defRPr sz="1200"/>
            </a:lvl1pPr>
          </a:lstStyle>
          <a:p>
            <a:fld id="{29714BA8-83F7-4C63-8B63-68EA26FFA064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0900"/>
            <a:ext cx="4073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2" rIns="91029" bIns="45512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7426" y="3271386"/>
            <a:ext cx="7899400" cy="2676585"/>
          </a:xfrm>
          <a:prstGeom prst="rect">
            <a:avLst/>
          </a:prstGeom>
        </p:spPr>
        <p:txBody>
          <a:bodyPr vert="horz" lIns="91029" tIns="45512" rIns="91029" bIns="4551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3" y="6456614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93133" y="6456614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r">
              <a:defRPr sz="1200"/>
            </a:lvl1pPr>
          </a:lstStyle>
          <a:p>
            <a:fld id="{74A8CDDC-FAC2-4836-B36C-96CE764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0285">
              <a:defRPr/>
            </a:pPr>
            <a:fld id="{30EEF92F-536A-40B5-A4F7-8AD37E46E039}" type="slidenum">
              <a:rPr lang="ru-RU">
                <a:solidFill>
                  <a:prstClr val="black"/>
                </a:solidFill>
                <a:latin typeface="Calibri"/>
              </a:rPr>
              <a:pPr defTabSz="910285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15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088" y="744538"/>
            <a:ext cx="6629400" cy="37290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18435" name="Номер слайда 3"/>
          <p:cNvSpPr txBox="1">
            <a:spLocks noGrp="1"/>
          </p:cNvSpPr>
          <p:nvPr/>
        </p:nvSpPr>
        <p:spPr bwMode="auto">
          <a:xfrm>
            <a:off x="3830638" y="9437688"/>
            <a:ext cx="29289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53" tIns="46627" rIns="93253" bIns="46627"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A9D11B-F85F-4155-BA3B-D595C2DD2A00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33363" y="803275"/>
            <a:ext cx="7156451" cy="4025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8239B-357F-402A-9396-E799E446410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5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>
            <a:extLst>
              <a:ext uri="{FF2B5EF4-FFF2-40B4-BE49-F238E27FC236}">
                <a16:creationId xmlns:a16="http://schemas.microsoft.com/office/drawing/2014/main" id="{114319BE-B53D-4E90-B02F-82BBCB6B73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>
            <a:extLst>
              <a:ext uri="{FF2B5EF4-FFF2-40B4-BE49-F238E27FC236}">
                <a16:creationId xmlns:a16="http://schemas.microsoft.com/office/drawing/2014/main" id="{497BF2F6-C341-41D9-B460-2E5691640C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100" name="Номер слайда 3">
            <a:extLst>
              <a:ext uri="{FF2B5EF4-FFF2-40B4-BE49-F238E27FC236}">
                <a16:creationId xmlns:a16="http://schemas.microsoft.com/office/drawing/2014/main" id="{40977419-21DD-47A3-97DF-A532464CA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41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4588" indent="-2270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3375" indent="-2270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63750" indent="-2270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209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81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353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925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D104F47-8216-423A-B04B-D84F9188C9C2}" type="slidenum">
              <a:rPr lang="ru-RU" altLang="ru-RU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40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B082-AF4D-4F1D-997C-08B9DFCBEFFC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DA-B0DE-4A3A-A85E-4B74E47DDDAB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A6D1-DE4D-4E61-A62E-D22DB7A00D87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34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573B-1E40-49C1-8506-46C0DDFFD994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3C18A-0220-4E36-9F4F-8093A30E3F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2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77C28-10C8-41C3-8248-8B1D18477E1B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B4475-D0BF-48D5-813A-5B4B817E2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88A57-339E-4077-9FCC-B32592C7CCFA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5A3E3-E128-4B93-B732-1BF2A5E1AD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4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5883-D20B-4398-8796-FE92FEB9AA6B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564E0-663A-465D-ADA0-CA4FC7E29B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1F44A-7C0F-4D8C-A856-D4EC1F027C52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9B3FF-D062-46CE-85AE-9AF404B1F3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19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21DA8-DB72-4590-B8E7-DE9DF4D70BC4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AAF3-626B-44F9-9422-2DB6733FF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2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8F9D-249A-47E4-89EF-6C0678A44217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7FF58-D520-41A3-B759-442F1F94A4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9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2C728-7DDA-41BB-85B2-829546B21D18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CFFD-6D62-4E5E-9686-9350E4A84E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9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274-3C34-408E-9E67-54811057B781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846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4AF88-82C9-4157-9178-FCB9FD7F32BB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6FBA-512A-4809-8C2B-08BA3370F8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74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904DD-B2F7-4B83-B2DA-422D1B5EC7DF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26373-1582-457A-AA37-40B39F8624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57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D803C-8855-45E3-A261-7F975A5CF5F7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DAEF-5400-4E62-9267-0D5B9A5E4E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19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826684"/>
            <a:ext cx="10515600" cy="4349749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CCEE2-D8BF-4AEE-9A81-6B60F470833A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3217C-57AE-43BA-9BA6-2619F8236E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0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636-35A7-4148-9005-7317AB95A5E1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0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CBB7-AB47-4628-B920-A11563453598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7C7-3197-4F4E-9598-B5F9EF42D055}" type="datetime1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4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70A8-B173-4861-BDAD-4BD1E3084552}" type="datetime1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CFD7-D0A0-4693-8F85-EBAC6A48FBDB}" type="datetime1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5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254-BE9D-496B-B556-EDF28CDF16EE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0964-F6EB-462C-AED8-A50BAC8F1952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6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999E-650B-4BF6-82DA-9627FE817559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  <p:sldLayoutId id="2147485624" r:id="rId7"/>
    <p:sldLayoutId id="2147485625" r:id="rId8"/>
    <p:sldLayoutId id="2147485626" r:id="rId9"/>
    <p:sldLayoutId id="2147485627" r:id="rId10"/>
    <p:sldLayoutId id="21474856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6684"/>
            <a:ext cx="10515600" cy="434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6F5F73-41AD-465C-9F87-B73F63F883A1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BF3362-A829-4F63-8ADA-86E7B48467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9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  <p:sldLayoutId id="2147485641" r:id="rId12"/>
  </p:sldLayoutIdLst>
  <p:hf hdr="0" ftr="0" dt="0"/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4"/>
          <p:cNvSpPr txBox="1">
            <a:spLocks/>
          </p:cNvSpPr>
          <p:nvPr/>
        </p:nvSpPr>
        <p:spPr>
          <a:xfrm>
            <a:off x="2949824" y="1626606"/>
            <a:ext cx="7187300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ru-RU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949824" y="5988608"/>
            <a:ext cx="66733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г. Тверь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декабря 2021 года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104181" y="2140390"/>
            <a:ext cx="10187796" cy="19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433" tIns="40242" rIns="80433" bIns="40242">
            <a:spAutoFit/>
          </a:bodyPr>
          <a:lstStyle/>
          <a:p>
            <a:pPr lvl="0" algn="ctr">
              <a:defRPr/>
            </a:pPr>
            <a:r>
              <a:rPr lang="ru-RU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 финансовом обеспечении выплаты заработной платы в 2021 году сотрудникам централизованной бухгалтерии</a:t>
            </a:r>
          </a:p>
          <a:p>
            <a:pPr lvl="0" algn="ctr">
              <a:defRPr/>
            </a:pPr>
            <a:r>
              <a:rPr lang="ru-RU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ГБУ «ОСРЦН «Мой семейный центр» г. Твери и Калининского района, подведомственного Министерству демографической и семейной политики Тверской области</a:t>
            </a:r>
            <a:endParaRPr kumimoji="0" lang="ru-RU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10" name="CustomShape 1">
            <a:extLst>
              <a:ext uri="{FF2B5EF4-FFF2-40B4-BE49-F238E27FC236}">
                <a16:creationId xmlns:a16="http://schemas.microsoft.com/office/drawing/2014/main" id="{8C581035-3371-4CF4-9CF0-F048A2CEEEFE}"/>
              </a:ext>
            </a:extLst>
          </p:cNvPr>
          <p:cNvSpPr/>
          <p:nvPr/>
        </p:nvSpPr>
        <p:spPr>
          <a:xfrm>
            <a:off x="1000080" y="142200"/>
            <a:ext cx="7347600" cy="812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</a:rPr>
              <a:t>МИНИСТЕРСТВО ДЕМОГРАФИЧЕСКОЙ И СЕМЕЙНОЙ  ПОЛИТИКИ ТВЕРСКОЙ ОБЛАСТИ</a:t>
            </a:r>
            <a:endParaRPr kumimoji="0" lang="ru-RU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2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6593417" y="2425699"/>
            <a:ext cx="5077883" cy="4157133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09585">
              <a:defRPr/>
            </a:pPr>
            <a:endParaRPr lang="ru-RU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1300692" y="2425700"/>
            <a:ext cx="5054600" cy="4220633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09585">
              <a:defRPr/>
            </a:pP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1" name="Номер слайда 1"/>
          <p:cNvSpPr txBox="1">
            <a:spLocks noGrp="1"/>
          </p:cNvSpPr>
          <p:nvPr/>
        </p:nvSpPr>
        <p:spPr bwMode="auto">
          <a:xfrm>
            <a:off x="10729385" y="6246284"/>
            <a:ext cx="433916" cy="2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pPr algn="r" defTabSz="609585" fontAlgn="base">
              <a:spcBef>
                <a:spcPct val="0"/>
              </a:spcBef>
              <a:spcAft>
                <a:spcPct val="0"/>
              </a:spcAft>
            </a:pPr>
            <a:endParaRPr lang="ru-RU" altLang="ru-RU" sz="16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1350434" y="325967"/>
            <a:ext cx="10841567" cy="71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cs typeface="Times New Roman" panose="02020603050405020304" pitchFamily="18" charset="0"/>
              </a:rPr>
              <a:t>ЦЕНТРАЛИЗАЦИЯ БУХГАЛТЕРСКОГО УЧЕТА СЕМЕЙНЫХ ЦЕНТРОВ ТВЕРСКОЙ ОБЛАСТИ</a:t>
            </a:r>
          </a:p>
        </p:txBody>
      </p:sp>
      <p:sp>
        <p:nvSpPr>
          <p:cNvPr id="17413" name="Текст 12"/>
          <p:cNvSpPr>
            <a:spLocks noGrp="1"/>
          </p:cNvSpPr>
          <p:nvPr>
            <p:ph type="body" idx="1"/>
          </p:nvPr>
        </p:nvSpPr>
        <p:spPr>
          <a:xfrm>
            <a:off x="1350434" y="2470430"/>
            <a:ext cx="4542367" cy="711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6611408" y="2461963"/>
            <a:ext cx="5041900" cy="71966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демографической и семейной политики Тверской области</a:t>
            </a:r>
          </a:p>
        </p:txBody>
      </p:sp>
      <p:sp>
        <p:nvSpPr>
          <p:cNvPr id="1741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11825818" y="6491818"/>
            <a:ext cx="366183" cy="36618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6" name="Рисунок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467" y="230717"/>
            <a:ext cx="960967" cy="120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Скругленный прямоугольник 19"/>
          <p:cNvSpPr>
            <a:spLocks noChangeArrowheads="1"/>
          </p:cNvSpPr>
          <p:nvPr/>
        </p:nvSpPr>
        <p:spPr bwMode="auto">
          <a:xfrm>
            <a:off x="1587501" y="3429000"/>
            <a:ext cx="3858684" cy="1329267"/>
          </a:xfrm>
          <a:prstGeom prst="roundRect">
            <a:avLst>
              <a:gd name="adj" fmla="val 16667"/>
            </a:avLst>
          </a:prstGeom>
          <a:solidFill>
            <a:srgbClr val="BDD9B1"/>
          </a:solidFill>
          <a:ln w="6350" algn="ctr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609585" fontAlgn="base">
              <a:lnSpc>
                <a:spcPts val="1733"/>
              </a:lnSpc>
              <a:spcBef>
                <a:spcPct val="0"/>
              </a:spcBef>
              <a:spcAft>
                <a:spcPct val="0"/>
              </a:spcAft>
            </a:pPr>
            <a:endParaRPr lang="ru-RU" sz="1867" dirty="0">
              <a:solidFill>
                <a:srgbClr val="000000"/>
              </a:solidFill>
              <a:latin typeface="Calibri" pitchFamily="34" charset="0"/>
            </a:endParaRPr>
          </a:p>
          <a:p>
            <a:pPr algn="ctr" defTabSz="609585" fontAlgn="base">
              <a:lnSpc>
                <a:spcPts val="1733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ГБУ «Комплексный центр социального обслуживания населения»</a:t>
            </a:r>
          </a:p>
          <a:p>
            <a:pPr algn="ctr" defTabSz="609585" fontAlgn="base">
              <a:lnSpc>
                <a:spcPts val="1733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Скругленный прямоугольник 20"/>
          <p:cNvSpPr>
            <a:spLocks noChangeArrowheads="1"/>
          </p:cNvSpPr>
          <p:nvPr/>
        </p:nvSpPr>
        <p:spPr bwMode="auto">
          <a:xfrm>
            <a:off x="7793565" y="3527424"/>
            <a:ext cx="3564467" cy="2836333"/>
          </a:xfrm>
          <a:prstGeom prst="roundRect">
            <a:avLst>
              <a:gd name="adj" fmla="val 16667"/>
            </a:avLst>
          </a:prstGeom>
          <a:solidFill>
            <a:srgbClr val="BDD9B1"/>
          </a:solidFill>
          <a:ln w="12700" algn="ctr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609585" fontAlgn="base">
              <a:lnSpc>
                <a:spcPts val="2267"/>
              </a:lnSpc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9585" fontAlgn="base">
              <a:lnSpc>
                <a:spcPts val="2267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Централизованная бухгалтерия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 ОСРЦ  «Мой семейный центр г. Тверь»</a:t>
            </a:r>
          </a:p>
          <a:p>
            <a:pPr algn="ctr" defTabSz="609585" fontAlgn="base">
              <a:lnSpc>
                <a:spcPts val="2267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единица</a:t>
            </a:r>
          </a:p>
          <a:p>
            <a:pPr algn="ctr" defTabSz="609585" fontAlgn="base">
              <a:lnSpc>
                <a:spcPts val="2267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ru-RU" alt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обслуживании </a:t>
            </a:r>
            <a:r>
              <a:rPr kumimoji="1" lang="ru-RU" alt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kumimoji="1" lang="ru-RU" alt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ГБУ        (</a:t>
            </a:r>
            <a:r>
              <a:rPr kumimoji="1" lang="ru-RU" alt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1 169 </a:t>
            </a:r>
            <a:r>
              <a:rPr kumimoji="1" lang="ru-RU" alt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шт. ед.), подведомственных Министерству</a:t>
            </a: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9585" fontAlgn="base">
              <a:lnSpc>
                <a:spcPts val="2267"/>
              </a:lnSpc>
              <a:spcBef>
                <a:spcPct val="0"/>
              </a:spcBef>
              <a:spcAft>
                <a:spcPct val="0"/>
              </a:spcAft>
            </a:pP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9585" fontAlgn="base">
              <a:lnSpc>
                <a:spcPts val="1733"/>
              </a:lnSpc>
              <a:spcBef>
                <a:spcPct val="0"/>
              </a:spcBef>
              <a:spcAft>
                <a:spcPct val="0"/>
              </a:spcAft>
            </a:pPr>
            <a:endParaRPr lang="ru-RU" sz="2133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5602816" y="3527425"/>
            <a:ext cx="2034117" cy="113241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ru-RU" sz="1600" dirty="0">
              <a:solidFill>
                <a:prstClr val="black"/>
              </a:solidFill>
              <a:latin typeface="Calibri"/>
            </a:endParaRP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единиц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20" name="Скругленный прямоугольник 35"/>
          <p:cNvSpPr>
            <a:spLocks noChangeArrowheads="1"/>
          </p:cNvSpPr>
          <p:nvPr/>
        </p:nvSpPr>
        <p:spPr bwMode="auto">
          <a:xfrm>
            <a:off x="1634067" y="4999567"/>
            <a:ext cx="3858684" cy="1532467"/>
          </a:xfrm>
          <a:prstGeom prst="roundRect">
            <a:avLst>
              <a:gd name="adj" fmla="val 16667"/>
            </a:avLst>
          </a:prstGeom>
          <a:solidFill>
            <a:srgbClr val="BDD9B1"/>
          </a:solidFill>
          <a:ln w="6350" algn="ctr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ru-RU" sz="1867" dirty="0">
              <a:solidFill>
                <a:srgbClr val="000000"/>
              </a:solidFill>
              <a:latin typeface="Calibri" pitchFamily="34" charset="0"/>
            </a:endParaRPr>
          </a:p>
          <a:p>
            <a:pPr algn="ctr" defTabSz="609585" fontAlgn="base">
              <a:lnSpc>
                <a:spcPts val="1733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 «Областной социально-реабилитационный центр для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несовершеннолетних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(г. Тверь)»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ru-RU" sz="1867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Стрелка вправо 36"/>
          <p:cNvSpPr/>
          <p:nvPr/>
        </p:nvSpPr>
        <p:spPr>
          <a:xfrm>
            <a:off x="5652562" y="5195360"/>
            <a:ext cx="2023533" cy="108584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единицы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FE8187-1D14-4E95-8C49-2CCBF2159415}"/>
              </a:ext>
            </a:extLst>
          </p:cNvPr>
          <p:cNvSpPr/>
          <p:nvPr/>
        </p:nvSpPr>
        <p:spPr>
          <a:xfrm>
            <a:off x="1490134" y="1118045"/>
            <a:ext cx="10007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ru-RU" altLang="ru-RU" sz="1600" b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В рамках реализации процесса централизации отдельных функций учреждений,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ru-RU" altLang="ru-RU" sz="1600" b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подведомственных </a:t>
            </a:r>
            <a:r>
              <a:rPr kumimoji="1" lang="ru-RU" altLang="ru-RU" sz="1600" b="1" dirty="0" err="1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Минсемьи</a:t>
            </a:r>
            <a:r>
              <a:rPr kumimoji="1" lang="ru-RU" altLang="ru-RU" sz="1600" b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 ТО, в августе 2020 году на базе 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ru-RU" altLang="ru-RU" sz="1600" b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ГБУ «ОСРЦН «Мой семейный центр» г. Твери и Калининского р-на начал свою работу отраслевой центр по бухгалтерскому и кадровому учету </a:t>
            </a:r>
            <a:r>
              <a:rPr kumimoji="1" lang="ru-RU" altLang="ru-RU" sz="1600" b="1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(Централизованная бухгалтерия)</a:t>
            </a:r>
            <a:r>
              <a:rPr kumimoji="1" lang="ru-RU" altLang="ru-RU" sz="1600" b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919541" y="4625332"/>
            <a:ext cx="8064895" cy="170080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66443" y="183249"/>
            <a:ext cx="10851744" cy="4464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ФИНАНСОВОЕ ОБЕСПЕЧЕНИЕ ЦЕНТРАЛИЗОВАННОЙ БУХГАЛТЕРИИ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5371"/>
              </p:ext>
            </p:extLst>
          </p:nvPr>
        </p:nvGraphicFramePr>
        <p:xfrm>
          <a:off x="984265" y="2284396"/>
          <a:ext cx="10739035" cy="4511511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61147">
                  <a:extLst>
                    <a:ext uri="{9D8B030D-6E8A-4147-A177-3AD203B41FA5}">
                      <a16:colId xmlns:a16="http://schemas.microsoft.com/office/drawing/2014/main" val="1770320108"/>
                    </a:ext>
                  </a:extLst>
                </a:gridCol>
                <a:gridCol w="192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32">
                  <a:extLst>
                    <a:ext uri="{9D8B030D-6E8A-4147-A177-3AD203B41FA5}">
                      <a16:colId xmlns:a16="http://schemas.microsoft.com/office/drawing/2014/main" val="1457480894"/>
                    </a:ext>
                  </a:extLst>
                </a:gridCol>
                <a:gridCol w="1815642">
                  <a:extLst>
                    <a:ext uri="{9D8B030D-6E8A-4147-A177-3AD203B41FA5}">
                      <a16:colId xmlns:a16="http://schemas.microsoft.com/office/drawing/2014/main" val="4028684614"/>
                    </a:ext>
                  </a:extLst>
                </a:gridCol>
                <a:gridCol w="1301671">
                  <a:extLst>
                    <a:ext uri="{9D8B030D-6E8A-4147-A177-3AD203B41FA5}">
                      <a16:colId xmlns:a16="http://schemas.microsoft.com/office/drawing/2014/main" val="2625552114"/>
                    </a:ext>
                  </a:extLst>
                </a:gridCol>
                <a:gridCol w="1425498">
                  <a:extLst>
                    <a:ext uri="{9D8B030D-6E8A-4147-A177-3AD203B41FA5}">
                      <a16:colId xmlns:a16="http://schemas.microsoft.com/office/drawing/2014/main" val="206203433"/>
                    </a:ext>
                  </a:extLst>
                </a:gridCol>
                <a:gridCol w="1545889">
                  <a:extLst>
                    <a:ext uri="{9D8B030D-6E8A-4147-A177-3AD203B41FA5}">
                      <a16:colId xmlns:a16="http://schemas.microsoft.com/office/drawing/2014/main" val="2169321772"/>
                    </a:ext>
                  </a:extLst>
                </a:gridCol>
                <a:gridCol w="1657602">
                  <a:extLst>
                    <a:ext uri="{9D8B030D-6E8A-4147-A177-3AD203B41FA5}">
                      <a16:colId xmlns:a16="http://schemas.microsoft.com/office/drawing/2014/main" val="4052450512"/>
                    </a:ext>
                  </a:extLst>
                </a:gridCol>
              </a:tblGrid>
              <a:tr h="259774">
                <a:tc gridSpan="8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Минсемьи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76426"/>
                  </a:ext>
                </a:extLst>
              </a:tr>
              <a:tr h="25977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ru-RU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 ед.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год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bg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182717"/>
                  </a:ext>
                </a:extLst>
              </a:tr>
              <a:tr h="1293017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Зарплата в сфере оказания бухгалтерских услуг в Твери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5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Тверьстат</a:t>
                      </a:r>
                      <a:r>
                        <a:rPr lang="ru-RU" sz="15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01.09.2021),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Заработная плата сотрудников,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Необходимый ФОТ на год,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 на ФЗП,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потребность,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5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Главный бухгалтер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50 000,0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687,46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7 812,0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6 702,7</a:t>
                      </a: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12763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Зам. главного бухгалтера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45 527,0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549,96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Бухгалтер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31 593,0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12 261,72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1030"/>
                  </a:ext>
                </a:extLst>
              </a:tr>
              <a:tr h="37173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Специалист по кадрам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23 452,0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593,71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83996"/>
                  </a:ext>
                </a:extLst>
              </a:tr>
              <a:tr h="69395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9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Программист (системный администратор)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58 373,0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421,85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85556"/>
                  </a:ext>
                </a:extLst>
              </a:tr>
              <a:tr h="37650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ИТОГО: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14 514,7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7 812,0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6 702,7</a:t>
                      </a: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55871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040629" y="6383556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9019A0-C4F8-46AB-A2D0-5042C5BFB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1" y="153238"/>
            <a:ext cx="686117" cy="864000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46B3154-B940-4460-87F5-0B4E44D62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01564"/>
              </p:ext>
            </p:extLst>
          </p:nvPr>
        </p:nvGraphicFramePr>
        <p:xfrm>
          <a:off x="985012" y="685991"/>
          <a:ext cx="10737542" cy="933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076">
                  <a:extLst>
                    <a:ext uri="{9D8B030D-6E8A-4147-A177-3AD203B41FA5}">
                      <a16:colId xmlns:a16="http://schemas.microsoft.com/office/drawing/2014/main" val="923441941"/>
                    </a:ext>
                  </a:extLst>
                </a:gridCol>
                <a:gridCol w="2013674">
                  <a:extLst>
                    <a:ext uri="{9D8B030D-6E8A-4147-A177-3AD203B41FA5}">
                      <a16:colId xmlns:a16="http://schemas.microsoft.com/office/drawing/2014/main" val="3743139110"/>
                    </a:ext>
                  </a:extLst>
                </a:gridCol>
                <a:gridCol w="1915444">
                  <a:extLst>
                    <a:ext uri="{9D8B030D-6E8A-4147-A177-3AD203B41FA5}">
                      <a16:colId xmlns:a16="http://schemas.microsoft.com/office/drawing/2014/main" val="3784018304"/>
                    </a:ext>
                  </a:extLst>
                </a:gridCol>
                <a:gridCol w="2013674">
                  <a:extLst>
                    <a:ext uri="{9D8B030D-6E8A-4147-A177-3AD203B41FA5}">
                      <a16:colId xmlns:a16="http://schemas.microsoft.com/office/drawing/2014/main" val="1585930426"/>
                    </a:ext>
                  </a:extLst>
                </a:gridCol>
                <a:gridCol w="2013674">
                  <a:extLst>
                    <a:ext uri="{9D8B030D-6E8A-4147-A177-3AD203B41FA5}">
                      <a16:colId xmlns:a16="http://schemas.microsoft.com/office/drawing/2014/main" val="2243909279"/>
                    </a:ext>
                  </a:extLst>
                </a:gridCol>
              </a:tblGrid>
              <a:tr h="3706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ставок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ФОТ в месяц на ставку, руб.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Списочная численность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зарплата в мес. в 2019, руб.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519550"/>
                  </a:ext>
                </a:extLst>
              </a:tr>
              <a:tr h="24723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Минсоцзащиты ТО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5678061"/>
                  </a:ext>
                </a:extLst>
              </a:tr>
              <a:tr h="11840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Бухгалтер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7 946,07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21 327,40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860251"/>
                  </a:ext>
                </a:extLst>
              </a:tr>
            </a:tbl>
          </a:graphicData>
        </a:graphic>
      </p:graphicFrame>
      <p:sp>
        <p:nvSpPr>
          <p:cNvPr id="10" name="Скругленный прямоугольник 8">
            <a:extLst>
              <a:ext uri="{FF2B5EF4-FFF2-40B4-BE49-F238E27FC236}">
                <a16:creationId xmlns:a16="http://schemas.microsoft.com/office/drawing/2014/main" id="{7064EC82-FFD3-42D1-9750-B49E15C39251}"/>
              </a:ext>
            </a:extLst>
          </p:cNvPr>
          <p:cNvSpPr/>
          <p:nvPr/>
        </p:nvSpPr>
        <p:spPr>
          <a:xfrm>
            <a:off x="984265" y="1682514"/>
            <a:ext cx="10738289" cy="53881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Минсемьи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переданы 37 ставок (перешли на работу только 9 бухгалтеров (физических лиц)) с фондом оплаты труда на 2021 год </a:t>
            </a:r>
          </a:p>
          <a:p>
            <a:r>
              <a:rPr 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4 593,5 тыс. руб. (включая начисления).</a:t>
            </a:r>
          </a:p>
        </p:txBody>
      </p:sp>
    </p:spTree>
    <p:extLst>
      <p:ext uri="{BB962C8B-B14F-4D97-AF65-F5344CB8AC3E}">
        <p14:creationId xmlns:p14="http://schemas.microsoft.com/office/powerpoint/2010/main" val="26798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Рисунок 2">
            <a:extLst>
              <a:ext uri="{FF2B5EF4-FFF2-40B4-BE49-F238E27FC236}">
                <a16:creationId xmlns:a16="http://schemas.microsoft.com/office/drawing/2014/main" id="{30CB26B2-231C-4722-8DB6-A7351C71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11151" y="182034"/>
            <a:ext cx="757767" cy="93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BDA24FD-62EB-43CF-8A82-C78C3326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19" y="260647"/>
            <a:ext cx="10691699" cy="49847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1800" b="1" cap="all" dirty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Функционал бухгалтерии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84423D2-07E4-426A-B833-7D6F8D7BFB90}"/>
              </a:ext>
            </a:extLst>
          </p:cNvPr>
          <p:cNvSpPr/>
          <p:nvPr/>
        </p:nvSpPr>
        <p:spPr>
          <a:xfrm>
            <a:off x="1153051" y="1569885"/>
            <a:ext cx="3452885" cy="44319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933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бухгалтерии ГБУ «КЦСОН» предусматривал несколько сотрудников, осуществлявших  ведение учета по направлениям под руководством главного бухгалтера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3668953-7325-4FEB-9D7C-47E4FA3BA20A}"/>
              </a:ext>
            </a:extLst>
          </p:cNvPr>
          <p:cNvSpPr/>
          <p:nvPr/>
        </p:nvSpPr>
        <p:spPr>
          <a:xfrm>
            <a:off x="4914890" y="1569884"/>
            <a:ext cx="6911922" cy="4431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933"/>
              </a:spcAft>
              <a:buFontTx/>
              <a:buChar char="-"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расчетчиков по заработной плате обслуживают 1 169 штатные единицы в подведомственных </a:t>
            </a:r>
            <a:r>
              <a:rPr lang="ru-RU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Минсемьи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учреждениях (из расчета 1 расчетчик по заработной плате обслуживает 200 человек);</a:t>
            </a:r>
          </a:p>
          <a:p>
            <a:pPr>
              <a:spcAft>
                <a:spcPts val="933"/>
              </a:spcAft>
              <a:buFontTx/>
              <a:buChar char="-"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36 бухгалтеров ведут учет материального стола учреждений, осуществляют ведение бухгалтерского,  бюджетного учета в  полном объеме без разделения по направлениям;</a:t>
            </a:r>
          </a:p>
          <a:p>
            <a:pPr>
              <a:spcAft>
                <a:spcPts val="933"/>
              </a:spcAft>
              <a:buFontTx/>
              <a:buChar char="-"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Дополнительно на бухгалтеров возложены функции, которые  ранее осуществлялись бухгалтерами ГКУ «ЦСПН» Минсоцзащиты по мероприятиям:  организация и обеспечение отдыха и оздоровления детей, находящихся в трудной жизненной ситуации; в рамках акций «1 сентября» и новогодних мероприятий»; питания детей из малообеспеченных семей, обучающихся в муниципальных бюджетных (автономных) общеобразовательных организациях Тверской области (более 420 образовательных учреждений Тверской области).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1A162B4-B822-400D-9D99-0136DCCA6ADE}"/>
              </a:ext>
            </a:extLst>
          </p:cNvPr>
          <p:cNvCxnSpPr/>
          <p:nvPr/>
        </p:nvCxnSpPr>
        <p:spPr>
          <a:xfrm>
            <a:off x="4760412" y="1508788"/>
            <a:ext cx="0" cy="508856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5417E1-9962-4312-B509-A2F802DE3971}"/>
              </a:ext>
            </a:extLst>
          </p:cNvPr>
          <p:cNvSpPr txBox="1"/>
          <p:nvPr/>
        </p:nvSpPr>
        <p:spPr>
          <a:xfrm>
            <a:off x="1153051" y="950706"/>
            <a:ext cx="353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Минсоцзащите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(37 КЦСОН)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775D-C239-48EA-8CFE-C6AEDE086761}"/>
              </a:ext>
            </a:extLst>
          </p:cNvPr>
          <p:cNvSpPr txBox="1"/>
          <p:nvPr/>
        </p:nvSpPr>
        <p:spPr>
          <a:xfrm>
            <a:off x="6115507" y="962746"/>
            <a:ext cx="5238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Минсемьи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(Централизованная бухгалтерия)</a:t>
            </a:r>
          </a:p>
        </p:txBody>
      </p:sp>
      <p:sp>
        <p:nvSpPr>
          <p:cNvPr id="11" name="Номер слайда 1">
            <a:extLst>
              <a:ext uri="{FF2B5EF4-FFF2-40B4-BE49-F238E27FC236}">
                <a16:creationId xmlns:a16="http://schemas.microsoft.com/office/drawing/2014/main" id="{02A86316-7244-4977-8F6F-3D64A6E9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629" y="6383556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24473"/>
      </p:ext>
    </p:extLst>
  </p:cSld>
  <p:clrMapOvr>
    <a:masterClrMapping/>
  </p:clrMapOvr>
</p:sld>
</file>

<file path=ppt/theme/theme1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26059</TotalTime>
  <Words>521</Words>
  <Application>Microsoft Office PowerPoint</Application>
  <PresentationFormat>Широкоэкранный</PresentationFormat>
  <Paragraphs>102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DejaVu Sans</vt:lpstr>
      <vt:lpstr>Times New Roman</vt:lpstr>
      <vt:lpstr>4_Тема Office</vt:lpstr>
      <vt:lpstr>Тема Office</vt:lpstr>
      <vt:lpstr>Презентация PowerPoint</vt:lpstr>
      <vt:lpstr>Презентация PowerPoint</vt:lpstr>
      <vt:lpstr>Презентация PowerPoint</vt:lpstr>
      <vt:lpstr>Функционал бухгалтерии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Ермакова Светлана Модестовна</cp:lastModifiedBy>
  <cp:revision>2803</cp:revision>
  <cp:lastPrinted>2021-12-08T08:20:27Z</cp:lastPrinted>
  <dcterms:created xsi:type="dcterms:W3CDTF">2018-01-25T06:54:33Z</dcterms:created>
  <dcterms:modified xsi:type="dcterms:W3CDTF">2021-12-20T21:14:41Z</dcterms:modified>
</cp:coreProperties>
</file>