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17" r:id="rId1"/>
    <p:sldMasterId id="2147485641" r:id="rId2"/>
  </p:sldMasterIdLst>
  <p:notesMasterIdLst>
    <p:notesMasterId r:id="rId11"/>
  </p:notesMasterIdLst>
  <p:handoutMasterIdLst>
    <p:handoutMasterId r:id="rId12"/>
  </p:handoutMasterIdLst>
  <p:sldIdLst>
    <p:sldId id="3211" r:id="rId3"/>
    <p:sldId id="3216" r:id="rId4"/>
    <p:sldId id="3226" r:id="rId5"/>
    <p:sldId id="3225" r:id="rId6"/>
    <p:sldId id="1275" r:id="rId7"/>
    <p:sldId id="1265" r:id="rId8"/>
    <p:sldId id="3219" r:id="rId9"/>
    <p:sldId id="1309" r:id="rId10"/>
  </p:sldIdLst>
  <p:sldSz cx="12192000" cy="6858000"/>
  <p:notesSz cx="9926638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Отдел программ" initials="О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3B9"/>
    <a:srgbClr val="71B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6374" autoAdjust="0"/>
  </p:normalViewPr>
  <p:slideViewPr>
    <p:cSldViewPr snapToGrid="0">
      <p:cViewPr varScale="1">
        <p:scale>
          <a:sx n="66" d="100"/>
          <a:sy n="66" d="100"/>
        </p:scale>
        <p:origin x="72" y="52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302625" cy="340265"/>
          </a:xfrm>
          <a:prstGeom prst="rect">
            <a:avLst/>
          </a:prstGeom>
        </p:spPr>
        <p:txBody>
          <a:bodyPr vert="horz" lIns="91301" tIns="45648" rIns="91301" bIns="4564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1709" y="3"/>
            <a:ext cx="4302625" cy="340265"/>
          </a:xfrm>
          <a:prstGeom prst="rect">
            <a:avLst/>
          </a:prstGeom>
        </p:spPr>
        <p:txBody>
          <a:bodyPr vert="horz" lIns="91301" tIns="45648" rIns="91301" bIns="45648" rtlCol="0"/>
          <a:lstStyle>
            <a:lvl1pPr algn="r">
              <a:defRPr sz="1200"/>
            </a:lvl1pPr>
          </a:lstStyle>
          <a:p>
            <a:fld id="{164FA61A-4FB8-4583-85F5-B9C95058D1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6457419"/>
            <a:ext cx="4302625" cy="340265"/>
          </a:xfrm>
          <a:prstGeom prst="rect">
            <a:avLst/>
          </a:prstGeom>
        </p:spPr>
        <p:txBody>
          <a:bodyPr vert="horz" lIns="91301" tIns="45648" rIns="91301" bIns="4564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1709" y="6457419"/>
            <a:ext cx="4302625" cy="340265"/>
          </a:xfrm>
          <a:prstGeom prst="rect">
            <a:avLst/>
          </a:prstGeom>
        </p:spPr>
        <p:txBody>
          <a:bodyPr vert="horz" lIns="91301" tIns="45648" rIns="91301" bIns="45648" rtlCol="0" anchor="b"/>
          <a:lstStyle>
            <a:lvl1pPr algn="r">
              <a:defRPr sz="1200"/>
            </a:lvl1pPr>
          </a:lstStyle>
          <a:p>
            <a:fld id="{E763ED50-12DC-4212-8B8F-A1A1C920B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0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3" y="1"/>
            <a:ext cx="4301542" cy="341064"/>
          </a:xfrm>
          <a:prstGeom prst="rect">
            <a:avLst/>
          </a:prstGeom>
        </p:spPr>
        <p:txBody>
          <a:bodyPr vert="horz" lIns="91301" tIns="45648" rIns="91301" bIns="4564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807" y="1"/>
            <a:ext cx="4301542" cy="341064"/>
          </a:xfrm>
          <a:prstGeom prst="rect">
            <a:avLst/>
          </a:prstGeom>
        </p:spPr>
        <p:txBody>
          <a:bodyPr vert="horz" lIns="91301" tIns="45648" rIns="91301" bIns="45648" rtlCol="0"/>
          <a:lstStyle>
            <a:lvl1pPr algn="r">
              <a:defRPr sz="1200"/>
            </a:lvl1pPr>
          </a:lstStyle>
          <a:p>
            <a:fld id="{29714BA8-83F7-4C63-8B63-68EA26FFA064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1" tIns="45648" rIns="91301" bIns="4564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5" y="3271386"/>
            <a:ext cx="7941310" cy="2676585"/>
          </a:xfrm>
          <a:prstGeom prst="rect">
            <a:avLst/>
          </a:prstGeom>
        </p:spPr>
        <p:txBody>
          <a:bodyPr vert="horz" lIns="91301" tIns="45648" rIns="91301" bIns="4564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3" y="6456615"/>
            <a:ext cx="4301542" cy="341064"/>
          </a:xfrm>
          <a:prstGeom prst="rect">
            <a:avLst/>
          </a:prstGeom>
        </p:spPr>
        <p:txBody>
          <a:bodyPr vert="horz" lIns="91301" tIns="45648" rIns="91301" bIns="4564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807" y="6456615"/>
            <a:ext cx="4301542" cy="341064"/>
          </a:xfrm>
          <a:prstGeom prst="rect">
            <a:avLst/>
          </a:prstGeom>
        </p:spPr>
        <p:txBody>
          <a:bodyPr vert="horz" lIns="91301" tIns="45648" rIns="91301" bIns="45648" rtlCol="0" anchor="b"/>
          <a:lstStyle>
            <a:lvl1pPr algn="r">
              <a:defRPr sz="1200"/>
            </a:lvl1pPr>
          </a:lstStyle>
          <a:p>
            <a:fld id="{74A8CDDC-FAC2-4836-B36C-96CE764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008">
              <a:defRPr/>
            </a:pPr>
            <a:fld id="{30EEF92F-536A-40B5-A4F7-8AD37E46E039}" type="slidenum">
              <a:rPr lang="ru-RU">
                <a:solidFill>
                  <a:prstClr val="black"/>
                </a:solidFill>
                <a:latin typeface="Calibri"/>
              </a:rPr>
              <a:pPr defTabSz="913008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15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19883" y="9363317"/>
            <a:ext cx="2998405" cy="4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 anchor="b"/>
          <a:lstStyle/>
          <a:p>
            <a:pPr algn="r" defTabSz="913008">
              <a:defRPr/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/>
              </a:rPr>
              <a:pPr algn="r" defTabSz="913008">
                <a:defRPr/>
              </a:pPr>
              <a:t>2</a:t>
            </a:fld>
            <a:endParaRPr lang="ru-RU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863" y="736600"/>
            <a:ext cx="6578600" cy="37004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1209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19883" y="9363317"/>
            <a:ext cx="2998405" cy="4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 anchor="b"/>
          <a:lstStyle/>
          <a:p>
            <a:pPr algn="r" defTabSz="913008">
              <a:defRPr/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/>
              </a:rPr>
              <a:pPr algn="r" defTabSz="913008">
                <a:defRPr/>
              </a:pPr>
              <a:t>3</a:t>
            </a:fld>
            <a:endParaRPr lang="ru-RU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863" y="736600"/>
            <a:ext cx="6578600" cy="37004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2100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19883" y="9363317"/>
            <a:ext cx="2998405" cy="4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 anchor="b"/>
          <a:lstStyle/>
          <a:p>
            <a:pPr algn="r" defTabSz="913008">
              <a:defRPr/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/>
              </a:rPr>
              <a:pPr algn="r" defTabSz="913008">
                <a:defRPr/>
              </a:pPr>
              <a:t>4</a:t>
            </a:fld>
            <a:endParaRPr lang="ru-RU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863" y="736600"/>
            <a:ext cx="6578600" cy="37004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1373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>
            <a:extLst>
              <a:ext uri="{FF2B5EF4-FFF2-40B4-BE49-F238E27FC236}">
                <a16:creationId xmlns:a16="http://schemas.microsoft.com/office/drawing/2014/main" id="{A481097F-C1C3-4BFC-BD5E-EF01DB993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31888" y="1836738"/>
            <a:ext cx="8807451" cy="4954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>
            <a:extLst>
              <a:ext uri="{FF2B5EF4-FFF2-40B4-BE49-F238E27FC236}">
                <a16:creationId xmlns:a16="http://schemas.microsoft.com/office/drawing/2014/main" id="{C7D9BBF1-B49A-4A16-98D9-C89B8E352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15900" y="803275"/>
            <a:ext cx="7156450" cy="4025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8239B-357F-402A-9396-E799E446410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B082-AF4D-4F1D-997C-08B9DFCBEFFC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DA-B0DE-4A3A-A85E-4B74E47DDDAB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A6D1-DE4D-4E61-A62E-D22DB7A00D87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34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805275-D294-4324-8976-01101EABA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C4E76-FD50-4111-9748-75AE42771558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D0482F-FD31-4E60-AD41-5B364BD0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AE1982-4190-4AE1-9F61-878371C13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DFAD-600C-4464-87B2-87F8AA09D1C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0645717"/>
      </p:ext>
    </p:extLst>
  </p:cSld>
  <p:clrMapOvr>
    <a:masterClrMapping/>
  </p:clrMapOvr>
  <p:transition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4817D-7569-427B-9F22-B88445268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B02B-A9FB-419C-9849-9833BBF30E84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A12093-3399-44B9-8FA8-8A684856F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2C0CB6-607E-428A-8147-3A21617B4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1295-AFF2-46A2-9BF5-83A3ACA0D5C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2476594"/>
      </p:ext>
    </p:extLst>
  </p:cSld>
  <p:clrMapOvr>
    <a:masterClrMapping/>
  </p:clrMapOvr>
  <p:transition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473A16-A835-4BE5-857D-C377D059E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5CD97-61C8-46E9-8524-05D412D99E68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1B7E25-E8F3-43A1-8DC4-C7C43D63D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9B8A11-58BC-407A-84AB-097D94812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B7533-8302-4765-8A6F-78A992D2B24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4412417"/>
      </p:ext>
    </p:extLst>
  </p:cSld>
  <p:clrMapOvr>
    <a:masterClrMapping/>
  </p:clrMapOvr>
  <p:transition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621AE-12D9-40E6-8DCF-7D809DA09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FC7E1-784D-4705-A999-28419B73C68A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35C07-2BCE-41B6-9BC8-E413D08290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A7D72-A8A6-44F4-94F4-92113C293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14D1-8AB8-43C1-A4A9-27BBB4EAD4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7867215"/>
      </p:ext>
    </p:extLst>
  </p:cSld>
  <p:clrMapOvr>
    <a:masterClrMapping/>
  </p:clrMapOvr>
  <p:transition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6B5936-69F0-412F-AD5D-151A25787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937F8-29A5-4D83-9928-4184474E4070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97272E-6354-405F-ACFB-F54DCE15A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0CA642-002D-4B16-BFAE-4E160E613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9F487-ED88-4644-B281-4663B78E8E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9533144"/>
      </p:ext>
    </p:extLst>
  </p:cSld>
  <p:clrMapOvr>
    <a:masterClrMapping/>
  </p:clrMapOvr>
  <p:transition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D42A96-B694-45D5-8CA3-6AD1405E5B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7D6D8-BA32-419D-8325-104673C93099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96F3A9-AC05-4EB8-9381-3CD876EE6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D5C2E5-42B2-4D55-B25D-F82375A94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2CB3F-A6AC-4C7A-A251-0D48E237E20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7643481"/>
      </p:ext>
    </p:extLst>
  </p:cSld>
  <p:clrMapOvr>
    <a:masterClrMapping/>
  </p:clrMapOvr>
  <p:transition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8AABC6-0E21-4136-837A-1321BF35A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66245-0207-4032-B241-3115BB03C344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0159F7-169A-44BE-BA15-B40523A04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051D51-90E8-4558-A575-D0132178E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9F095-19E2-45ED-9901-353D9E46757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4508812"/>
      </p:ext>
    </p:extLst>
  </p:cSld>
  <p:clrMapOvr>
    <a:masterClrMapping/>
  </p:clrMapOvr>
  <p:transition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982D3-A8EC-4F3E-A034-2A9E25A0B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EBE7-9FEE-4C9F-91F8-8CBBA42F6289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21AAE-E059-467F-B9EC-472A4F3E5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CABC8-4150-417B-99D6-D957D2F3D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E6F3-2E35-4763-A202-7BF0CA3BF7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3287851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274-3C34-408E-9E67-54811057B781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846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266A8-56D8-463C-84DC-D81509A37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822C6-4C84-4796-A5D0-1492CD2A902F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03AB3-547B-465F-92C5-011924D960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1CE12-F81C-43E1-AB6C-2D0248713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AC0F9-EB4A-487C-A45D-7AE0809D66E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9377997"/>
      </p:ext>
    </p:extLst>
  </p:cSld>
  <p:clrMapOvr>
    <a:masterClrMapping/>
  </p:clrMapOvr>
  <p:transition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AC0250-51B6-4151-BEA2-A5CD51A9B7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BC98A-BE1E-4312-A9BB-127A6BADC043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196664-5B76-4320-B29A-B4526F566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2DF258-ED08-4C34-8333-2CAAD4F8E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C51A1-0587-4C7C-ABAD-3C530ECD67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8079725"/>
      </p:ext>
    </p:extLst>
  </p:cSld>
  <p:clrMapOvr>
    <a:masterClrMapping/>
  </p:clrMapOvr>
  <p:transition>
    <p:comb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44"/>
            <a:ext cx="2743201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1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C11A2C-8EAE-4D15-925B-9FB0438AFB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65297-B07B-4BA4-A433-F3E43FC5E8DE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52B5DC-F484-479C-A733-A2D2D1282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800F4-DDF7-44CE-9248-DBBD4C040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DFF3-F834-4B65-9804-2F2FAFE933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2220613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636-35A7-4148-9005-7317AB95A5E1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0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CBB7-AB47-4628-B920-A11563453598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7C7-3197-4F4E-9598-B5F9EF42D055}" type="datetime1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4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70A8-B173-4861-BDAD-4BD1E3084552}" type="datetime1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CFD7-D0A0-4693-8F85-EBAC6A48FBDB}" type="datetime1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5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254-BE9D-496B-B556-EDF28CDF16EE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0964-F6EB-462C-AED8-A50BAC8F1952}" type="datetime1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6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999E-650B-4BF6-82DA-9627FE817559}" type="datetime1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  <p:sldLayoutId id="2147485624" r:id="rId7"/>
    <p:sldLayoutId id="2147485625" r:id="rId8"/>
    <p:sldLayoutId id="2147485626" r:id="rId9"/>
    <p:sldLayoutId id="2147485627" r:id="rId10"/>
    <p:sldLayoutId id="21474856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C7D0B2-D5CB-4F49-95B1-5771667DC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91E3FA4-8DA1-476D-AF92-E25F2C971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21248EEB-D613-4035-A570-B4FB294F5A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22500C-1860-4193-9144-1B2E7B24349D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B9E43447-692C-4E5C-B20F-EE75BED606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79DFD729-F56D-4C7C-809C-F499782ADA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0F8844A-A9F4-4E6E-B1CD-5282771CC55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27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4"/>
          <p:cNvSpPr txBox="1">
            <a:spLocks/>
          </p:cNvSpPr>
          <p:nvPr/>
        </p:nvSpPr>
        <p:spPr>
          <a:xfrm>
            <a:off x="2949824" y="1626606"/>
            <a:ext cx="7187300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ru-RU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949824" y="5988608"/>
            <a:ext cx="66733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г. Тверь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декабря 2021 года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397480" y="2140390"/>
            <a:ext cx="9471804" cy="155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433" tIns="40242" rIns="80433" bIns="40242">
            <a:spAutoFit/>
          </a:bodyPr>
          <a:lstStyle/>
          <a:p>
            <a:pPr lvl="0" algn="ctr">
              <a:defRPr/>
            </a:pPr>
            <a:r>
              <a:rPr lang="ru-RU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Об увеличении заработной платы педагогических работников и специалистов по социальной работе учреждений, подведомственных Министерству демографической и семейной политики Тверской области</a:t>
            </a:r>
            <a:endParaRPr kumimoji="0" lang="ru-RU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10" name="CustomShape 1">
            <a:extLst>
              <a:ext uri="{FF2B5EF4-FFF2-40B4-BE49-F238E27FC236}">
                <a16:creationId xmlns:a16="http://schemas.microsoft.com/office/drawing/2014/main" id="{8C581035-3371-4CF4-9CF0-F048A2CEEEFE}"/>
              </a:ext>
            </a:extLst>
          </p:cNvPr>
          <p:cNvSpPr/>
          <p:nvPr/>
        </p:nvSpPr>
        <p:spPr>
          <a:xfrm>
            <a:off x="1000080" y="142200"/>
            <a:ext cx="7347600" cy="812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</a:rPr>
              <a:t>МИНИСТЕРСТВО ДЕМОГРАФИЧЕСКОЙ И СЕМЕЙНОЙ  ПОЛИТИКИ ТВЕРСКОЙ ОБЛАСТИ</a:t>
            </a:r>
            <a:endParaRPr kumimoji="0" lang="ru-RU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2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93694" y="206322"/>
            <a:ext cx="10068608" cy="53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уровень среднемесячной заработной платы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9891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598913" algn="l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10082"/>
              </p:ext>
            </p:extLst>
          </p:nvPr>
        </p:nvGraphicFramePr>
        <p:xfrm>
          <a:off x="1056346" y="1309931"/>
          <a:ext cx="10109025" cy="5237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95320483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76516961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610645191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383">
                  <a:extLst>
                    <a:ext uri="{9D8B030D-6E8A-4147-A177-3AD203B41FA5}">
                      <a16:colId xmlns:a16="http://schemas.microsoft.com/office/drawing/2014/main" val="100573314"/>
                    </a:ext>
                  </a:extLst>
                </a:gridCol>
              </a:tblGrid>
              <a:tr h="89656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lang="ru-RU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 год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 год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 год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Январь-октябрь </a:t>
                      </a:r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 года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Прирост 2021 года к 2016 году</a:t>
                      </a:r>
                      <a:endParaRPr lang="ru-RU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17262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47,8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ЦФО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45,9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60,8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56097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центр </a:t>
                      </a:r>
                    </a:p>
                    <a:p>
                      <a:pPr algn="ctr" fontAlgn="t"/>
                      <a:r>
                        <a:rPr lang="ru-RU" sz="16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(педагогический персонал)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17,0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075727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центр </a:t>
                      </a:r>
                    </a:p>
                    <a:p>
                      <a:pPr algn="ctr" fontAlgn="t"/>
                      <a:r>
                        <a:rPr lang="ru-RU" sz="16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(специалисты по социальной </a:t>
                      </a:r>
                    </a:p>
                    <a:p>
                      <a:pPr algn="ctr" fontAlgn="t"/>
                      <a:r>
                        <a:rPr lang="ru-RU" sz="16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работе)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17,0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795013"/>
                  </a:ext>
                </a:extLst>
              </a:tr>
            </a:tbl>
          </a:graphicData>
        </a:graphic>
      </p:graphicFrame>
      <p:sp>
        <p:nvSpPr>
          <p:cNvPr id="11" name="Прямоугольник 2">
            <a:extLst>
              <a:ext uri="{FF2B5EF4-FFF2-40B4-BE49-F238E27FC236}">
                <a16:creationId xmlns:a16="http://schemas.microsoft.com/office/drawing/2014/main" id="{C39E642B-9394-4B44-A13C-831A5BA0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823" y="857244"/>
            <a:ext cx="1242483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1219170" rtl="0" eaLnBrk="1" fontAlgn="ctr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тыс. руб.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60961A62-C4FC-413E-904B-085F59E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657" y="6503934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7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93693" y="206323"/>
            <a:ext cx="10774887" cy="68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>
              <a:defRPr/>
            </a:pPr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уровень среднемесячной заработной </a:t>
            </a:r>
            <a:r>
              <a:rPr lang="ru-RU" sz="1800" dirty="0"/>
              <a:t>платы ПЕДАГОГИЧЕСКИХ РАБОТНИКОВ и Специалистов по социальной работе ТВЕРСКОЙ ОБЛАСТИ </a:t>
            </a:r>
            <a:endParaRPr kumimoji="0" lang="ru-RU" sz="1800" b="1" i="0" u="none" strike="noStrike" kern="1200" cap="all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9891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598913" algn="l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06602"/>
              </p:ext>
            </p:extLst>
          </p:nvPr>
        </p:nvGraphicFramePr>
        <p:xfrm>
          <a:off x="1056345" y="1037215"/>
          <a:ext cx="10582882" cy="446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314">
                  <a:extLst>
                    <a:ext uri="{9D8B030D-6E8A-4147-A177-3AD203B41FA5}">
                      <a16:colId xmlns:a16="http://schemas.microsoft.com/office/drawing/2014/main" val="95320483"/>
                    </a:ext>
                  </a:extLst>
                </a:gridCol>
                <a:gridCol w="1899936">
                  <a:extLst>
                    <a:ext uri="{9D8B030D-6E8A-4147-A177-3AD203B41FA5}">
                      <a16:colId xmlns:a16="http://schemas.microsoft.com/office/drawing/2014/main" val="765169615"/>
                    </a:ext>
                  </a:extLst>
                </a:gridCol>
              </a:tblGrid>
              <a:tr h="99632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Категории работников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Среднемесячный доход от трудовой деятельности в ТО на 2021, руб.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Ожидаемый размер средней 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зарплаты </a:t>
                      </a:r>
                      <a:r>
                        <a:rPr lang="ru-RU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 2021 год, руб. </a:t>
                      </a:r>
                    </a:p>
                  </a:txBody>
                  <a:tcPr marL="36000" marR="0" marT="3600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 от средне-месячного дохода от трудовой деятельности</a:t>
                      </a:r>
                    </a:p>
                  </a:txBody>
                  <a:tcPr marL="36000" marR="0" marT="3600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1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17262"/>
                  </a:ext>
                </a:extLst>
              </a:tr>
              <a:tr h="4557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Педработники общеобразовательных учреждений (школы) *</a:t>
                      </a:r>
                      <a:endParaRPr lang="ru-RU" sz="1600" b="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0" marT="7144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32 304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</a:pPr>
                      <a:r>
                        <a:rPr lang="ru-RU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Педработники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дошкольных учреждений  (детские сады)*</a:t>
                      </a:r>
                      <a:endParaRPr lang="ru-RU" sz="1600" b="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72000" marT="7144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30 420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916064"/>
                  </a:ext>
                </a:extLst>
              </a:tr>
              <a:tr h="4584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</a:pPr>
                      <a:r>
                        <a:rPr lang="ru-RU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Педработники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учреждений дополнительного образования *</a:t>
                      </a:r>
                      <a:endParaRPr lang="ru-RU" sz="1600" b="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72000" marT="7144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33 787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30830"/>
                  </a:ext>
                </a:extLst>
              </a:tr>
              <a:tr h="54693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</a:pPr>
                      <a:r>
                        <a:rPr lang="ru-RU" sz="1600" b="0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Педработники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оказывающие услуги детям-сиротам*</a:t>
                      </a:r>
                      <a:endParaRPr lang="ru-RU" sz="1600" b="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72000" marT="7144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33 170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95929"/>
                  </a:ext>
                </a:extLst>
              </a:tr>
              <a:tr h="579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</a:pPr>
                      <a:r>
                        <a:rPr lang="ru-RU" sz="1600" b="1" i="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Педработники</a:t>
                      </a:r>
                      <a:r>
                        <a:rPr lang="ru-RU" sz="1600" b="1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социально-реабилитационных центров (</a:t>
                      </a:r>
                      <a:r>
                        <a:rPr lang="ru-RU" sz="1600" b="1" i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Минсемьи</a:t>
                      </a:r>
                      <a:r>
                        <a:rPr lang="ru-RU" sz="1600" b="1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ru-RU" sz="1600" b="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72000" marT="7144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 </a:t>
                      </a:r>
                      <a:r>
                        <a:rPr lang="ru-RU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240,62</a:t>
                      </a:r>
                      <a:r>
                        <a:rPr lang="ru-RU" sz="1600" b="1" i="0" kern="120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</a:t>
                      </a:r>
                      <a:endParaRPr lang="ru-R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(факт 19 698)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69</a:t>
                      </a:r>
                      <a:r>
                        <a:rPr lang="ru-RU" sz="1600" b="1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</a:t>
                      </a:r>
                      <a:endParaRPr lang="ru-R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(факт 61)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743239"/>
                  </a:ext>
                </a:extLst>
              </a:tr>
              <a:tr h="4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</a:pPr>
                      <a:r>
                        <a:rPr lang="ru-RU" sz="16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Специалисты по социальной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</a:pPr>
                      <a:r>
                        <a:rPr lang="ru-RU" sz="16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работе </a:t>
                      </a:r>
                      <a:r>
                        <a:rPr lang="ru-RU" sz="1600" b="1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1600" b="1" i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Минсемьи</a:t>
                      </a:r>
                      <a:r>
                        <a:rPr lang="ru-RU" sz="1600" b="1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endParaRPr lang="ru-RU" sz="1600" b="1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72000" marT="7144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19 604,38</a:t>
                      </a:r>
                      <a:r>
                        <a:rPr lang="ru-RU" sz="1600" b="1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(факт 16 420)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ru-RU" sz="1600" b="1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(факт 51)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09353"/>
                  </a:ext>
                </a:extLst>
              </a:tr>
            </a:tbl>
          </a:graphicData>
        </a:graphic>
      </p:graphicFrame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60961A62-C4FC-413E-904B-085F59E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657" y="6503934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04E674F7-FCC1-4DD4-BD61-0BE79C59E29E}"/>
              </a:ext>
            </a:extLst>
          </p:cNvPr>
          <p:cNvSpPr/>
          <p:nvPr/>
        </p:nvSpPr>
        <p:spPr>
          <a:xfrm>
            <a:off x="1056345" y="5669686"/>
            <a:ext cx="10774887" cy="83424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*В рамках реализации Указов Президента Российской Федерации от 07.05.2012 № 597, от  01.06.2012 № 761 и от 28.12.2012 № 1688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При условии согласования осуществления единовременной выплаты в декабре 2021 года</a:t>
            </a:r>
          </a:p>
        </p:txBody>
      </p:sp>
    </p:spTree>
    <p:extLst>
      <p:ext uri="{BB962C8B-B14F-4D97-AF65-F5344CB8AC3E}">
        <p14:creationId xmlns:p14="http://schemas.microsoft.com/office/powerpoint/2010/main" val="88569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00013" y="140352"/>
            <a:ext cx="10645648" cy="69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>
              <a:defRPr/>
            </a:pPr>
            <a:r>
              <a:rPr lang="ru-RU" sz="1800" dirty="0"/>
              <a:t>уровень среднемесячной заработной платы СЕМЕЙНЫХ ЦЕНТРОВ в разрезе категорий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all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9891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598913" algn="l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C3EBBE7-5430-4AA7-84CB-1713F81E5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23527"/>
              </p:ext>
            </p:extLst>
          </p:nvPr>
        </p:nvGraphicFramePr>
        <p:xfrm>
          <a:off x="1526224" y="1071543"/>
          <a:ext cx="9593225" cy="4771866"/>
        </p:xfrm>
        <a:graphic>
          <a:graphicData uri="http://schemas.openxmlformats.org/drawingml/2006/table">
            <a:tbl>
              <a:tblPr/>
              <a:tblGrid>
                <a:gridCol w="613127">
                  <a:extLst>
                    <a:ext uri="{9D8B030D-6E8A-4147-A177-3AD203B41FA5}">
                      <a16:colId xmlns:a16="http://schemas.microsoft.com/office/drawing/2014/main" val="3642586724"/>
                    </a:ext>
                  </a:extLst>
                </a:gridCol>
                <a:gridCol w="6840747">
                  <a:extLst>
                    <a:ext uri="{9D8B030D-6E8A-4147-A177-3AD203B41FA5}">
                      <a16:colId xmlns:a16="http://schemas.microsoft.com/office/drawing/2014/main" val="246046096"/>
                    </a:ext>
                  </a:extLst>
                </a:gridCol>
                <a:gridCol w="2139351">
                  <a:extLst>
                    <a:ext uri="{9D8B030D-6E8A-4147-A177-3AD203B41FA5}">
                      <a16:colId xmlns:a16="http://schemas.microsoft.com/office/drawing/2014/main" val="338163227"/>
                    </a:ext>
                  </a:extLst>
                </a:gridCol>
              </a:tblGrid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Должность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Средняя зарплата,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</a:t>
                      </a:r>
                      <a:endParaRPr kumimoji="0" lang="ru-RU" alt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33872"/>
                  </a:ext>
                </a:extLst>
              </a:tr>
              <a:tr h="266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29678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Директор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51 631,74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420217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Заведующий отделения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23 788,75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40181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Воспитатели (старший воспитатель, воспитатель)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19 698,31</a:t>
                      </a:r>
                    </a:p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753408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Педагоги (педагог-психолог, социальный педагог, педагог дополнительного образования, педагог-организатор, логопед)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712183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Специалист по социальной работе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16 995,18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82841"/>
                  </a:ext>
                </a:extLst>
              </a:tr>
              <a:tr h="5337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Главный бухгалтер, зам. главного бухгалтера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39 600,00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06634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Бухгалтер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21 800,00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58878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Специалист по кадрам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537779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Программист (системный администратор)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919447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Прочий персонал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14 689,76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88686"/>
                  </a:ext>
                </a:extLst>
              </a:tr>
              <a:tr h="3153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Средняя ЗП по СРЦН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20 103,85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39508"/>
                  </a:ext>
                </a:extLst>
              </a:tr>
            </a:tbl>
          </a:graphicData>
        </a:graphic>
      </p:graphicFrame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98820565-3689-4840-8B9C-1A25AFB5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657" y="6503934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9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3">
            <a:extLst>
              <a:ext uri="{FF2B5EF4-FFF2-40B4-BE49-F238E27FC236}">
                <a16:creationId xmlns:a16="http://schemas.microsoft.com/office/drawing/2014/main" id="{0FAD02FF-B6DC-4DB1-BAE7-8DCD3F83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5" y="1300164"/>
            <a:ext cx="789622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Номер слайда 1">
            <a:extLst>
              <a:ext uri="{FF2B5EF4-FFF2-40B4-BE49-F238E27FC236}">
                <a16:creationId xmlns:a16="http://schemas.microsoft.com/office/drawing/2014/main" id="{E05413D9-D5F7-4E51-943A-3F03678C6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0213" y="6442076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D76FB-B667-44B5-B60B-1C440897147D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Заголовок 1">
            <a:extLst>
              <a:ext uri="{FF2B5EF4-FFF2-40B4-BE49-F238E27FC236}">
                <a16:creationId xmlns:a16="http://schemas.microsoft.com/office/drawing/2014/main" id="{657097B4-C845-404A-83F0-EB3C8792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97" y="225102"/>
            <a:ext cx="10992479" cy="51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1" tIns="60951" rIns="121901" bIns="6095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2400"/>
              </a:lnSpc>
              <a:spcBef>
                <a:spcPct val="0"/>
              </a:spcBef>
              <a:buNone/>
            </a:pPr>
            <a:r>
              <a:rPr lang="ru-RU" altLang="ru-RU" sz="18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УЧРЕЖДЕНИЙ, ОКАЗЫВАЮЩИХ УСЛУГИ СЕМЬЯМ С ДЕТЬМИ</a:t>
            </a:r>
          </a:p>
        </p:txBody>
      </p:sp>
      <p:sp>
        <p:nvSpPr>
          <p:cNvPr id="17413" name="TextBox 2">
            <a:extLst>
              <a:ext uri="{FF2B5EF4-FFF2-40B4-BE49-F238E27FC236}">
                <a16:creationId xmlns:a16="http://schemas.microsoft.com/office/drawing/2014/main" id="{ADF986D8-D492-41D0-A06D-64FB95E5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9" y="1892301"/>
            <a:ext cx="3060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стационарных отделений </a:t>
            </a:r>
          </a:p>
        </p:txBody>
      </p:sp>
      <p:sp>
        <p:nvSpPr>
          <p:cNvPr id="17414" name="TextBox 67">
            <a:extLst>
              <a:ext uri="{FF2B5EF4-FFF2-40B4-BE49-F238E27FC236}">
                <a16:creationId xmlns:a16="http://schemas.microsoft.com/office/drawing/2014/main" id="{8E6665D0-54D1-44FA-8192-4F29142B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1" y="1787526"/>
            <a:ext cx="3062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5" name="TextBox 66">
            <a:extLst>
              <a:ext uri="{FF2B5EF4-FFF2-40B4-BE49-F238E27FC236}">
                <a16:creationId xmlns:a16="http://schemas.microsoft.com/office/drawing/2014/main" id="{C405594D-2C72-4911-82A2-A338BA4E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2416176"/>
            <a:ext cx="3114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отделений по работе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семьей и детьми</a:t>
            </a:r>
          </a:p>
        </p:txBody>
      </p:sp>
      <p:pic>
        <p:nvPicPr>
          <p:cNvPr id="17416" name="Рисунок 4">
            <a:extLst>
              <a:ext uri="{FF2B5EF4-FFF2-40B4-BE49-F238E27FC236}">
                <a16:creationId xmlns:a16="http://schemas.microsoft.com/office/drawing/2014/main" id="{01AD5404-C73D-47AC-A667-A7E302BAD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722439"/>
            <a:ext cx="88423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7">
            <a:extLst>
              <a:ext uri="{FF2B5EF4-FFF2-40B4-BE49-F238E27FC236}">
                <a16:creationId xmlns:a16="http://schemas.microsoft.com/office/drawing/2014/main" id="{8845562C-DEF6-4A92-AD67-204DC9A46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625721"/>
            <a:ext cx="4632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Областной центр «Семья», на базе которого действует детский телефон доверия</a:t>
            </a:r>
          </a:p>
        </p:txBody>
      </p:sp>
      <p:sp>
        <p:nvSpPr>
          <p:cNvPr id="17418" name="TextBox 7">
            <a:extLst>
              <a:ext uri="{FF2B5EF4-FFF2-40B4-BE49-F238E27FC236}">
                <a16:creationId xmlns:a16="http://schemas.microsoft.com/office/drawing/2014/main" id="{6714E470-BE98-48FF-9E7F-2BA557E4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9" y="1293814"/>
            <a:ext cx="5180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семейных центров, в структуре которых:</a:t>
            </a:r>
          </a:p>
        </p:txBody>
      </p:sp>
      <p:pic>
        <p:nvPicPr>
          <p:cNvPr id="17419" name="Picture 3">
            <a:extLst>
              <a:ext uri="{FF2B5EF4-FFF2-40B4-BE49-F238E27FC236}">
                <a16:creationId xmlns:a16="http://schemas.microsoft.com/office/drawing/2014/main" id="{7414FB14-B5CD-447E-8F96-B7C00978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351" y="3678239"/>
            <a:ext cx="509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3">
            <a:extLst>
              <a:ext uri="{FF2B5EF4-FFF2-40B4-BE49-F238E27FC236}">
                <a16:creationId xmlns:a16="http://schemas.microsoft.com/office/drawing/2014/main" id="{2DBF5CBA-373C-4EC9-9C58-6009C390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6" y="4475164"/>
            <a:ext cx="50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3">
            <a:extLst>
              <a:ext uri="{FF2B5EF4-FFF2-40B4-BE49-F238E27FC236}">
                <a16:creationId xmlns:a16="http://schemas.microsoft.com/office/drawing/2014/main" id="{48D455E0-562A-458C-BB10-8507306B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7" y="2574926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3">
            <a:extLst>
              <a:ext uri="{FF2B5EF4-FFF2-40B4-BE49-F238E27FC236}">
                <a16:creationId xmlns:a16="http://schemas.microsoft.com/office/drawing/2014/main" id="{197E8781-3740-42D3-9B1D-9112D2B0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6" y="6027739"/>
            <a:ext cx="403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3">
            <a:extLst>
              <a:ext uri="{FF2B5EF4-FFF2-40B4-BE49-F238E27FC236}">
                <a16:creationId xmlns:a16="http://schemas.microsoft.com/office/drawing/2014/main" id="{F3BAEEC1-B0E2-476F-8C1A-C08A710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0" y="5540375"/>
            <a:ext cx="511175" cy="33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3">
            <a:extLst>
              <a:ext uri="{FF2B5EF4-FFF2-40B4-BE49-F238E27FC236}">
                <a16:creationId xmlns:a16="http://schemas.microsoft.com/office/drawing/2014/main" id="{1DA22A24-EB40-40F4-AC73-F5FFAEE3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95" y="4720432"/>
            <a:ext cx="5095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3">
            <a:extLst>
              <a:ext uri="{FF2B5EF4-FFF2-40B4-BE49-F238E27FC236}">
                <a16:creationId xmlns:a16="http://schemas.microsoft.com/office/drawing/2014/main" id="{DD48F3E0-6B8E-4B79-AF2C-E9A36A48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4" y="6319839"/>
            <a:ext cx="509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3">
            <a:extLst>
              <a:ext uri="{FF2B5EF4-FFF2-40B4-BE49-F238E27FC236}">
                <a16:creationId xmlns:a16="http://schemas.microsoft.com/office/drawing/2014/main" id="{47E538B1-0C0F-41D0-9285-9A5DC483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4" y="5499101"/>
            <a:ext cx="3698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3">
            <a:extLst>
              <a:ext uri="{FF2B5EF4-FFF2-40B4-BE49-F238E27FC236}">
                <a16:creationId xmlns:a16="http://schemas.microsoft.com/office/drawing/2014/main" id="{1588A798-374E-4657-92DA-2D537578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9" y="5203120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3">
            <a:extLst>
              <a:ext uri="{FF2B5EF4-FFF2-40B4-BE49-F238E27FC236}">
                <a16:creationId xmlns:a16="http://schemas.microsoft.com/office/drawing/2014/main" id="{9B44D7C4-475F-4853-844D-6DF4ED40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5" y="5403851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3">
            <a:extLst>
              <a:ext uri="{FF2B5EF4-FFF2-40B4-BE49-F238E27FC236}">
                <a16:creationId xmlns:a16="http://schemas.microsoft.com/office/drawing/2014/main" id="{DA30FB6A-A77A-4186-A53E-2D08037C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4" y="5665789"/>
            <a:ext cx="511175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3">
            <a:extLst>
              <a:ext uri="{FF2B5EF4-FFF2-40B4-BE49-F238E27FC236}">
                <a16:creationId xmlns:a16="http://schemas.microsoft.com/office/drawing/2014/main" id="{9E067501-67A7-409B-A497-D272E3BF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38" y="1925639"/>
            <a:ext cx="50006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3">
            <a:extLst>
              <a:ext uri="{FF2B5EF4-FFF2-40B4-BE49-F238E27FC236}">
                <a16:creationId xmlns:a16="http://schemas.microsoft.com/office/drawing/2014/main" id="{5EA67546-6F28-4F0D-8C11-555F38A9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39" y="3390900"/>
            <a:ext cx="369887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3">
            <a:extLst>
              <a:ext uri="{FF2B5EF4-FFF2-40B4-BE49-F238E27FC236}">
                <a16:creationId xmlns:a16="http://schemas.microsoft.com/office/drawing/2014/main" id="{9BFA6978-5D4E-4C2A-A413-EAD8928E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25" y="2357440"/>
            <a:ext cx="50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3">
            <a:extLst>
              <a:ext uri="{FF2B5EF4-FFF2-40B4-BE49-F238E27FC236}">
                <a16:creationId xmlns:a16="http://schemas.microsoft.com/office/drawing/2014/main" id="{BD26F0AD-3600-4A4A-86CF-5C0F68B24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4" y="2344739"/>
            <a:ext cx="509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3">
            <a:extLst>
              <a:ext uri="{FF2B5EF4-FFF2-40B4-BE49-F238E27FC236}">
                <a16:creationId xmlns:a16="http://schemas.microsoft.com/office/drawing/2014/main" id="{C4F73F6B-9E49-461C-8DAE-4CC559A3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5" y="3271839"/>
            <a:ext cx="5111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3">
            <a:extLst>
              <a:ext uri="{FF2B5EF4-FFF2-40B4-BE49-F238E27FC236}">
                <a16:creationId xmlns:a16="http://schemas.microsoft.com/office/drawing/2014/main" id="{C1CACB2D-3906-4A44-98AE-60FDF610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7" y="2981326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3">
            <a:extLst>
              <a:ext uri="{FF2B5EF4-FFF2-40B4-BE49-F238E27FC236}">
                <a16:creationId xmlns:a16="http://schemas.microsoft.com/office/drawing/2014/main" id="{799D7B79-78C9-4DD7-A1B2-E380EE4C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1" y="4754564"/>
            <a:ext cx="509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">
            <a:extLst>
              <a:ext uri="{FF2B5EF4-FFF2-40B4-BE49-F238E27FC236}">
                <a16:creationId xmlns:a16="http://schemas.microsoft.com/office/drawing/2014/main" id="{B3D9F678-6948-4F00-B42A-24E3F9ED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4" y="4473577"/>
            <a:ext cx="5095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3">
            <a:extLst>
              <a:ext uri="{FF2B5EF4-FFF2-40B4-BE49-F238E27FC236}">
                <a16:creationId xmlns:a16="http://schemas.microsoft.com/office/drawing/2014/main" id="{5BDE9E93-3755-4D80-AEA5-9A157FD5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7" y="3454401"/>
            <a:ext cx="511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3">
            <a:extLst>
              <a:ext uri="{FF2B5EF4-FFF2-40B4-BE49-F238E27FC236}">
                <a16:creationId xmlns:a16="http://schemas.microsoft.com/office/drawing/2014/main" id="{39028039-A0A3-4B95-B7A6-3E198274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5943600"/>
            <a:ext cx="407987" cy="27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">
            <a:extLst>
              <a:ext uri="{FF2B5EF4-FFF2-40B4-BE49-F238E27FC236}">
                <a16:creationId xmlns:a16="http://schemas.microsoft.com/office/drawing/2014/main" id="{1DBA2A48-E7EA-461E-B70D-300DD4D8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77" y="3727452"/>
            <a:ext cx="511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">
            <a:extLst>
              <a:ext uri="{FF2B5EF4-FFF2-40B4-BE49-F238E27FC236}">
                <a16:creationId xmlns:a16="http://schemas.microsoft.com/office/drawing/2014/main" id="{680E40F0-84FC-4E77-A50B-85A4C20A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6" y="5005388"/>
            <a:ext cx="509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3">
            <a:extLst>
              <a:ext uri="{FF2B5EF4-FFF2-40B4-BE49-F238E27FC236}">
                <a16:creationId xmlns:a16="http://schemas.microsoft.com/office/drawing/2014/main" id="{AE90063F-0843-49EF-BA78-EB0A7DBC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5153026"/>
            <a:ext cx="5095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Рисунок 6">
            <a:extLst>
              <a:ext uri="{FF2B5EF4-FFF2-40B4-BE49-F238E27FC236}">
                <a16:creationId xmlns:a16="http://schemas.microsoft.com/office/drawing/2014/main" id="{70EF72A6-EFBA-4FF5-ADCB-8D22E27DC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4" y="3662365"/>
            <a:ext cx="5048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Равнобедренный треугольник 45">
            <a:extLst>
              <a:ext uri="{FF2B5EF4-FFF2-40B4-BE49-F238E27FC236}">
                <a16:creationId xmlns:a16="http://schemas.microsoft.com/office/drawing/2014/main" id="{86D50206-37A6-4889-A4DB-DD1EC3F35E46}"/>
              </a:ext>
            </a:extLst>
          </p:cNvPr>
          <p:cNvSpPr/>
          <p:nvPr/>
        </p:nvSpPr>
        <p:spPr>
          <a:xfrm>
            <a:off x="6916740" y="3727449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0F07E1AF-AC47-444E-BBDC-90B351705681}"/>
              </a:ext>
            </a:extLst>
          </p:cNvPr>
          <p:cNvSpPr/>
          <p:nvPr/>
        </p:nvSpPr>
        <p:spPr>
          <a:xfrm>
            <a:off x="10190956" y="3880767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48" name="Равнобедренный треугольник 47">
            <a:extLst>
              <a:ext uri="{FF2B5EF4-FFF2-40B4-BE49-F238E27FC236}">
                <a16:creationId xmlns:a16="http://schemas.microsoft.com/office/drawing/2014/main" id="{4C8F5814-B731-4078-8433-565C0455C920}"/>
              </a:ext>
            </a:extLst>
          </p:cNvPr>
          <p:cNvSpPr/>
          <p:nvPr/>
        </p:nvSpPr>
        <p:spPr>
          <a:xfrm>
            <a:off x="5599114" y="4364038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49" name="Равнобедренный треугольник 48">
            <a:extLst>
              <a:ext uri="{FF2B5EF4-FFF2-40B4-BE49-F238E27FC236}">
                <a16:creationId xmlns:a16="http://schemas.microsoft.com/office/drawing/2014/main" id="{4215CC7C-D546-4708-98F9-7CC0894CF308}"/>
              </a:ext>
            </a:extLst>
          </p:cNvPr>
          <p:cNvSpPr/>
          <p:nvPr/>
        </p:nvSpPr>
        <p:spPr>
          <a:xfrm>
            <a:off x="5282407" y="4768707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C1D4FEFF-4511-4AFD-8365-2D9DA9CC3CB8}"/>
              </a:ext>
            </a:extLst>
          </p:cNvPr>
          <p:cNvSpPr/>
          <p:nvPr/>
        </p:nvSpPr>
        <p:spPr>
          <a:xfrm>
            <a:off x="4674396" y="4964618"/>
            <a:ext cx="247651" cy="24923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2225871F-094F-4042-8592-A78395048406}"/>
              </a:ext>
            </a:extLst>
          </p:cNvPr>
          <p:cNvSpPr/>
          <p:nvPr/>
        </p:nvSpPr>
        <p:spPr>
          <a:xfrm>
            <a:off x="9701935" y="2671763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2" name="Равнобедренный треугольник 51">
            <a:extLst>
              <a:ext uri="{FF2B5EF4-FFF2-40B4-BE49-F238E27FC236}">
                <a16:creationId xmlns:a16="http://schemas.microsoft.com/office/drawing/2014/main" id="{709C7239-FE4D-4C1D-BB0C-6DF3C36C1075}"/>
              </a:ext>
            </a:extLst>
          </p:cNvPr>
          <p:cNvSpPr/>
          <p:nvPr/>
        </p:nvSpPr>
        <p:spPr>
          <a:xfrm>
            <a:off x="10088564" y="1511300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3" name="Равнобедренный треугольник 52">
            <a:extLst>
              <a:ext uri="{FF2B5EF4-FFF2-40B4-BE49-F238E27FC236}">
                <a16:creationId xmlns:a16="http://schemas.microsoft.com/office/drawing/2014/main" id="{E8ABAEDB-FA85-4DDD-BB55-639753ABB2B6}"/>
              </a:ext>
            </a:extLst>
          </p:cNvPr>
          <p:cNvSpPr/>
          <p:nvPr/>
        </p:nvSpPr>
        <p:spPr>
          <a:xfrm>
            <a:off x="8751888" y="2225675"/>
            <a:ext cx="249237" cy="24923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5ED24A6D-798E-4AF5-ABD3-F9E416DD8B94}"/>
              </a:ext>
            </a:extLst>
          </p:cNvPr>
          <p:cNvSpPr/>
          <p:nvPr/>
        </p:nvSpPr>
        <p:spPr>
          <a:xfrm>
            <a:off x="8104189" y="2632077"/>
            <a:ext cx="250825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5" name="Равнобедренный треугольник 54">
            <a:extLst>
              <a:ext uri="{FF2B5EF4-FFF2-40B4-BE49-F238E27FC236}">
                <a16:creationId xmlns:a16="http://schemas.microsoft.com/office/drawing/2014/main" id="{B9FBA8D6-C62F-4896-ACAE-7E4D6AF5DA65}"/>
              </a:ext>
            </a:extLst>
          </p:cNvPr>
          <p:cNvSpPr/>
          <p:nvPr/>
        </p:nvSpPr>
        <p:spPr>
          <a:xfrm>
            <a:off x="6964364" y="3000375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66929C60-C6C8-4865-8F11-8812DE4AC485}"/>
              </a:ext>
            </a:extLst>
          </p:cNvPr>
          <p:cNvSpPr/>
          <p:nvPr/>
        </p:nvSpPr>
        <p:spPr>
          <a:xfrm>
            <a:off x="8951914" y="2827338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88C1FC50-DC39-49B7-8F1E-9BB6800C4B66}"/>
              </a:ext>
            </a:extLst>
          </p:cNvPr>
          <p:cNvSpPr/>
          <p:nvPr/>
        </p:nvSpPr>
        <p:spPr>
          <a:xfrm>
            <a:off x="7526340" y="3289300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8" name="Равнобедренный треугольник 57">
            <a:extLst>
              <a:ext uri="{FF2B5EF4-FFF2-40B4-BE49-F238E27FC236}">
                <a16:creationId xmlns:a16="http://schemas.microsoft.com/office/drawing/2014/main" id="{E7912FC5-EC7B-4787-BD5F-5A5D1FBB59A3}"/>
              </a:ext>
            </a:extLst>
          </p:cNvPr>
          <p:cNvSpPr/>
          <p:nvPr/>
        </p:nvSpPr>
        <p:spPr>
          <a:xfrm>
            <a:off x="9661526" y="1971675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9" name="Равнобедренный треугольник 58">
            <a:extLst>
              <a:ext uri="{FF2B5EF4-FFF2-40B4-BE49-F238E27FC236}">
                <a16:creationId xmlns:a16="http://schemas.microsoft.com/office/drawing/2014/main" id="{297A103F-EF56-4F79-B3ED-89F832FCC846}"/>
              </a:ext>
            </a:extLst>
          </p:cNvPr>
          <p:cNvSpPr/>
          <p:nvPr/>
        </p:nvSpPr>
        <p:spPr>
          <a:xfrm>
            <a:off x="9785350" y="2990849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1" name="Равнобедренный треугольник 60">
            <a:extLst>
              <a:ext uri="{FF2B5EF4-FFF2-40B4-BE49-F238E27FC236}">
                <a16:creationId xmlns:a16="http://schemas.microsoft.com/office/drawing/2014/main" id="{0059E684-A90C-4F9B-946D-838710C74226}"/>
              </a:ext>
            </a:extLst>
          </p:cNvPr>
          <p:cNvSpPr/>
          <p:nvPr/>
        </p:nvSpPr>
        <p:spPr>
          <a:xfrm>
            <a:off x="10153651" y="2740024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2" name="Равнобедренный треугольник 61">
            <a:extLst>
              <a:ext uri="{FF2B5EF4-FFF2-40B4-BE49-F238E27FC236}">
                <a16:creationId xmlns:a16="http://schemas.microsoft.com/office/drawing/2014/main" id="{72D97E28-D93C-458E-AC54-5E0BD4835AB2}"/>
              </a:ext>
            </a:extLst>
          </p:cNvPr>
          <p:cNvSpPr/>
          <p:nvPr/>
        </p:nvSpPr>
        <p:spPr>
          <a:xfrm>
            <a:off x="10485439" y="3378200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4" name="Равнобедренный треугольник 63">
            <a:extLst>
              <a:ext uri="{FF2B5EF4-FFF2-40B4-BE49-F238E27FC236}">
                <a16:creationId xmlns:a16="http://schemas.microsoft.com/office/drawing/2014/main" id="{48B7DAD4-807A-483D-A309-E2FCA744199F}"/>
              </a:ext>
            </a:extLst>
          </p:cNvPr>
          <p:cNvSpPr/>
          <p:nvPr/>
        </p:nvSpPr>
        <p:spPr>
          <a:xfrm>
            <a:off x="6070602" y="3910589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5" name="Равнобедренный треугольник 64">
            <a:extLst>
              <a:ext uri="{FF2B5EF4-FFF2-40B4-BE49-F238E27FC236}">
                <a16:creationId xmlns:a16="http://schemas.microsoft.com/office/drawing/2014/main" id="{DC2DF0A1-E8E4-471E-9B74-DCCCB6347205}"/>
              </a:ext>
            </a:extLst>
          </p:cNvPr>
          <p:cNvSpPr/>
          <p:nvPr/>
        </p:nvSpPr>
        <p:spPr>
          <a:xfrm>
            <a:off x="6529388" y="6365876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6" name="Равнобедренный треугольник 65">
            <a:extLst>
              <a:ext uri="{FF2B5EF4-FFF2-40B4-BE49-F238E27FC236}">
                <a16:creationId xmlns:a16="http://schemas.microsoft.com/office/drawing/2014/main" id="{96C0A5B7-959D-490D-A23D-D05A54C36885}"/>
              </a:ext>
            </a:extLst>
          </p:cNvPr>
          <p:cNvSpPr/>
          <p:nvPr/>
        </p:nvSpPr>
        <p:spPr>
          <a:xfrm>
            <a:off x="6802439" y="5703888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7" name="Равнобедренный треугольник 66">
            <a:extLst>
              <a:ext uri="{FF2B5EF4-FFF2-40B4-BE49-F238E27FC236}">
                <a16:creationId xmlns:a16="http://schemas.microsoft.com/office/drawing/2014/main" id="{BC915C8A-0910-4739-A217-DDA7A22215C9}"/>
              </a:ext>
            </a:extLst>
          </p:cNvPr>
          <p:cNvSpPr/>
          <p:nvPr/>
        </p:nvSpPr>
        <p:spPr>
          <a:xfrm>
            <a:off x="6802438" y="4621983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8" name="Равнобедренный треугольник 67">
            <a:extLst>
              <a:ext uri="{FF2B5EF4-FFF2-40B4-BE49-F238E27FC236}">
                <a16:creationId xmlns:a16="http://schemas.microsoft.com/office/drawing/2014/main" id="{A0BCEB0D-0585-470F-8DBC-54894387B5A1}"/>
              </a:ext>
            </a:extLst>
          </p:cNvPr>
          <p:cNvSpPr/>
          <p:nvPr/>
        </p:nvSpPr>
        <p:spPr>
          <a:xfrm>
            <a:off x="5962649" y="59150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9" name="Равнобедренный треугольник 68">
            <a:extLst>
              <a:ext uri="{FF2B5EF4-FFF2-40B4-BE49-F238E27FC236}">
                <a16:creationId xmlns:a16="http://schemas.microsoft.com/office/drawing/2014/main" id="{52DE675D-CDC6-4604-8775-C0B48513C935}"/>
              </a:ext>
            </a:extLst>
          </p:cNvPr>
          <p:cNvSpPr/>
          <p:nvPr/>
        </p:nvSpPr>
        <p:spPr>
          <a:xfrm>
            <a:off x="5621340" y="6162676"/>
            <a:ext cx="215897" cy="203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0" name="Равнобедренный треугольник 69">
            <a:extLst>
              <a:ext uri="{FF2B5EF4-FFF2-40B4-BE49-F238E27FC236}">
                <a16:creationId xmlns:a16="http://schemas.microsoft.com/office/drawing/2014/main" id="{421D0331-90FE-41D3-8E77-A301A394DD11}"/>
              </a:ext>
            </a:extLst>
          </p:cNvPr>
          <p:cNvSpPr/>
          <p:nvPr/>
        </p:nvSpPr>
        <p:spPr>
          <a:xfrm>
            <a:off x="5110163" y="5994400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1" name="Равнобедренный треугольник 70">
            <a:extLst>
              <a:ext uri="{FF2B5EF4-FFF2-40B4-BE49-F238E27FC236}">
                <a16:creationId xmlns:a16="http://schemas.microsoft.com/office/drawing/2014/main" id="{05F39B83-3F7A-443D-A23D-F43D7898355B}"/>
              </a:ext>
            </a:extLst>
          </p:cNvPr>
          <p:cNvSpPr/>
          <p:nvPr/>
        </p:nvSpPr>
        <p:spPr>
          <a:xfrm>
            <a:off x="7277100" y="4532313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2" name="Равнобедренный треугольник 71">
            <a:extLst>
              <a:ext uri="{FF2B5EF4-FFF2-40B4-BE49-F238E27FC236}">
                <a16:creationId xmlns:a16="http://schemas.microsoft.com/office/drawing/2014/main" id="{18EB2B73-71AB-4E58-B913-1D6927C92D2D}"/>
              </a:ext>
            </a:extLst>
          </p:cNvPr>
          <p:cNvSpPr/>
          <p:nvPr/>
        </p:nvSpPr>
        <p:spPr>
          <a:xfrm>
            <a:off x="8104188" y="3786188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72" name="Picture 25">
            <a:extLst>
              <a:ext uri="{FF2B5EF4-FFF2-40B4-BE49-F238E27FC236}">
                <a16:creationId xmlns:a16="http://schemas.microsoft.com/office/drawing/2014/main" id="{DB584A28-2758-4D46-B061-C591CCE2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26912" r="61897" b="23541"/>
          <a:stretch>
            <a:fillRect/>
          </a:stretch>
        </p:blipFill>
        <p:spPr bwMode="auto">
          <a:xfrm rot="1404451">
            <a:off x="8850314" y="4872040"/>
            <a:ext cx="3889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4F2A0838-1133-4C40-ACA0-5C1EFE594CB2}"/>
              </a:ext>
            </a:extLst>
          </p:cNvPr>
          <p:cNvSpPr/>
          <p:nvPr/>
        </p:nvSpPr>
        <p:spPr>
          <a:xfrm>
            <a:off x="8601075" y="3924300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5" name="Равнобедренный треугольник 74">
            <a:extLst>
              <a:ext uri="{FF2B5EF4-FFF2-40B4-BE49-F238E27FC236}">
                <a16:creationId xmlns:a16="http://schemas.microsoft.com/office/drawing/2014/main" id="{7CEA7D1D-9FB6-4667-9119-1A8A457463AF}"/>
              </a:ext>
            </a:extLst>
          </p:cNvPr>
          <p:cNvSpPr/>
          <p:nvPr/>
        </p:nvSpPr>
        <p:spPr>
          <a:xfrm>
            <a:off x="8159749" y="5992814"/>
            <a:ext cx="247651" cy="2492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6" name="Равнобедренный треугольник 75">
            <a:extLst>
              <a:ext uri="{FF2B5EF4-FFF2-40B4-BE49-F238E27FC236}">
                <a16:creationId xmlns:a16="http://schemas.microsoft.com/office/drawing/2014/main" id="{137A3F7F-ED8F-4C39-9F32-805F552F24DF}"/>
              </a:ext>
            </a:extLst>
          </p:cNvPr>
          <p:cNvSpPr/>
          <p:nvPr/>
        </p:nvSpPr>
        <p:spPr>
          <a:xfrm>
            <a:off x="7834314" y="5232400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7" name="Равнобедренный треугольник 76">
            <a:extLst>
              <a:ext uri="{FF2B5EF4-FFF2-40B4-BE49-F238E27FC236}">
                <a16:creationId xmlns:a16="http://schemas.microsoft.com/office/drawing/2014/main" id="{577004B3-76DC-4E24-B7D4-B40B17AE1802}"/>
              </a:ext>
            </a:extLst>
          </p:cNvPr>
          <p:cNvSpPr/>
          <p:nvPr/>
        </p:nvSpPr>
        <p:spPr>
          <a:xfrm>
            <a:off x="11022014" y="4090988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8" name="Равнобедренный треугольник 77">
            <a:extLst>
              <a:ext uri="{FF2B5EF4-FFF2-40B4-BE49-F238E27FC236}">
                <a16:creationId xmlns:a16="http://schemas.microsoft.com/office/drawing/2014/main" id="{222AA3E8-8DBF-4E22-A115-76BE83D95B17}"/>
              </a:ext>
            </a:extLst>
          </p:cNvPr>
          <p:cNvSpPr/>
          <p:nvPr/>
        </p:nvSpPr>
        <p:spPr>
          <a:xfrm>
            <a:off x="10174288" y="45942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9" name="Равнобедренный треугольник 78">
            <a:extLst>
              <a:ext uri="{FF2B5EF4-FFF2-40B4-BE49-F238E27FC236}">
                <a16:creationId xmlns:a16="http://schemas.microsoft.com/office/drawing/2014/main" id="{18EF2032-AE1F-4D9B-AB00-6659BA9C8667}"/>
              </a:ext>
            </a:extLst>
          </p:cNvPr>
          <p:cNvSpPr/>
          <p:nvPr/>
        </p:nvSpPr>
        <p:spPr>
          <a:xfrm>
            <a:off x="9967913" y="48609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80" name="Равнобедренный треугольник 79">
            <a:extLst>
              <a:ext uri="{FF2B5EF4-FFF2-40B4-BE49-F238E27FC236}">
                <a16:creationId xmlns:a16="http://schemas.microsoft.com/office/drawing/2014/main" id="{7ED0F466-5E2A-4128-A2BE-AB9B51A26805}"/>
              </a:ext>
            </a:extLst>
          </p:cNvPr>
          <p:cNvSpPr/>
          <p:nvPr/>
        </p:nvSpPr>
        <p:spPr>
          <a:xfrm>
            <a:off x="9510714" y="4151314"/>
            <a:ext cx="250825" cy="2492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0" name="Picture 3">
            <a:extLst>
              <a:ext uri="{FF2B5EF4-FFF2-40B4-BE49-F238E27FC236}">
                <a16:creationId xmlns:a16="http://schemas.microsoft.com/office/drawing/2014/main" id="{6E1A53E0-48AC-449C-8480-B42520C4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89" y="4132263"/>
            <a:ext cx="5095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Равнобедренный треугольник 81">
            <a:extLst>
              <a:ext uri="{FF2B5EF4-FFF2-40B4-BE49-F238E27FC236}">
                <a16:creationId xmlns:a16="http://schemas.microsoft.com/office/drawing/2014/main" id="{EB5147B4-8C0A-4D5C-B8B2-E0F4C636D35D}"/>
              </a:ext>
            </a:extLst>
          </p:cNvPr>
          <p:cNvSpPr/>
          <p:nvPr/>
        </p:nvSpPr>
        <p:spPr>
          <a:xfrm>
            <a:off x="1354139" y="2544765"/>
            <a:ext cx="357187" cy="3524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2" name="Picture 25">
            <a:extLst>
              <a:ext uri="{FF2B5EF4-FFF2-40B4-BE49-F238E27FC236}">
                <a16:creationId xmlns:a16="http://schemas.microsoft.com/office/drawing/2014/main" id="{E9EED503-7B38-44F5-8BBA-4ADB2E72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26912" r="61897" b="23541"/>
          <a:stretch>
            <a:fillRect/>
          </a:stretch>
        </p:blipFill>
        <p:spPr bwMode="auto">
          <a:xfrm>
            <a:off x="1349375" y="681038"/>
            <a:ext cx="603251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83" name="Picture 3">
            <a:extLst>
              <a:ext uri="{FF2B5EF4-FFF2-40B4-BE49-F238E27FC236}">
                <a16:creationId xmlns:a16="http://schemas.microsoft.com/office/drawing/2014/main" id="{77A6C2E9-9B03-4202-BCB4-6EF424B8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63" y="4465639"/>
            <a:ext cx="557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Равнобедренный треугольник 84">
            <a:extLst>
              <a:ext uri="{FF2B5EF4-FFF2-40B4-BE49-F238E27FC236}">
                <a16:creationId xmlns:a16="http://schemas.microsoft.com/office/drawing/2014/main" id="{E3478A74-48F6-4688-9016-CBFA75D5A649}"/>
              </a:ext>
            </a:extLst>
          </p:cNvPr>
          <p:cNvSpPr/>
          <p:nvPr/>
        </p:nvSpPr>
        <p:spPr>
          <a:xfrm>
            <a:off x="8148637" y="46577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86" name="Равнобедренный треугольник 85">
            <a:extLst>
              <a:ext uri="{FF2B5EF4-FFF2-40B4-BE49-F238E27FC236}">
                <a16:creationId xmlns:a16="http://schemas.microsoft.com/office/drawing/2014/main" id="{EEA57E8D-B42B-4B46-B82C-45CF269B312D}"/>
              </a:ext>
            </a:extLst>
          </p:cNvPr>
          <p:cNvSpPr/>
          <p:nvPr/>
        </p:nvSpPr>
        <p:spPr>
          <a:xfrm>
            <a:off x="7218364" y="5588162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6" name="Picture 3">
            <a:extLst>
              <a:ext uri="{FF2B5EF4-FFF2-40B4-BE49-F238E27FC236}">
                <a16:creationId xmlns:a16="http://schemas.microsoft.com/office/drawing/2014/main" id="{A7B41FC8-9061-43E1-9901-D7A5FE9F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4921251"/>
            <a:ext cx="371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Равнобедренный треугольник 87">
            <a:extLst>
              <a:ext uri="{FF2B5EF4-FFF2-40B4-BE49-F238E27FC236}">
                <a16:creationId xmlns:a16="http://schemas.microsoft.com/office/drawing/2014/main" id="{ACEE8586-BF09-4B18-9888-B60F777660FE}"/>
              </a:ext>
            </a:extLst>
          </p:cNvPr>
          <p:cNvSpPr/>
          <p:nvPr/>
        </p:nvSpPr>
        <p:spPr>
          <a:xfrm>
            <a:off x="10337802" y="3034171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8" name="Рисунок 89">
            <a:extLst>
              <a:ext uri="{FF2B5EF4-FFF2-40B4-BE49-F238E27FC236}">
                <a16:creationId xmlns:a16="http://schemas.microsoft.com/office/drawing/2014/main" id="{513A15BD-95C4-4C62-9BB6-2FC82B2B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3988"/>
            <a:ext cx="685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Равнобедренный треугольник 80">
            <a:extLst>
              <a:ext uri="{FF2B5EF4-FFF2-40B4-BE49-F238E27FC236}">
                <a16:creationId xmlns:a16="http://schemas.microsoft.com/office/drawing/2014/main" id="{6002E212-E3C0-48A6-8882-C23CCB926FFD}"/>
              </a:ext>
            </a:extLst>
          </p:cNvPr>
          <p:cNvSpPr/>
          <p:nvPr/>
        </p:nvSpPr>
        <p:spPr>
          <a:xfrm>
            <a:off x="8646181" y="46590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3992D8DD-8B07-404E-979F-D099C11DB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3162300"/>
            <a:ext cx="3209925" cy="361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сотрудников составляет 944 человека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(1 169 шт. ед. – коэффициент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совмещения 1,2), в том числе: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419 - педагогический персонал;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 – специалист по социальной работе.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u-RU" altLang="ru-RU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2021 год из учреждений уволилось более 200 сотрудников 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(21%)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семейных центров (в том числе 33 сотрудника отделений по работе с семьей и детьми 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(25%). В КЦСОН 7 чел., 8 чел. в учреждения образования, 4 чел. в ОМСУ и ИОГВ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7ACFA55-A5A6-4AA7-8090-6087CD07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3770"/>
              </p:ext>
            </p:extLst>
          </p:nvPr>
        </p:nvGraphicFramePr>
        <p:xfrm>
          <a:off x="885825" y="742469"/>
          <a:ext cx="11125200" cy="5515597"/>
        </p:xfrm>
        <a:graphic>
          <a:graphicData uri="http://schemas.openxmlformats.org/drawingml/2006/table">
            <a:tbl>
              <a:tblPr/>
              <a:tblGrid>
                <a:gridCol w="5238138">
                  <a:extLst>
                    <a:ext uri="{9D8B030D-6E8A-4147-A177-3AD203B41FA5}">
                      <a16:colId xmlns:a16="http://schemas.microsoft.com/office/drawing/2014/main" val="3262197988"/>
                    </a:ext>
                  </a:extLst>
                </a:gridCol>
                <a:gridCol w="2877424">
                  <a:extLst>
                    <a:ext uri="{9D8B030D-6E8A-4147-A177-3AD203B41FA5}">
                      <a16:colId xmlns:a16="http://schemas.microsoft.com/office/drawing/2014/main" val="154505150"/>
                    </a:ext>
                  </a:extLst>
                </a:gridCol>
                <a:gridCol w="3009638">
                  <a:extLst>
                    <a:ext uri="{9D8B030D-6E8A-4147-A177-3AD203B41FA5}">
                      <a16:colId xmlns:a16="http://schemas.microsoft.com/office/drawing/2014/main" val="1482466401"/>
                    </a:ext>
                  </a:extLst>
                </a:gridCol>
              </a:tblGrid>
              <a:tr h="282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 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Минсоцзащиты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kumimoji="0" lang="ru-RU" altLang="ru-RU" sz="14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Минсемьи</a:t>
                      </a:r>
                      <a:endParaRPr kumimoji="0" lang="ru-RU" altLang="ru-RU" sz="14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74483"/>
                  </a:ext>
                </a:extLst>
              </a:tr>
              <a:tr h="243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питания детей из малоимущий семей в школах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/ -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(*)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18 300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70990"/>
                  </a:ext>
                </a:extLst>
              </a:tr>
              <a:tr h="282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Летняя оздоровительная компания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10 627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0097"/>
                  </a:ext>
                </a:extLst>
              </a:tr>
              <a:tr h="328810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автономных дымовых пожарных извещателей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1 987 семей,  5 405 АДПИ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3 319 </a:t>
                      </a: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семей, 10 </a:t>
                      </a:r>
                      <a:r>
                        <a:rPr kumimoji="0" lang="en-US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</a:t>
                      </a: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АДПИ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32632"/>
                  </a:ext>
                </a:extLst>
              </a:tr>
              <a:tr h="291945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Акция «1 сентября» и «Новый год»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(выдача)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(формирование реестра, выдача)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38277"/>
                  </a:ext>
                </a:extLst>
              </a:tr>
              <a:tr h="320451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подарочных наборов детских принадлежностей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18 601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82520"/>
                  </a:ext>
                </a:extLst>
              </a:tr>
              <a:tr h="282346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Личное сопровождение в получении пособий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3 717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0691"/>
                  </a:ext>
                </a:extLst>
              </a:tr>
              <a:tr h="436614">
                <a:tc>
                  <a:txBody>
                    <a:bodyPr/>
                    <a:lstStyle/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Содействие в предоставлении школьной формы детям из многодетных семей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13 062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24598"/>
                  </a:ext>
                </a:extLst>
              </a:tr>
              <a:tr h="436614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 наградных материалов «Слава Матери», «Слава Отца», «Родительская Слава», «За любовь и верность»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55498"/>
                  </a:ext>
                </a:extLst>
              </a:tr>
              <a:tr h="436614">
                <a:tc>
                  <a:txBody>
                    <a:bodyPr/>
                    <a:lstStyle/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 документов на конкурсы «Лучшее семейное подворье» и «Семья года»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490540"/>
                  </a:ext>
                </a:extLst>
              </a:tr>
              <a:tr h="222894">
                <a:tc>
                  <a:txBody>
                    <a:bodyPr/>
                    <a:lstStyle/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Социальное сопровождение семей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1 226 семей, в них 3 440 детей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78599"/>
                  </a:ext>
                </a:extLst>
              </a:tr>
              <a:tr h="436614">
                <a:tc>
                  <a:txBody>
                    <a:bodyPr/>
                    <a:lstStyle/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социального сопровождения семей, находящихся в социально опасном положении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1 697 семей, в них 6 145 детей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267181"/>
                  </a:ext>
                </a:extLst>
              </a:tr>
              <a:tr h="436614">
                <a:tc>
                  <a:txBody>
                    <a:bodyPr/>
                    <a:lstStyle/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Сотрудничество с некоммерческими благотворительными организациями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1 368 семей, в них 4 901 ребенок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47691"/>
                  </a:ext>
                </a:extLst>
              </a:tr>
              <a:tr h="636266">
                <a:tc>
                  <a:txBody>
                    <a:bodyPr/>
                    <a:lstStyle/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срочных социальных услуг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(семьям, находящимся на социальном сопровождении и в социально опасном положении)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(всем семьям с детьми согласно заявлений</a:t>
                      </a: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9815"/>
                  </a:ext>
                </a:extLst>
              </a:tr>
              <a:tr h="427404">
                <a:tc>
                  <a:txBody>
                    <a:bodyPr/>
                    <a:lstStyle/>
                    <a:p>
                      <a:pPr marL="0" marR="0" lvl="0" indent="0" algn="r" defTabSz="6858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клубной работы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 </a:t>
                      </a:r>
                      <a:r>
                        <a:rPr kumimoji="0" lang="ru-RU" altLang="ru-RU" sz="14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5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62067"/>
                  </a:ext>
                </a:extLst>
              </a:tr>
            </a:tbl>
          </a:graphicData>
        </a:graphic>
      </p:graphicFrame>
      <p:pic>
        <p:nvPicPr>
          <p:cNvPr id="15424" name="Рисунок 4">
            <a:extLst>
              <a:ext uri="{FF2B5EF4-FFF2-40B4-BE49-F238E27FC236}">
                <a16:creationId xmlns:a16="http://schemas.microsoft.com/office/drawing/2014/main" id="{0D32027F-E479-423F-ACB0-93293C2B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3988"/>
            <a:ext cx="685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3EF1CA6-71A4-42EE-A90E-0C3EC2D96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94" y="206322"/>
            <a:ext cx="10068608" cy="53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Направления деятельности сотрудников отделений по работе с семьей и детьми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CB145D4-DEAD-41E2-A4A0-9880ADEC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825" y="6258066"/>
            <a:ext cx="11356385" cy="610993"/>
          </a:xfrm>
        </p:spPr>
        <p:txBody>
          <a:bodyPr/>
          <a:lstStyle/>
          <a:p>
            <a:pPr algn="l">
              <a:defRPr/>
            </a:pP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- работы выполнялись работниками различных отделений ГБУ КЦСОН и ГКУ ЦСПН</a:t>
            </a:r>
          </a:p>
          <a:p>
            <a:pPr>
              <a:defRPr/>
            </a:pPr>
            <a:fld id="{F93B3B04-0604-4940-833E-F1728FF0D1D2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5"/>
          <p:cNvSpPr>
            <a:spLocks noChangeArrowheads="1"/>
          </p:cNvSpPr>
          <p:nvPr/>
        </p:nvSpPr>
        <p:spPr bwMode="auto">
          <a:xfrm>
            <a:off x="1038225" y="128588"/>
            <a:ext cx="10079038" cy="69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РАЗВИТИЕ КАДРОВОГО ПОТЕНЦИАЛА СЕМЕЙНЫХ ЦЕНТРОВ В ТВЕРСКОЙ ОБЛАСТИ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03575" y="4050575"/>
            <a:ext cx="85677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V="1">
            <a:off x="3203575" y="1406106"/>
            <a:ext cx="0" cy="42010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1158082" y="2523333"/>
            <a:ext cx="1995488" cy="181133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613" algn="l"/>
              </a:tabLst>
              <a:defRPr/>
            </a:pPr>
            <a:r>
              <a:rPr kumimoji="1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ЗАДАЧИ:</a:t>
            </a:r>
            <a:endParaRPr kumimoji="1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203575" y="3205978"/>
            <a:ext cx="8410575" cy="4786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престижа работы в Семейных центрах</a:t>
            </a:r>
            <a:endParaRPr kumimoji="1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195639" y="4355571"/>
            <a:ext cx="8412162" cy="612459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Снижение текучести кадров, повышение укомплектованности </a:t>
            </a: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штата Семейных центров более высококвалифицированными кадрами </a:t>
            </a:r>
            <a:endParaRPr kumimoji="1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A336D4-930C-4E82-AEFE-32FB0C8EC3BB}"/>
              </a:ext>
            </a:extLst>
          </p:cNvPr>
          <p:cNvSpPr/>
          <p:nvPr/>
        </p:nvSpPr>
        <p:spPr>
          <a:xfrm>
            <a:off x="3237707" y="1895577"/>
            <a:ext cx="8591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оплаты труда педагогических работников и специалистов по социальной работе </a:t>
            </a:r>
            <a:r>
              <a:rPr kumimoji="1"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Семейных центров </a:t>
            </a:r>
            <a:endParaRPr kumimoji="1"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2E5660B-0022-4CFE-9A7D-3EFA6400BE1D}"/>
              </a:ext>
            </a:extLst>
          </p:cNvPr>
          <p:cNvCxnSpPr/>
          <p:nvPr/>
        </p:nvCxnSpPr>
        <p:spPr>
          <a:xfrm>
            <a:off x="3203575" y="2911926"/>
            <a:ext cx="85677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1">
            <a:extLst>
              <a:ext uri="{FF2B5EF4-FFF2-40B4-BE49-F238E27FC236}">
                <a16:creationId xmlns:a16="http://schemas.microsoft.com/office/drawing/2014/main" id="{390C9686-EAD6-41EB-9C22-7C0F274E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657" y="6503934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0916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919541" y="4625332"/>
            <a:ext cx="8064895" cy="170080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21285" y="183248"/>
            <a:ext cx="10851744" cy="65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ФИНАНСОВОЕ ОБЕСПЕЧЕНИЕ ЗАРАБОТНОЙ ПЛАТЫ ПЕДАГОГИЧЕСКИХ РАБОТНИКОВ И СПЕЦИАЛИСТОВ ПО СОЦИАЛЬНОЙ РАБОТЕ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22935"/>
              </p:ext>
            </p:extLst>
          </p:nvPr>
        </p:nvGraphicFramePr>
        <p:xfrm>
          <a:off x="1018203" y="1102542"/>
          <a:ext cx="10851747" cy="3647071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57591">
                  <a:extLst>
                    <a:ext uri="{9D8B030D-6E8A-4147-A177-3AD203B41FA5}">
                      <a16:colId xmlns:a16="http://schemas.microsoft.com/office/drawing/2014/main" val="1770320108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103">
                  <a:extLst>
                    <a:ext uri="{9D8B030D-6E8A-4147-A177-3AD203B41FA5}">
                      <a16:colId xmlns:a16="http://schemas.microsoft.com/office/drawing/2014/main" val="2419275385"/>
                    </a:ext>
                  </a:extLst>
                </a:gridCol>
                <a:gridCol w="1515875">
                  <a:extLst>
                    <a:ext uri="{9D8B030D-6E8A-4147-A177-3AD203B41FA5}">
                      <a16:colId xmlns:a16="http://schemas.microsoft.com/office/drawing/2014/main" val="1457480894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206203433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715620536"/>
                    </a:ext>
                  </a:extLst>
                </a:gridCol>
                <a:gridCol w="1154883">
                  <a:extLst>
                    <a:ext uri="{9D8B030D-6E8A-4147-A177-3AD203B41FA5}">
                      <a16:colId xmlns:a16="http://schemas.microsoft.com/office/drawing/2014/main" val="2428475320"/>
                    </a:ext>
                  </a:extLst>
                </a:gridCol>
                <a:gridCol w="1331045">
                  <a:extLst>
                    <a:ext uri="{9D8B030D-6E8A-4147-A177-3AD203B41FA5}">
                      <a16:colId xmlns:a16="http://schemas.microsoft.com/office/drawing/2014/main" val="2169321772"/>
                    </a:ext>
                  </a:extLst>
                </a:gridCol>
                <a:gridCol w="1456426">
                  <a:extLst>
                    <a:ext uri="{9D8B030D-6E8A-4147-A177-3AD203B41FA5}">
                      <a16:colId xmlns:a16="http://schemas.microsoft.com/office/drawing/2014/main" val="1209853426"/>
                    </a:ext>
                  </a:extLst>
                </a:gridCol>
              </a:tblGrid>
              <a:tr h="32943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ru-RU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 персонала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 на 2021 год: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ЕДВ в декабре: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273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Чис-ть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ср.годовая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2020 г.    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Текущая зарплата сотрудников, руб.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ФОТ с начислениями, 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Чис-ть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факт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Размер выплаты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средств,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dirty="0"/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Средняя зарплата за 2021, руб.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5471"/>
                  </a:ext>
                </a:extLst>
              </a:tr>
              <a:tr h="24154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5229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Педагогический персонал</a:t>
                      </a:r>
                      <a:endParaRPr lang="ru-RU" sz="1600" b="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420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19 698,31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129 231,1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0 000,0</a:t>
                      </a:r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1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16 366,1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 </a:t>
                      </a:r>
                      <a:r>
                        <a:rPr lang="ru-RU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240,62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21276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Специалисты по социальной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работе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16 995,18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9 620,6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0 000,0</a:t>
                      </a:r>
                      <a:r>
                        <a:rPr lang="en-US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1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1 406,2</a:t>
                      </a: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19 604,38</a:t>
                      </a:r>
                      <a:endParaRPr lang="ru-RU" sz="1600" b="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ИТОГО: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138 851,7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772,3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155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8701F1-2E80-43D8-B51F-FA1FA4918F40}"/>
              </a:ext>
            </a:extLst>
          </p:cNvPr>
          <p:cNvSpPr txBox="1"/>
          <p:nvPr/>
        </p:nvSpPr>
        <p:spPr>
          <a:xfrm>
            <a:off x="1034473" y="4842500"/>
            <a:ext cx="10714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должностные обязанности и режим работы педагогического персонала сотрудников семейных центров сходны с должностными обязанностями и режимом работы педагогического персонала организаций для детей-сирот. </a:t>
            </a:r>
          </a:p>
          <a:p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ожидаемая среднемесячная заработная плата: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33 170,00 руб. – педагогические работники организаций для детей-сирот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9019A0-C4F8-46AB-A2D0-5042C5BFB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1" y="153238"/>
            <a:ext cx="686117" cy="864000"/>
          </a:xfrm>
          <a:prstGeom prst="rect">
            <a:avLst/>
          </a:prstGeom>
        </p:spPr>
      </p:pic>
      <p:sp>
        <p:nvSpPr>
          <p:cNvPr id="10" name="Номер слайда 1">
            <a:extLst>
              <a:ext uri="{FF2B5EF4-FFF2-40B4-BE49-F238E27FC236}">
                <a16:creationId xmlns:a16="http://schemas.microsoft.com/office/drawing/2014/main" id="{91311792-A939-4D8D-8204-A068EE35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657" y="6503934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08051"/>
      </p:ext>
    </p:extLst>
  </p:cSld>
  <p:clrMapOvr>
    <a:masterClrMapping/>
  </p:clrMapOvr>
</p:sld>
</file>

<file path=ppt/theme/theme1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26130</TotalTime>
  <Words>1001</Words>
  <Application>Microsoft Office PowerPoint</Application>
  <PresentationFormat>Широкоэкранный</PresentationFormat>
  <Paragraphs>282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DejaVu Sans</vt:lpstr>
      <vt:lpstr>Times New Roman</vt:lpstr>
      <vt:lpstr>4_Тема Office</vt:lpstr>
      <vt:lpstr>2_Оформление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Рапохин Михаил Геннадьевич</cp:lastModifiedBy>
  <cp:revision>2827</cp:revision>
  <cp:lastPrinted>2021-12-20T12:23:04Z</cp:lastPrinted>
  <dcterms:created xsi:type="dcterms:W3CDTF">2018-01-25T06:54:33Z</dcterms:created>
  <dcterms:modified xsi:type="dcterms:W3CDTF">2021-12-20T21:02:57Z</dcterms:modified>
</cp:coreProperties>
</file>