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1113" r:id="rId2"/>
    <p:sldId id="1111" r:id="rId3"/>
    <p:sldId id="1112" r:id="rId4"/>
    <p:sldId id="1114" r:id="rId5"/>
  </p:sldIdLst>
  <p:sldSz cx="9144000" cy="5143500" type="screen16x9"/>
  <p:notesSz cx="9866313" cy="673576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719C"/>
    <a:srgbClr val="FDFDFD"/>
    <a:srgbClr val="A88000"/>
    <a:srgbClr val="998308"/>
    <a:srgbClr val="21AF09"/>
    <a:srgbClr val="9E480E"/>
    <a:srgbClr val="4C0000"/>
    <a:srgbClr val="3E5F27"/>
    <a:srgbClr val="3A0000"/>
    <a:srgbClr val="233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6" autoAdjust="0"/>
    <p:restoredTop sz="97451" autoAdjust="0"/>
  </p:normalViewPr>
  <p:slideViewPr>
    <p:cSldViewPr snapToGrid="0">
      <p:cViewPr>
        <p:scale>
          <a:sx n="120" d="100"/>
          <a:sy n="120" d="100"/>
        </p:scale>
        <p:origin x="-702" y="-5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7031" cy="336868"/>
          </a:xfrm>
          <a:prstGeom prst="rect">
            <a:avLst/>
          </a:prstGeom>
        </p:spPr>
        <p:txBody>
          <a:bodyPr vert="horz" lIns="91837" tIns="45919" rIns="91837" bIns="459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587710" y="0"/>
            <a:ext cx="4277030" cy="336868"/>
          </a:xfrm>
          <a:prstGeom prst="rect">
            <a:avLst/>
          </a:prstGeom>
        </p:spPr>
        <p:txBody>
          <a:bodyPr vert="horz" lIns="91837" tIns="45919" rIns="91837" bIns="459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93CA7E5-9C08-44F8-B9AD-98E96D794161}" type="datetimeFigureOut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84463" y="504825"/>
            <a:ext cx="4497387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37" tIns="45919" rIns="91837" bIns="45919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86165" y="3199449"/>
            <a:ext cx="7893995" cy="3030223"/>
          </a:xfrm>
          <a:prstGeom prst="rect">
            <a:avLst/>
          </a:prstGeom>
        </p:spPr>
        <p:txBody>
          <a:bodyPr vert="horz" lIns="91837" tIns="45919" rIns="91837" bIns="45919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398900"/>
            <a:ext cx="4277031" cy="335287"/>
          </a:xfrm>
          <a:prstGeom prst="rect">
            <a:avLst/>
          </a:prstGeom>
        </p:spPr>
        <p:txBody>
          <a:bodyPr vert="horz" lIns="91837" tIns="45919" rIns="91837" bIns="459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587710" y="6398900"/>
            <a:ext cx="4277030" cy="335287"/>
          </a:xfrm>
          <a:prstGeom prst="rect">
            <a:avLst/>
          </a:prstGeom>
        </p:spPr>
        <p:txBody>
          <a:bodyPr vert="horz" wrap="square" lIns="91837" tIns="45919" rIns="91837" bIns="459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C729252-959A-42C1-8FDF-2547BE1A0DF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53436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684463" y="504825"/>
            <a:ext cx="4497387" cy="25288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260B9-296D-4AD1-8814-C2D0DB50180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9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684463" y="504825"/>
            <a:ext cx="4497387" cy="25288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260B9-296D-4AD1-8814-C2D0DB5018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9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4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6050" y="504825"/>
            <a:ext cx="4494213" cy="2527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736BE-147A-4932-A46D-FA19A1F304C8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DAACC-B863-41C5-9F4D-3294EF5D5F3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170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CA040-4406-4807-ACAC-83BC9044030A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1B746-84A5-40FF-9133-7D76E18E732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2966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8394B-14CE-4A3A-9065-1E7C666BD47E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F286D-520F-4E1B-88BA-91AAF832024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8691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1" y="205983"/>
            <a:ext cx="8229600" cy="4388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199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1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99B60B83-7153-4F1F-BEA6-D83277D8532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95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48AF-37FF-436F-8C15-7446EEA68698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D0569-587F-4E19-B6AA-A709240372D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99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7F42B-F9E8-49B2-91E0-E06AA8693FAA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B4AE-717E-4DA4-B507-6FFEF6DA112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5880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57ED9-3F0A-4339-BBFE-D6AC1B1F4C98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AF48-59C6-4972-B5EC-11E369F27D7E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0197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27A0B-71FC-45DA-8EBC-9AC2885FC626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D8B05-A1C6-4CFE-9513-B1C6628D6FA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506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BEFAF-2F6A-455A-83F8-B640F6FEC687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A22F2-D816-434B-9F70-0248F7F5E24F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6117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12904-D591-4651-9C53-8C180591D059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97977-BB93-40EC-981A-4E9E6A6FDEC4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2350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590F4-8569-4C3A-B632-25238773834C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A5F10-ED4D-4CA9-BBFB-449A9689C25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1570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B2311-DD8A-49C5-85BD-A503C7CFE643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38C7F-86D9-4606-911A-03C94183256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5750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297307-42D0-4854-8EF4-15A7EE962410}" type="datetime1">
              <a:rPr lang="ru-RU"/>
              <a:pPr>
                <a:defRPr/>
              </a:pPr>
              <a:t>20.12.2021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F41AB86-D986-4871-BD85-B53A4D3E167D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0">
            <a:extLst>
              <a:ext uri="{FF2B5EF4-FFF2-40B4-BE49-F238E27FC236}">
                <a16:creationId xmlns:a16="http://schemas.microsoft.com/office/drawing/2014/main" xmlns="" id="{786A8C06-BE34-42FF-8EE6-DCD4F782C998}"/>
              </a:ext>
            </a:extLst>
          </p:cNvPr>
          <p:cNvSpPr txBox="1">
            <a:spLocks/>
          </p:cNvSpPr>
          <p:nvPr/>
        </p:nvSpPr>
        <p:spPr>
          <a:xfrm>
            <a:off x="1125548" y="204682"/>
            <a:ext cx="7406036" cy="498122"/>
          </a:xfrm>
          <a:prstGeom prst="rect">
            <a:avLst/>
          </a:prstGeom>
          <a:noFill/>
        </p:spPr>
        <p:txBody>
          <a:bodyPr lIns="68565" tIns="34283" rIns="68565" bIns="34283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ru-RU" altLang="ru-RU" sz="1800" b="1" dirty="0">
                <a:solidFill>
                  <a:srgbClr val="A87D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ГЛАВНОЕ УПРАВЛЕНИЕ «РЕГИОНАЛЬНАЯ ЭНЕРГЕТИЧЕСКАЯ </a:t>
            </a:r>
            <a:r>
              <a:rPr lang="ru-RU" altLang="ru-RU" sz="1800" b="1" dirty="0" smtClean="0">
                <a:solidFill>
                  <a:srgbClr val="A87D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КОМИССИЯ» ТВЕРСКОЙ </a:t>
            </a:r>
            <a:r>
              <a:rPr lang="ru-RU" altLang="ru-RU" sz="1800" b="1" dirty="0">
                <a:solidFill>
                  <a:srgbClr val="A87D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ОБЛАСТИ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D5FC3EC7-1142-4EE0-8A7C-6DF6017D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382" y="4507642"/>
            <a:ext cx="6590109" cy="56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5" tIns="34283" rIns="68565" bIns="3428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 b="1" dirty="0">
                <a:solidFill>
                  <a:srgbClr val="A87D00"/>
                </a:solidFill>
                <a:latin typeface="Times New Roman" pitchFamily="18" charset="0"/>
                <a:cs typeface="Times New Roman" panose="02020603050405020304" pitchFamily="18" charset="0"/>
              </a:rPr>
              <a:t>г. Тверь</a:t>
            </a:r>
          </a:p>
          <a:p>
            <a:pPr algn="ctr" eaLnBrk="1" hangingPunct="1"/>
            <a:r>
              <a:rPr lang="ru-RU" altLang="ru-RU" sz="1600" b="1" dirty="0" smtClean="0">
                <a:solidFill>
                  <a:srgbClr val="A8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декабря 2021 </a:t>
            </a:r>
            <a:r>
              <a:rPr lang="ru-RU" altLang="ru-RU" sz="1600" b="1" dirty="0">
                <a:solidFill>
                  <a:srgbClr val="A8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0221" y="128301"/>
            <a:ext cx="720000" cy="886480"/>
          </a:xfrm>
          <a:prstGeom prst="rect">
            <a:avLst/>
          </a:prstGeom>
          <a:noFill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889592" y="1502223"/>
            <a:ext cx="7772400" cy="156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381">
              <a:defRPr/>
            </a:pP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ПРЕДЛОЖЕНИЯ ПО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ТАРИФАМ НА ПЕРЕВОЗКИ ПАССАЖИРОВ В РАМКАХ НОВОЙ ТРАНСПОРТНОЙ МОДЕЛИ </a:t>
            </a:r>
            <a:b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</a:b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НА 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2022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ГОД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9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8A3F80E-01A1-4389-92C8-33B2A75B301F}"/>
              </a:ext>
            </a:extLst>
          </p:cNvPr>
          <p:cNvSpPr txBox="1"/>
          <p:nvPr/>
        </p:nvSpPr>
        <p:spPr>
          <a:xfrm>
            <a:off x="738997" y="101203"/>
            <a:ext cx="8293616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defPPr>
              <a:defRPr lang="ru-RU"/>
            </a:defPPr>
            <a:lvl1pPr algn="ctr" eaLnBrk="0" hangingPunct="0">
              <a:lnSpc>
                <a:spcPct val="100000"/>
              </a:lnSpc>
              <a:buFont typeface="Arial" charset="0"/>
              <a:buNone/>
              <a:defRPr sz="2000" b="1" cap="all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latin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latin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latin typeface="Calibri" pitchFamily="34" charset="0"/>
              </a:defRPr>
            </a:lvl9pPr>
          </a:lstStyle>
          <a:p>
            <a:pPr marL="2381" eaLnBrk="1" hangingPunct="1">
              <a:defRPr/>
            </a:pPr>
            <a:r>
              <a:rPr lang="ru-RU" sz="1800" dirty="0">
                <a:solidFill>
                  <a:srgbClr val="A88000"/>
                </a:solidFill>
                <a:latin typeface="Times New Roman" pitchFamily="16" charset="0"/>
                <a:cs typeface="Times New Roman" pitchFamily="16" charset="0"/>
              </a:rPr>
              <a:t>ПРЕДЛОЖЕНИЯ ПО ТАРИФООБРАЗОВАНИЮ НА 2022 ГОД</a:t>
            </a: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8612805" y="4869656"/>
            <a:ext cx="531195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557213" indent="-214313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18859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228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25717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2B22082-A918-4F72-BA39-AD61E3581B55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8551"/>
              </p:ext>
            </p:extLst>
          </p:nvPr>
        </p:nvGraphicFramePr>
        <p:xfrm>
          <a:off x="840533" y="504526"/>
          <a:ext cx="8192079" cy="40426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75427">
                  <a:extLst>
                    <a:ext uri="{9D8B030D-6E8A-4147-A177-3AD203B41FA5}">
                      <a16:colId xmlns="" xmlns:a16="http://schemas.microsoft.com/office/drawing/2014/main" val="1230935726"/>
                    </a:ext>
                  </a:extLst>
                </a:gridCol>
                <a:gridCol w="851408">
                  <a:extLst>
                    <a:ext uri="{9D8B030D-6E8A-4147-A177-3AD203B41FA5}">
                      <a16:colId xmlns="" xmlns:a16="http://schemas.microsoft.com/office/drawing/2014/main" val="3560070124"/>
                    </a:ext>
                  </a:extLst>
                </a:gridCol>
                <a:gridCol w="729779">
                  <a:extLst>
                    <a:ext uri="{9D8B030D-6E8A-4147-A177-3AD203B41FA5}">
                      <a16:colId xmlns="" xmlns:a16="http://schemas.microsoft.com/office/drawing/2014/main" val="907670282"/>
                    </a:ext>
                  </a:extLst>
                </a:gridCol>
                <a:gridCol w="1005471">
                  <a:extLst>
                    <a:ext uri="{9D8B030D-6E8A-4147-A177-3AD203B41FA5}">
                      <a16:colId xmlns="" xmlns:a16="http://schemas.microsoft.com/office/drawing/2014/main" val="3366950317"/>
                    </a:ext>
                  </a:extLst>
                </a:gridCol>
                <a:gridCol w="9487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30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5929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489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64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Тарифы в 2021 году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ВАРИАНТ</a:t>
                      </a:r>
                      <a:r>
                        <a:rPr lang="ru-RU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ru-RU" sz="1200" b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2022 года</a:t>
                      </a:r>
                      <a:r>
                        <a:rPr lang="ru-RU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2202847"/>
                  </a:ext>
                </a:extLst>
              </a:tr>
              <a:tr h="5469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Наличные, руб.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Безнал, руб.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Наличные, руб.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Безнал, руб.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Рост,</a:t>
                      </a:r>
                    </a:p>
                    <a:p>
                      <a:pPr algn="ctr"/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5715" marR="5715" marT="57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Планируемая выручка,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5715" marR="5715" marT="57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поездок,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пасс.</a:t>
                      </a:r>
                    </a:p>
                  </a:txBody>
                  <a:tcPr marL="5715" marR="5715" marT="57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60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1 859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861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63 693)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75 287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968815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район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3,10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3,00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3,35 (+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3,25(+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894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5 071)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5 994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5304536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Ржев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24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573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4 582)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6 553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311276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Ржевский район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2,69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2,59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2,90 (+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0,21)  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2,80 (+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092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1789129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(+2)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954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2 227)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3 019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4369080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Кимрский район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2,98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2,88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3,23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(+0,25)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3,10 (+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0,22)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989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69443677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082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3195784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3,58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3,48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3,85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(+0,27)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3,75 (+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0,27)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8467550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Старица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971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541668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Старицкий район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3,24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3,14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3,50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(+0,26)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3,40 (+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0,26)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3007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7915697"/>
                  </a:ext>
                </a:extLst>
              </a:tr>
            </a:tbl>
          </a:graphicData>
        </a:graphic>
      </p:graphicFrame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11367" y="128301"/>
            <a:ext cx="720000" cy="886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98496" y="4683318"/>
            <a:ext cx="767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Планируемая выручка на 2022 год составит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- 2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272,7 млн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руб.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(+ 76,2 млн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руб.)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8A3F80E-01A1-4389-92C8-33B2A75B301F}"/>
              </a:ext>
            </a:extLst>
          </p:cNvPr>
          <p:cNvSpPr txBox="1"/>
          <p:nvPr/>
        </p:nvSpPr>
        <p:spPr>
          <a:xfrm>
            <a:off x="738997" y="78249"/>
            <a:ext cx="8293616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defPPr>
              <a:defRPr lang="ru-RU"/>
            </a:defPPr>
            <a:lvl1pPr algn="ctr" eaLnBrk="0" hangingPunct="0">
              <a:lnSpc>
                <a:spcPct val="100000"/>
              </a:lnSpc>
              <a:buFont typeface="Arial" charset="0"/>
              <a:buNone/>
              <a:defRPr sz="2000" b="1" cap="all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latin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latin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latin typeface="Calibri" pitchFamily="34" charset="0"/>
              </a:defRPr>
            </a:lvl9pPr>
          </a:lstStyle>
          <a:p>
            <a:pPr marL="2381" eaLnBrk="1" hangingPunct="1">
              <a:defRPr/>
            </a:pPr>
            <a:r>
              <a:rPr lang="ru-RU" sz="1800" dirty="0">
                <a:solidFill>
                  <a:srgbClr val="A88000"/>
                </a:solidFill>
                <a:latin typeface="Times New Roman" pitchFamily="16" charset="0"/>
                <a:cs typeface="Times New Roman" pitchFamily="16" charset="0"/>
              </a:rPr>
              <a:t>ПРЕДЛОЖЕНИЯ ПО ТАРИФООБРАЗОВАНИЮ НА 2022 ГОД</a:t>
            </a: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8604785" y="4869656"/>
            <a:ext cx="427828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557213" indent="-214313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18859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228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25717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2B22082-A918-4F72-BA39-AD61E3581B55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20246"/>
              </p:ext>
            </p:extLst>
          </p:nvPr>
        </p:nvGraphicFramePr>
        <p:xfrm>
          <a:off x="840534" y="450820"/>
          <a:ext cx="8128537" cy="4051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3515">
                  <a:extLst>
                    <a:ext uri="{9D8B030D-6E8A-4147-A177-3AD203B41FA5}">
                      <a16:colId xmlns="" xmlns:a16="http://schemas.microsoft.com/office/drawing/2014/main" val="1230935726"/>
                    </a:ext>
                  </a:extLst>
                </a:gridCol>
                <a:gridCol w="856655">
                  <a:extLst>
                    <a:ext uri="{9D8B030D-6E8A-4147-A177-3AD203B41FA5}">
                      <a16:colId xmlns="" xmlns:a16="http://schemas.microsoft.com/office/drawing/2014/main" val="3560070124"/>
                    </a:ext>
                  </a:extLst>
                </a:gridCol>
                <a:gridCol w="744569">
                  <a:extLst>
                    <a:ext uri="{9D8B030D-6E8A-4147-A177-3AD203B41FA5}">
                      <a16:colId xmlns="" xmlns:a16="http://schemas.microsoft.com/office/drawing/2014/main" val="907670282"/>
                    </a:ext>
                  </a:extLst>
                </a:gridCol>
                <a:gridCol w="968741">
                  <a:extLst>
                    <a:ext uri="{9D8B030D-6E8A-4147-A177-3AD203B41FA5}">
                      <a16:colId xmlns="" xmlns:a16="http://schemas.microsoft.com/office/drawing/2014/main" val="3366950317"/>
                    </a:ext>
                  </a:extLst>
                </a:gridCol>
                <a:gridCol w="9607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052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586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9510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270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Тарифы в 2021 году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ВАРИАНТ</a:t>
                      </a:r>
                      <a:r>
                        <a:rPr lang="ru-RU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ru-RU" sz="1200" b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2022 года</a:t>
                      </a:r>
                      <a:r>
                        <a:rPr lang="ru-RU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(единые тарифы в муниципалитетах)</a:t>
                      </a:r>
                    </a:p>
                  </a:txBody>
                  <a:tcPr marL="5715" marR="5715" marT="5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2202847"/>
                  </a:ext>
                </a:extLst>
              </a:tr>
              <a:tr h="5006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Наличные, руб.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Безнал, </a:t>
                      </a:r>
                    </a:p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Наличные, руб.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Безнал,</a:t>
                      </a:r>
                      <a:b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Рост,</a:t>
                      </a:r>
                    </a:p>
                    <a:p>
                      <a:pPr algn="ctr"/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5715" marR="5715" marT="5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Планируемая выручка,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5715" marR="5715" marT="5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поездок,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пасс.</a:t>
                      </a:r>
                    </a:p>
                  </a:txBody>
                  <a:tcPr marL="5715" marR="5715" marT="5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0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715" marR="5715" marT="57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715" marR="5715" marT="57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715" marR="5715" marT="57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715" marR="5715" marT="57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715" marR="5715" marT="57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715" marR="5715" marT="57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715" marR="5715" marT="57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715" marR="5715" marT="57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1 859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861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63 693)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75 287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968815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район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3,10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3,00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3,35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(+0,25)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3,25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(+0,25)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894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5 071)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5 994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5304536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Ржев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(+5)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(+5)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18 331)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6 553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311276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Ржевский район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2,69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2,59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3,35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(+0,66)       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3,25 (+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0,66)       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13 055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1 177)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1789129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954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2 227)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3 019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4369080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Кимрский район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2,98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2,88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3,35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(+0,37)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3,25 (+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0,37)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 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638)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69443677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(+2)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1 082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3195784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3,58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3,48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3,85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(+0,27)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3,75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(+0,27)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1 307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8467550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Старица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(+6)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(+6)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1 056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541668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Старицкий район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3,24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3,14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3,85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(+0,61)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3,75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(+0,61)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18,8</a:t>
                      </a:r>
                    </a:p>
                  </a:txBody>
                  <a:tcPr marL="5715" marR="5715" marT="57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3 317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399)</a:t>
                      </a:r>
                    </a:p>
                  </a:txBody>
                  <a:tcPr marL="5715" marR="5715" marT="57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5715" marR="5715" marT="57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287915697"/>
                  </a:ext>
                </a:extLst>
              </a:tr>
            </a:tbl>
          </a:graphicData>
        </a:graphic>
      </p:graphicFrame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90559" y="78249"/>
            <a:ext cx="720000" cy="88648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98496" y="4683318"/>
            <a:ext cx="767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Планируемая выручка на 2022 год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составит - 2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288,2 млн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руб.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(+ 91,7 млн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руб.)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13522" y="4716784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647571" y="843560"/>
            <a:ext cx="7992889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87623" y="216034"/>
            <a:ext cx="7783263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8" tIns="45719" rIns="91438" bIns="4571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ГЛАВНОЕ УПРАВЛЕНИЕ «РЕГИОНАЛЬНАЯ ЭНЕРГЕТИЧЕСКАЯ КОМИССИЯ» ТВЕРСКОЙ ОБЛАСТИ</a:t>
            </a:r>
            <a:endParaRPr lang="en-US" sz="18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6124" y="128301"/>
            <a:ext cx="720000" cy="886480"/>
          </a:xfrm>
          <a:prstGeom prst="rect">
            <a:avLst/>
          </a:prstGeom>
          <a:noFill/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259635" y="3291833"/>
            <a:ext cx="4385791" cy="1561873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РЭК Тверской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г. Тверь, </a:t>
            </a:r>
            <a:r>
              <a:rPr lang="ru-RU" alt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пр-кт</a:t>
            </a: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Победы,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</a:t>
            </a: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</a:t>
            </a: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32 81 60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RoshchinKS@tverreg.ru</a:t>
            </a:r>
            <a:endParaRPr lang="ru-RU" altLang="ru-RU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Врио</a:t>
            </a: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начальника РЭК Тверской области К.С. Рощин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062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33483</TotalTime>
  <Words>627</Words>
  <Application>Microsoft Office PowerPoint</Application>
  <PresentationFormat>Экран (16:9)</PresentationFormat>
  <Paragraphs>225</Paragraphs>
  <Slides>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Рязанова Любовь Николаевна</cp:lastModifiedBy>
  <cp:revision>1332</cp:revision>
  <cp:lastPrinted>2021-12-20T16:13:13Z</cp:lastPrinted>
  <dcterms:created xsi:type="dcterms:W3CDTF">2018-07-12T13:45:04Z</dcterms:created>
  <dcterms:modified xsi:type="dcterms:W3CDTF">2021-12-20T15:35:31Z</dcterms:modified>
</cp:coreProperties>
</file>