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7"/>
  </p:notesMasterIdLst>
  <p:handoutMasterIdLst>
    <p:handoutMasterId r:id="rId28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0413" cy="6859588"/>
  <p:notesSz cx="6808788" cy="99409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6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50585" cy="499136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7109" y="2"/>
            <a:ext cx="2950584" cy="499136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r">
              <a:defRPr sz="1200"/>
            </a:lvl1pPr>
          </a:lstStyle>
          <a:p>
            <a:fld id="{393A387F-3EEE-44F7-AC8C-F65E792B6656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1791"/>
            <a:ext cx="2950585" cy="499134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7109" y="9441791"/>
            <a:ext cx="2950584" cy="499134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r">
              <a:defRPr sz="1200"/>
            </a:lvl1pPr>
          </a:lstStyle>
          <a:p>
            <a:fld id="{0DA1EAA6-E562-4F94-889A-CBA27F945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570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-2601913" y="1187450"/>
            <a:ext cx="10417176" cy="586263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перемещения страницы щёлкните мышью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21384" y="7426831"/>
            <a:ext cx="4170819" cy="70356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2000" b="0" strike="noStrike" spc="-1"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262556" cy="78127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&lt;верхний колонтитул&gt;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2951031" y="0"/>
            <a:ext cx="2262556" cy="78127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ru-RU" sz="1400" b="0" strike="noStrike" spc="-1">
                <a:latin typeface="Times New Roman"/>
              </a:rPr>
              <a:t>&lt;дата/время&gt;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4854189"/>
            <a:ext cx="2262556" cy="781273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2951031" y="14854189"/>
            <a:ext cx="2262556" cy="781273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247C9A0-A17F-451A-A4E0-5F3E97DE56CF}" type="slidenum">
              <a:rPr lang="ru-RU" sz="1400" b="0" strike="noStrike" spc="-1">
                <a:latin typeface="Times New Roman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581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013" y="744538"/>
            <a:ext cx="6604000" cy="3716337"/>
          </a:xfrm>
          <a:prstGeom prst="rect">
            <a:avLst/>
          </a:prstGeom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0530" y="4721859"/>
            <a:ext cx="5440016" cy="445704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36" name="Номер слайда 3"/>
          <p:cNvSpPr/>
          <p:nvPr/>
        </p:nvSpPr>
        <p:spPr>
          <a:xfrm>
            <a:off x="3856252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C783928A-8CA2-4156-A44C-53143FAA710C}" type="slidenum">
              <a:rPr lang="ru-RU" sz="1600" spc="-1">
                <a:solidFill>
                  <a:srgbClr val="000000"/>
                </a:solidFill>
                <a:latin typeface="Arial"/>
              </a:rPr>
              <a:t>1</a:t>
            </a:fld>
            <a:endParaRPr lang="ru-RU" sz="16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2954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7713"/>
            <a:ext cx="6581775" cy="3705225"/>
          </a:xfrm>
          <a:prstGeom prst="rect">
            <a:avLst/>
          </a:prstGeom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80530" y="4721859"/>
            <a:ext cx="5440016" cy="445704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71" name="Номер слайда 3"/>
          <p:cNvSpPr/>
          <p:nvPr/>
        </p:nvSpPr>
        <p:spPr>
          <a:xfrm>
            <a:off x="3856252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D95B1F27-1720-4BFC-ADC4-1393C7D4FEE4}" type="slidenum">
              <a:rPr lang="ru-RU" sz="1600" spc="-1">
                <a:solidFill>
                  <a:srgbClr val="000000"/>
                </a:solidFill>
                <a:latin typeface="Arial"/>
              </a:rPr>
              <a:t>10</a:t>
            </a:fld>
            <a:endParaRPr lang="ru-RU" sz="1600" spc="-1">
              <a:latin typeface="Arial"/>
            </a:endParaRPr>
          </a:p>
        </p:txBody>
      </p:sp>
      <p:sp>
        <p:nvSpPr>
          <p:cNvPr id="272" name="Нижний колонтитул 4"/>
          <p:cNvSpPr/>
          <p:nvPr/>
        </p:nvSpPr>
        <p:spPr>
          <a:xfrm>
            <a:off x="0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420771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7713"/>
            <a:ext cx="6583362" cy="3705225"/>
          </a:xfrm>
          <a:prstGeom prst="rect">
            <a:avLst/>
          </a:prstGeom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0530" y="4721859"/>
            <a:ext cx="5440016" cy="445704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75" name="Номер слайда 3"/>
          <p:cNvSpPr/>
          <p:nvPr/>
        </p:nvSpPr>
        <p:spPr>
          <a:xfrm>
            <a:off x="3856252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762DDBDF-F536-439B-80C5-E22E673F986B}" type="slidenum">
              <a:rPr lang="ru-RU" sz="1600" spc="-1">
                <a:solidFill>
                  <a:srgbClr val="000000"/>
                </a:solidFill>
                <a:latin typeface="Arial"/>
              </a:rPr>
              <a:t>11</a:t>
            </a:fld>
            <a:endParaRPr lang="ru-RU" sz="1600" spc="-1">
              <a:latin typeface="Arial"/>
            </a:endParaRPr>
          </a:p>
        </p:txBody>
      </p:sp>
      <p:sp>
        <p:nvSpPr>
          <p:cNvPr id="276" name="Нижний колонтитул 4"/>
          <p:cNvSpPr/>
          <p:nvPr/>
        </p:nvSpPr>
        <p:spPr>
          <a:xfrm>
            <a:off x="0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366347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7713"/>
            <a:ext cx="6581775" cy="3705225"/>
          </a:xfrm>
          <a:prstGeom prst="rect">
            <a:avLst/>
          </a:prstGeom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80530" y="4721859"/>
            <a:ext cx="5440016" cy="445704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79" name="Номер слайда 3"/>
          <p:cNvSpPr/>
          <p:nvPr/>
        </p:nvSpPr>
        <p:spPr>
          <a:xfrm>
            <a:off x="3856252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9D052841-D933-4508-9C57-6175AFC7A591}" type="slidenum">
              <a:rPr lang="ru-RU" sz="1600" spc="-1">
                <a:solidFill>
                  <a:srgbClr val="000000"/>
                </a:solidFill>
                <a:latin typeface="Arial"/>
              </a:rPr>
              <a:t>12</a:t>
            </a:fld>
            <a:endParaRPr lang="ru-RU" sz="1600" spc="-1">
              <a:latin typeface="Arial"/>
            </a:endParaRPr>
          </a:p>
        </p:txBody>
      </p:sp>
      <p:sp>
        <p:nvSpPr>
          <p:cNvPr id="280" name="Нижний колонтитул 4"/>
          <p:cNvSpPr/>
          <p:nvPr/>
        </p:nvSpPr>
        <p:spPr>
          <a:xfrm>
            <a:off x="0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428583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7713"/>
            <a:ext cx="6581775" cy="3705225"/>
          </a:xfrm>
          <a:prstGeom prst="rect">
            <a:avLst/>
          </a:prstGeom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80530" y="4721859"/>
            <a:ext cx="5440016" cy="445704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83" name="Номер слайда 3"/>
          <p:cNvSpPr/>
          <p:nvPr/>
        </p:nvSpPr>
        <p:spPr>
          <a:xfrm>
            <a:off x="3856252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0D5325BA-FB7B-4416-A874-66BAEAC72589}" type="slidenum">
              <a:rPr lang="ru-RU" sz="1600" spc="-1">
                <a:solidFill>
                  <a:srgbClr val="000000"/>
                </a:solidFill>
                <a:latin typeface="Arial"/>
              </a:rPr>
              <a:t>13</a:t>
            </a:fld>
            <a:endParaRPr lang="ru-RU" sz="1600" spc="-1">
              <a:latin typeface="Arial"/>
            </a:endParaRPr>
          </a:p>
        </p:txBody>
      </p:sp>
      <p:sp>
        <p:nvSpPr>
          <p:cNvPr id="284" name="Нижний колонтитул 4"/>
          <p:cNvSpPr/>
          <p:nvPr/>
        </p:nvSpPr>
        <p:spPr>
          <a:xfrm>
            <a:off x="0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53412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7713"/>
            <a:ext cx="6581775" cy="3705225"/>
          </a:xfrm>
          <a:prstGeom prst="rect">
            <a:avLst/>
          </a:prstGeom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80530" y="4721859"/>
            <a:ext cx="5440016" cy="445704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87" name="Номер слайда 3"/>
          <p:cNvSpPr/>
          <p:nvPr/>
        </p:nvSpPr>
        <p:spPr>
          <a:xfrm>
            <a:off x="3856252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6B1FFBF6-4412-4AB6-AC37-4D0BF0EDA1C3}" type="slidenum">
              <a:rPr lang="ru-RU" sz="1600" spc="-1">
                <a:solidFill>
                  <a:srgbClr val="000000"/>
                </a:solidFill>
                <a:latin typeface="Arial"/>
              </a:rPr>
              <a:t>14</a:t>
            </a:fld>
            <a:endParaRPr lang="ru-RU" sz="1600" spc="-1">
              <a:latin typeface="Arial"/>
            </a:endParaRPr>
          </a:p>
        </p:txBody>
      </p:sp>
      <p:sp>
        <p:nvSpPr>
          <p:cNvPr id="288" name="Нижний колонтитул 4"/>
          <p:cNvSpPr/>
          <p:nvPr/>
        </p:nvSpPr>
        <p:spPr>
          <a:xfrm>
            <a:off x="0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93832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7713"/>
            <a:ext cx="6583362" cy="3705225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0530" y="4721859"/>
            <a:ext cx="5440016" cy="445704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91" name="Номер слайда 3"/>
          <p:cNvSpPr/>
          <p:nvPr/>
        </p:nvSpPr>
        <p:spPr>
          <a:xfrm>
            <a:off x="3856252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1C44579E-ECFB-40ED-9058-FB8AE057E7F9}" type="slidenum">
              <a:rPr lang="ru-RU" sz="1600" spc="-1">
                <a:solidFill>
                  <a:srgbClr val="000000"/>
                </a:solidFill>
                <a:latin typeface="Arial"/>
              </a:rPr>
              <a:t>15</a:t>
            </a:fld>
            <a:endParaRPr lang="ru-RU" sz="1600" spc="-1">
              <a:latin typeface="Arial"/>
            </a:endParaRPr>
          </a:p>
        </p:txBody>
      </p:sp>
      <p:sp>
        <p:nvSpPr>
          <p:cNvPr id="292" name="Нижний колонтитул 4"/>
          <p:cNvSpPr/>
          <p:nvPr/>
        </p:nvSpPr>
        <p:spPr>
          <a:xfrm>
            <a:off x="0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671309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7713"/>
            <a:ext cx="6581775" cy="3705225"/>
          </a:xfrm>
          <a:prstGeom prst="rect">
            <a:avLst/>
          </a:prstGeom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0530" y="4721859"/>
            <a:ext cx="5440016" cy="445704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95" name="Номер слайда 3"/>
          <p:cNvSpPr/>
          <p:nvPr/>
        </p:nvSpPr>
        <p:spPr>
          <a:xfrm>
            <a:off x="3856252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DE384D37-A216-4954-9D18-4299CA391BB3}" type="slidenum">
              <a:rPr lang="ru-RU" sz="1600" spc="-1">
                <a:solidFill>
                  <a:srgbClr val="000000"/>
                </a:solidFill>
                <a:latin typeface="Arial"/>
              </a:rPr>
              <a:t>16</a:t>
            </a:fld>
            <a:endParaRPr lang="ru-RU" sz="1600" spc="-1">
              <a:latin typeface="Arial"/>
            </a:endParaRPr>
          </a:p>
        </p:txBody>
      </p:sp>
      <p:sp>
        <p:nvSpPr>
          <p:cNvPr id="296" name="Нижний колонтитул 4"/>
          <p:cNvSpPr/>
          <p:nvPr/>
        </p:nvSpPr>
        <p:spPr>
          <a:xfrm>
            <a:off x="0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83038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47713"/>
            <a:ext cx="6586538" cy="3706812"/>
          </a:xfrm>
          <a:prstGeom prst="rect">
            <a:avLst/>
          </a:prstGeom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80530" y="4721859"/>
            <a:ext cx="5440016" cy="445704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99" name="Номер слайда 3"/>
          <p:cNvSpPr/>
          <p:nvPr/>
        </p:nvSpPr>
        <p:spPr>
          <a:xfrm>
            <a:off x="3856252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107706A3-5E2E-443E-9AA3-1917B3BF7E8F}" type="slidenum">
              <a:rPr lang="ru-RU" sz="1600" spc="-1">
                <a:solidFill>
                  <a:srgbClr val="000000"/>
                </a:solidFill>
                <a:latin typeface="Arial"/>
              </a:rPr>
              <a:t>17</a:t>
            </a:fld>
            <a:endParaRPr lang="ru-RU" sz="1600" spc="-1">
              <a:latin typeface="Arial"/>
            </a:endParaRPr>
          </a:p>
        </p:txBody>
      </p:sp>
      <p:sp>
        <p:nvSpPr>
          <p:cNvPr id="300" name="Нижний колонтитул 4"/>
          <p:cNvSpPr/>
          <p:nvPr/>
        </p:nvSpPr>
        <p:spPr>
          <a:xfrm>
            <a:off x="0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43553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47713"/>
            <a:ext cx="6586538" cy="3706812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0530" y="4721859"/>
            <a:ext cx="5440016" cy="445704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303" name="Номер слайда 3"/>
          <p:cNvSpPr/>
          <p:nvPr/>
        </p:nvSpPr>
        <p:spPr>
          <a:xfrm>
            <a:off x="3856252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6E71424D-3D84-4E20-B1CC-A8CC52B63C46}" type="slidenum">
              <a:rPr lang="ru-RU" sz="1600" spc="-1">
                <a:solidFill>
                  <a:srgbClr val="000000"/>
                </a:solidFill>
                <a:latin typeface="Arial"/>
              </a:rPr>
              <a:t>18</a:t>
            </a:fld>
            <a:endParaRPr lang="ru-RU" sz="1600" spc="-1">
              <a:latin typeface="Arial"/>
            </a:endParaRPr>
          </a:p>
        </p:txBody>
      </p:sp>
      <p:sp>
        <p:nvSpPr>
          <p:cNvPr id="304" name="Нижний колонтитул 4"/>
          <p:cNvSpPr/>
          <p:nvPr/>
        </p:nvSpPr>
        <p:spPr>
          <a:xfrm>
            <a:off x="0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1564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Номер слайда 6"/>
          <p:cNvSpPr/>
          <p:nvPr/>
        </p:nvSpPr>
        <p:spPr>
          <a:xfrm>
            <a:off x="3856252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0C6B3F90-751E-4180-82B2-C6FDCA300563}" type="slidenum">
              <a:rPr lang="ru-RU" sz="1600" spc="-1">
                <a:solidFill>
                  <a:srgbClr val="000000"/>
                </a:solidFill>
                <a:latin typeface="Arial"/>
              </a:rPr>
              <a:t>2</a:t>
            </a:fld>
            <a:endParaRPr lang="ru-RU" sz="1600" spc="-1">
              <a:latin typeface="Arial"/>
            </a:endParaRPr>
          </a:p>
        </p:txBody>
      </p:sp>
      <p:sp>
        <p:nvSpPr>
          <p:cNvPr id="2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277813"/>
            <a:ext cx="4429125" cy="2492375"/>
          </a:xfrm>
          <a:prstGeom prst="rect">
            <a:avLst/>
          </a:prstGeom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80530" y="2908714"/>
            <a:ext cx="5440016" cy="627019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40" name="Slide Number Placeholder 3"/>
          <p:cNvSpPr/>
          <p:nvPr/>
        </p:nvSpPr>
        <p:spPr>
          <a:xfrm>
            <a:off x="3856252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984F7A0A-2E4F-4859-BFDB-5C491D4455A7}" type="slidenum">
              <a:rPr lang="en-US" sz="1600" spc="-1">
                <a:solidFill>
                  <a:srgbClr val="000000"/>
                </a:solidFill>
                <a:latin typeface="Arial"/>
              </a:rPr>
              <a:t>2</a:t>
            </a:fld>
            <a:endParaRPr lang="ru-RU" sz="16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6021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Номер слайда 6"/>
          <p:cNvSpPr/>
          <p:nvPr/>
        </p:nvSpPr>
        <p:spPr>
          <a:xfrm>
            <a:off x="3856252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884544E4-8CA6-4787-880A-A79D2F4679FC}" type="slidenum">
              <a:rPr lang="ru-RU" sz="1600" spc="-1">
                <a:solidFill>
                  <a:srgbClr val="000000"/>
                </a:solidFill>
                <a:latin typeface="Arial"/>
              </a:rPr>
              <a:t>3</a:t>
            </a:fld>
            <a:endParaRPr lang="ru-RU" sz="1600" spc="-1">
              <a:latin typeface="Arial"/>
            </a:endParaRPr>
          </a:p>
        </p:txBody>
      </p:sp>
      <p:sp>
        <p:nvSpPr>
          <p:cNvPr id="2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277813"/>
            <a:ext cx="4429125" cy="2492375"/>
          </a:xfrm>
          <a:prstGeom prst="rect">
            <a:avLst/>
          </a:prstGeom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80530" y="2908714"/>
            <a:ext cx="5440016" cy="627019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44" name="Slide Number Placeholder 3"/>
          <p:cNvSpPr/>
          <p:nvPr/>
        </p:nvSpPr>
        <p:spPr>
          <a:xfrm>
            <a:off x="3856252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DFC93841-BD54-428E-99B2-78D06D66AC77}" type="slidenum">
              <a:rPr lang="en-US" sz="1600" spc="-1">
                <a:solidFill>
                  <a:srgbClr val="000000"/>
                </a:solidFill>
                <a:latin typeface="Arial"/>
              </a:rPr>
              <a:t>3</a:t>
            </a:fld>
            <a:endParaRPr lang="ru-RU" sz="16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376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-2497138" y="1093788"/>
            <a:ext cx="9658351" cy="5435600"/>
          </a:xfrm>
          <a:prstGeom prst="rect">
            <a:avLst/>
          </a:prstGeom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80530" y="4721859"/>
            <a:ext cx="5440016" cy="445704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47" name="Номер слайда 3"/>
          <p:cNvSpPr/>
          <p:nvPr/>
        </p:nvSpPr>
        <p:spPr>
          <a:xfrm>
            <a:off x="3856252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228B76E9-F39A-4E9A-951E-773035CE13D3}" type="slidenum">
              <a:rPr lang="ru-RU" sz="1600" spc="-1">
                <a:solidFill>
                  <a:srgbClr val="000000"/>
                </a:solidFill>
                <a:latin typeface="Arial"/>
              </a:rPr>
              <a:t>4</a:t>
            </a:fld>
            <a:endParaRPr lang="ru-RU" sz="1600" spc="-1">
              <a:latin typeface="Arial"/>
            </a:endParaRPr>
          </a:p>
        </p:txBody>
      </p:sp>
      <p:sp>
        <p:nvSpPr>
          <p:cNvPr id="248" name="Нижний колонтитул 4"/>
          <p:cNvSpPr/>
          <p:nvPr/>
        </p:nvSpPr>
        <p:spPr>
          <a:xfrm>
            <a:off x="0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071681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4775" y="747713"/>
            <a:ext cx="6596063" cy="3713162"/>
          </a:xfrm>
          <a:prstGeom prst="rect">
            <a:avLst/>
          </a:prstGeom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80530" y="4721859"/>
            <a:ext cx="5440016" cy="445704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51" name="Номер слайда 3"/>
          <p:cNvSpPr/>
          <p:nvPr/>
        </p:nvSpPr>
        <p:spPr>
          <a:xfrm>
            <a:off x="3856252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157544F9-48EA-4EB8-A474-E0FC88E5BE85}" type="slidenum">
              <a:rPr lang="ru-RU" sz="1600" spc="-1">
                <a:solidFill>
                  <a:srgbClr val="000000"/>
                </a:solidFill>
                <a:latin typeface="Arial"/>
              </a:rPr>
              <a:t>5</a:t>
            </a:fld>
            <a:endParaRPr lang="ru-RU" sz="1600" spc="-1">
              <a:latin typeface="Arial"/>
            </a:endParaRPr>
          </a:p>
        </p:txBody>
      </p:sp>
      <p:sp>
        <p:nvSpPr>
          <p:cNvPr id="252" name="Нижний колонтитул 4"/>
          <p:cNvSpPr/>
          <p:nvPr/>
        </p:nvSpPr>
        <p:spPr>
          <a:xfrm>
            <a:off x="0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624495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7713"/>
            <a:ext cx="6581775" cy="3705225"/>
          </a:xfrm>
          <a:prstGeom prst="rect">
            <a:avLst/>
          </a:prstGeom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80530" y="4721859"/>
            <a:ext cx="5440016" cy="445704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55" name="Номер слайда 3"/>
          <p:cNvSpPr/>
          <p:nvPr/>
        </p:nvSpPr>
        <p:spPr>
          <a:xfrm>
            <a:off x="3856252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8625C7DD-C1EB-48B1-AAD1-C9317BA4A114}" type="slidenum">
              <a:rPr lang="ru-RU" sz="1600" spc="-1">
                <a:solidFill>
                  <a:srgbClr val="000000"/>
                </a:solidFill>
                <a:latin typeface="Arial"/>
              </a:rPr>
              <a:t>6</a:t>
            </a:fld>
            <a:endParaRPr lang="ru-RU" sz="1600" spc="-1">
              <a:latin typeface="Arial"/>
            </a:endParaRPr>
          </a:p>
        </p:txBody>
      </p:sp>
      <p:sp>
        <p:nvSpPr>
          <p:cNvPr id="256" name="Нижний колонтитул 4"/>
          <p:cNvSpPr/>
          <p:nvPr/>
        </p:nvSpPr>
        <p:spPr>
          <a:xfrm>
            <a:off x="0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435118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7713"/>
            <a:ext cx="6581775" cy="3705225"/>
          </a:xfrm>
          <a:prstGeom prst="rect">
            <a:avLst/>
          </a:prstGeom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80530" y="4721859"/>
            <a:ext cx="5440016" cy="445704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59" name="Номер слайда 3"/>
          <p:cNvSpPr/>
          <p:nvPr/>
        </p:nvSpPr>
        <p:spPr>
          <a:xfrm>
            <a:off x="3856252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330D81FD-BFBA-4EAC-A562-41EC67FB21D1}" type="slidenum">
              <a:rPr lang="ru-RU" sz="1600" spc="-1">
                <a:solidFill>
                  <a:srgbClr val="000000"/>
                </a:solidFill>
                <a:latin typeface="Arial"/>
              </a:rPr>
              <a:t>7</a:t>
            </a:fld>
            <a:endParaRPr lang="ru-RU" sz="1600" spc="-1">
              <a:latin typeface="Arial"/>
            </a:endParaRPr>
          </a:p>
        </p:txBody>
      </p:sp>
      <p:sp>
        <p:nvSpPr>
          <p:cNvPr id="260" name="Нижний колонтитул 4"/>
          <p:cNvSpPr/>
          <p:nvPr/>
        </p:nvSpPr>
        <p:spPr>
          <a:xfrm>
            <a:off x="0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803448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7713"/>
            <a:ext cx="6581775" cy="3705225"/>
          </a:xfrm>
          <a:prstGeom prst="rect">
            <a:avLst/>
          </a:prstGeom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0530" y="4721859"/>
            <a:ext cx="5440016" cy="445704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63" name="Номер слайда 3"/>
          <p:cNvSpPr/>
          <p:nvPr/>
        </p:nvSpPr>
        <p:spPr>
          <a:xfrm>
            <a:off x="3856252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1A6CB973-5CE0-4261-93E0-4CF8009A95AD}" type="slidenum">
              <a:rPr lang="ru-RU" sz="1600" spc="-1">
                <a:solidFill>
                  <a:srgbClr val="000000"/>
                </a:solidFill>
                <a:latin typeface="Arial"/>
              </a:rPr>
              <a:t>8</a:t>
            </a:fld>
            <a:endParaRPr lang="ru-RU" sz="1600" spc="-1">
              <a:latin typeface="Arial"/>
            </a:endParaRPr>
          </a:p>
        </p:txBody>
      </p:sp>
      <p:sp>
        <p:nvSpPr>
          <p:cNvPr id="264" name="Нижний колонтитул 4"/>
          <p:cNvSpPr/>
          <p:nvPr/>
        </p:nvSpPr>
        <p:spPr>
          <a:xfrm>
            <a:off x="0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093968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7713"/>
            <a:ext cx="6581775" cy="3705225"/>
          </a:xfrm>
          <a:prstGeom prst="rect">
            <a:avLst/>
          </a:prstGeom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0530" y="4721859"/>
            <a:ext cx="5440016" cy="445704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67" name="Номер слайда 3"/>
          <p:cNvSpPr/>
          <p:nvPr/>
        </p:nvSpPr>
        <p:spPr>
          <a:xfrm>
            <a:off x="3856252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EFD5EB06-5A8A-4AA9-A7B6-539B96CF012D}" type="slidenum">
              <a:rPr lang="ru-RU" sz="1600" spc="-1">
                <a:solidFill>
                  <a:srgbClr val="000000"/>
                </a:solidFill>
                <a:latin typeface="Arial"/>
              </a:rPr>
              <a:t>9</a:t>
            </a:fld>
            <a:endParaRPr lang="ru-RU" sz="1600" spc="-1">
              <a:latin typeface="Arial"/>
            </a:endParaRPr>
          </a:p>
        </p:txBody>
      </p:sp>
      <p:sp>
        <p:nvSpPr>
          <p:cNvPr id="268" name="Нижний колонтитул 4"/>
          <p:cNvSpPr/>
          <p:nvPr/>
        </p:nvSpPr>
        <p:spPr>
          <a:xfrm>
            <a:off x="0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89366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892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00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892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00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892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800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892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800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892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800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892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800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7"/>
          <p:cNvSpPr/>
          <p:nvPr/>
        </p:nvSpPr>
        <p:spPr>
          <a:xfrm>
            <a:off x="1636560" y="2327400"/>
            <a:ext cx="9727920" cy="25850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Информация о деятельности </a:t>
            </a:r>
            <a:endParaRPr lang="ru-RU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32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Главархитектуры Тверской области </a:t>
            </a:r>
            <a:endParaRPr lang="ru-RU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32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по реализации перераспределенных полномочий в области градостроительной деятельности </a:t>
            </a:r>
            <a:endParaRPr lang="ru-RU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3200" b="1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(по состоянию на </a:t>
            </a:r>
            <a:r>
              <a:rPr lang="ru-RU" sz="3200" b="1" i="1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10</a:t>
            </a:r>
            <a:r>
              <a:rPr lang="ru-RU" sz="3200" b="1" i="1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.12.2021</a:t>
            </a:r>
            <a:r>
              <a:rPr lang="ru-RU" sz="3200" b="1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)</a:t>
            </a:r>
            <a:endParaRPr lang="ru-RU" sz="3200" b="0" strike="noStrike" spc="-1" dirty="0">
              <a:latin typeface="Arial"/>
            </a:endParaRPr>
          </a:p>
        </p:txBody>
      </p:sp>
      <p:pic>
        <p:nvPicPr>
          <p:cNvPr id="121" name="Рисунок 1"/>
          <p:cNvPicPr/>
          <p:nvPr/>
        </p:nvPicPr>
        <p:blipFill>
          <a:blip r:embed="rId3">
            <a:lum contrast="12000"/>
          </a:blip>
          <a:srcRect l="4989"/>
          <a:stretch/>
        </p:blipFill>
        <p:spPr>
          <a:xfrm>
            <a:off x="347760" y="101520"/>
            <a:ext cx="995040" cy="1242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Заголовок 20"/>
          <p:cNvSpPr/>
          <p:nvPr/>
        </p:nvSpPr>
        <p:spPr>
          <a:xfrm>
            <a:off x="1198440" y="260280"/>
            <a:ext cx="10453320" cy="117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ВЫДАЧА АКТА ОСВИДЕТЕЛЬСТВОВАНИЯ ПРОВЕДЕНИЯ ОСНОВНЫХ РАБОТ ПО СТРОИТЕЛЬСТВУ ИЖС </a:t>
            </a:r>
            <a:r>
              <a:t/>
            </a:r>
            <a:br/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ДЛЯ МАТЕРИНСКОГО КАПИТАЛА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69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48960" cy="1171080"/>
          </a:xfrm>
          <a:prstGeom prst="rect">
            <a:avLst/>
          </a:prstGeom>
          <a:ln w="0">
            <a:noFill/>
          </a:ln>
        </p:spPr>
      </p:pic>
      <p:sp>
        <p:nvSpPr>
          <p:cNvPr id="170" name="Номер слайда 3"/>
          <p:cNvSpPr/>
          <p:nvPr/>
        </p:nvSpPr>
        <p:spPr>
          <a:xfrm>
            <a:off x="9345600" y="6467400"/>
            <a:ext cx="283320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2C78BA8E-A8A0-4F63-B620-89A1F9AA83A2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10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71" name="Таблица 4"/>
          <p:cNvGraphicFramePr/>
          <p:nvPr>
            <p:extLst>
              <p:ext uri="{D42A27DB-BD31-4B8C-83A1-F6EECF244321}">
                <p14:modId xmlns:p14="http://schemas.microsoft.com/office/powerpoint/2010/main" val="516611637"/>
              </p:ext>
            </p:extLst>
          </p:nvPr>
        </p:nvGraphicFramePr>
        <p:xfrm>
          <a:off x="2158920" y="2373480"/>
          <a:ext cx="8127720" cy="17287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61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58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Заголовок 20"/>
          <p:cNvSpPr/>
          <p:nvPr/>
        </p:nvSpPr>
        <p:spPr>
          <a:xfrm>
            <a:off x="1198440" y="260280"/>
            <a:ext cx="10453320" cy="117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УВЕДОМЛЕНИЯ О ВЫЯВЛЕНИИ САМОВОЛЬНОЙ ПОСТРОЙКИ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73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48960" cy="1171080"/>
          </a:xfrm>
          <a:prstGeom prst="rect">
            <a:avLst/>
          </a:prstGeom>
          <a:ln w="0">
            <a:noFill/>
          </a:ln>
        </p:spPr>
      </p:pic>
      <p:sp>
        <p:nvSpPr>
          <p:cNvPr id="174" name="Номер слайда 3"/>
          <p:cNvSpPr/>
          <p:nvPr/>
        </p:nvSpPr>
        <p:spPr>
          <a:xfrm>
            <a:off x="9345600" y="6467400"/>
            <a:ext cx="283320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9F21BABF-12B6-4B0E-B15A-5F6548AFD640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11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75" name="Таблица 4"/>
          <p:cNvGraphicFramePr/>
          <p:nvPr/>
        </p:nvGraphicFramePr>
        <p:xfrm>
          <a:off x="1967040" y="2085840"/>
          <a:ext cx="8127720" cy="17269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30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Подано исков в суд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30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Заголовок 20"/>
          <p:cNvSpPr/>
          <p:nvPr/>
        </p:nvSpPr>
        <p:spPr>
          <a:xfrm>
            <a:off x="1198440" y="260280"/>
            <a:ext cx="10453320" cy="90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ВЫДАЧА РАЗРЕШЕНИЯ НА ОТКЛОНЕНИЕ ОТ ПРЕДЕЛЬНЫХ ПАРАМЕТРОВ СТРОИТЕЛЬСТВА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77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48960" cy="1171080"/>
          </a:xfrm>
          <a:prstGeom prst="rect">
            <a:avLst/>
          </a:prstGeom>
          <a:ln w="0">
            <a:noFill/>
          </a:ln>
        </p:spPr>
      </p:pic>
      <p:sp>
        <p:nvSpPr>
          <p:cNvPr id="178" name="Номер слайда 3"/>
          <p:cNvSpPr/>
          <p:nvPr/>
        </p:nvSpPr>
        <p:spPr>
          <a:xfrm>
            <a:off x="9345600" y="6467400"/>
            <a:ext cx="283320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24C236CD-A6E0-45DA-9D71-8325164C5CD8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12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79" name="Таблица 4"/>
          <p:cNvGraphicFramePr/>
          <p:nvPr>
            <p:extLst>
              <p:ext uri="{D42A27DB-BD31-4B8C-83A1-F6EECF244321}">
                <p14:modId xmlns:p14="http://schemas.microsoft.com/office/powerpoint/2010/main" val="3214270206"/>
              </p:ext>
            </p:extLst>
          </p:nvPr>
        </p:nvGraphicFramePr>
        <p:xfrm>
          <a:off x="1967040" y="2085840"/>
          <a:ext cx="8127720" cy="17269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69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  <a:cs typeface="+mn-cs"/>
                        </a:rPr>
                        <a:t>Выдано</a:t>
                      </a: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  <a:cs typeface="+mn-cs"/>
                        </a:rPr>
                        <a:t>58</a:t>
                      </a: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0" name="Заголовок 20"/>
          <p:cNvSpPr/>
          <p:nvPr/>
        </p:nvSpPr>
        <p:spPr>
          <a:xfrm>
            <a:off x="920160" y="4549320"/>
            <a:ext cx="10879920" cy="96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Принято постановление Правительства Тверской области от 28.05.2021 №307-пп «О внесении изменения в отдельные постановления Правительства Тверской области» (о наделении МВК по земельным отношениям полномочиями комиссии по ПЗЗ)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Заголовок 20"/>
          <p:cNvSpPr/>
          <p:nvPr/>
        </p:nvSpPr>
        <p:spPr>
          <a:xfrm>
            <a:off x="1198440" y="260280"/>
            <a:ext cx="10453320" cy="90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ВЫДАЧА РАЗРЕШЕНИЯ НА УСЛОВНО-РАЗРЕШЕННЫЙ ВИД ИСПОЛЬЗОВАНИЯ ЗЕМЕЛЬНОГО УЧАСТКА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82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48960" cy="1171080"/>
          </a:xfrm>
          <a:prstGeom prst="rect">
            <a:avLst/>
          </a:prstGeom>
          <a:ln w="0">
            <a:noFill/>
          </a:ln>
        </p:spPr>
      </p:pic>
      <p:sp>
        <p:nvSpPr>
          <p:cNvPr id="183" name="Номер слайда 3"/>
          <p:cNvSpPr/>
          <p:nvPr/>
        </p:nvSpPr>
        <p:spPr>
          <a:xfrm>
            <a:off x="9345600" y="6467400"/>
            <a:ext cx="283320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FE0EF01E-D2D7-47CE-A752-5414F4A0055E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13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84" name="Таблица 4"/>
          <p:cNvGraphicFramePr/>
          <p:nvPr>
            <p:extLst>
              <p:ext uri="{D42A27DB-BD31-4B8C-83A1-F6EECF244321}">
                <p14:modId xmlns:p14="http://schemas.microsoft.com/office/powerpoint/2010/main" val="3845526047"/>
              </p:ext>
            </p:extLst>
          </p:nvPr>
        </p:nvGraphicFramePr>
        <p:xfrm>
          <a:off x="1967040" y="2085840"/>
          <a:ext cx="8127720" cy="17269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154</a:t>
                      </a:r>
                      <a:endParaRPr lang="ru-RU" sz="24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14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5" name="Заголовок 20"/>
          <p:cNvSpPr/>
          <p:nvPr/>
        </p:nvSpPr>
        <p:spPr>
          <a:xfrm>
            <a:off x="875160" y="4312800"/>
            <a:ext cx="10879920" cy="124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Принято постановление Правительства Тверской области от 28.05.2021 №307-пп «О внесении изменения в отдельные постановления Правительства Тверской области» (о наделении МВК по земельным отношениям полномочиями комиссии по ПЗЗ)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Заголовок 20"/>
          <p:cNvSpPr/>
          <p:nvPr/>
        </p:nvSpPr>
        <p:spPr>
          <a:xfrm>
            <a:off x="1198440" y="260280"/>
            <a:ext cx="10453320" cy="90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ЗАЯВЛЕНИЕ О ВНЕСЕНИИ ИЗМЕНЕНИЙ В ПРАВИЛА ЗЕМЛЕПОЛЬЗОВАНИЯ И ЗАСТРОЙКИ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87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48960" cy="1171080"/>
          </a:xfrm>
          <a:prstGeom prst="rect">
            <a:avLst/>
          </a:prstGeom>
          <a:ln w="0">
            <a:noFill/>
          </a:ln>
        </p:spPr>
      </p:pic>
      <p:sp>
        <p:nvSpPr>
          <p:cNvPr id="188" name="Номер слайда 3"/>
          <p:cNvSpPr/>
          <p:nvPr/>
        </p:nvSpPr>
        <p:spPr>
          <a:xfrm>
            <a:off x="9345600" y="6467400"/>
            <a:ext cx="283320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EB50686D-BC10-4772-9831-FF72EEE8DE9B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14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89" name="Таблица 4"/>
          <p:cNvGraphicFramePr/>
          <p:nvPr>
            <p:extLst>
              <p:ext uri="{D42A27DB-BD31-4B8C-83A1-F6EECF244321}">
                <p14:modId xmlns:p14="http://schemas.microsoft.com/office/powerpoint/2010/main" val="4222164398"/>
              </p:ext>
            </p:extLst>
          </p:nvPr>
        </p:nvGraphicFramePr>
        <p:xfrm>
          <a:off x="1967040" y="2085840"/>
          <a:ext cx="8127720" cy="17269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158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Внесено изменений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60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0" name="Заголовок 20"/>
          <p:cNvSpPr/>
          <p:nvPr/>
        </p:nvSpPr>
        <p:spPr>
          <a:xfrm>
            <a:off x="918000" y="4301280"/>
            <a:ext cx="11014560" cy="161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Принято постановление Правительства Тверской области от 28.05.2021 № 307-пп «О внесении изменения в отдельные постановления Правительства Тверской области» (о наделении МВК по земельным отношениям полномочиями комиссии по ПЗЗ)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Заголовок 20"/>
          <p:cNvSpPr/>
          <p:nvPr/>
        </p:nvSpPr>
        <p:spPr>
          <a:xfrm>
            <a:off x="1198440" y="260280"/>
            <a:ext cx="10453320" cy="90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ЗАЯВЛЕНИЕ ОБ УТВЕРЖДЕНИИ ПРОЕКТОВ </a:t>
            </a:r>
            <a:r>
              <a:t/>
            </a:r>
            <a:br/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ПЛАНИРОВКИ ТЕРРИТОРИИ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92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48960" cy="1171080"/>
          </a:xfrm>
          <a:prstGeom prst="rect">
            <a:avLst/>
          </a:prstGeom>
          <a:ln w="0">
            <a:noFill/>
          </a:ln>
        </p:spPr>
      </p:pic>
      <p:sp>
        <p:nvSpPr>
          <p:cNvPr id="193" name="Номер слайда 3"/>
          <p:cNvSpPr/>
          <p:nvPr/>
        </p:nvSpPr>
        <p:spPr>
          <a:xfrm>
            <a:off x="9345600" y="6467400"/>
            <a:ext cx="283320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3FE979EE-8F9A-4C36-A005-7B0C290652BC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15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94" name="Таблица 4"/>
          <p:cNvGraphicFramePr/>
          <p:nvPr/>
        </p:nvGraphicFramePr>
        <p:xfrm>
          <a:off x="1967040" y="2085840"/>
          <a:ext cx="8127720" cy="17269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87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Утверждено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64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5" name="Заголовок 20"/>
          <p:cNvSpPr/>
          <p:nvPr/>
        </p:nvSpPr>
        <p:spPr>
          <a:xfrm>
            <a:off x="985680" y="4554720"/>
            <a:ext cx="10879920" cy="128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Принято постановление Правительства Тверской области от 28.05.2021 №307-пп «О внесении изменения в отдельные постановления Правительства Тверской области» (о наделении МВК по земельным отношениям полномочиями комиссии по ПЗЗ)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Заголовок 20"/>
          <p:cNvSpPr/>
          <p:nvPr/>
        </p:nvSpPr>
        <p:spPr>
          <a:xfrm>
            <a:off x="1198440" y="260280"/>
            <a:ext cx="10453320" cy="90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ВЫДАЧА ГРАДОСТРОИТЕЛЬНОГО ПЛАНА </a:t>
            </a:r>
            <a:r>
              <a:t/>
            </a:r>
            <a:br/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ЗЕМЕЛЬНОГО УЧАСТКА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97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48960" cy="1171080"/>
          </a:xfrm>
          <a:prstGeom prst="rect">
            <a:avLst/>
          </a:prstGeom>
          <a:ln w="0">
            <a:noFill/>
          </a:ln>
        </p:spPr>
      </p:pic>
      <p:sp>
        <p:nvSpPr>
          <p:cNvPr id="198" name="Номер слайда 3"/>
          <p:cNvSpPr/>
          <p:nvPr/>
        </p:nvSpPr>
        <p:spPr>
          <a:xfrm>
            <a:off x="9345600" y="6467400"/>
            <a:ext cx="283320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FDCE8C8C-BCD6-4110-BBA6-B22B45133F84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16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99" name="Таблица 4"/>
          <p:cNvGraphicFramePr/>
          <p:nvPr>
            <p:extLst>
              <p:ext uri="{D42A27DB-BD31-4B8C-83A1-F6EECF244321}">
                <p14:modId xmlns:p14="http://schemas.microsoft.com/office/powerpoint/2010/main" val="3512708806"/>
              </p:ext>
            </p:extLst>
          </p:nvPr>
        </p:nvGraphicFramePr>
        <p:xfrm>
          <a:off x="1967040" y="1989720"/>
          <a:ext cx="8127720" cy="17269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1416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685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0" name="Заголовок 20"/>
          <p:cNvSpPr/>
          <p:nvPr/>
        </p:nvSpPr>
        <p:spPr>
          <a:xfrm>
            <a:off x="920160" y="4549320"/>
            <a:ext cx="10879920" cy="1101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48960" cy="1171080"/>
          </a:xfrm>
          <a:prstGeom prst="rect">
            <a:avLst/>
          </a:prstGeom>
          <a:ln w="0">
            <a:noFill/>
          </a:ln>
        </p:spPr>
      </p:pic>
      <p:sp>
        <p:nvSpPr>
          <p:cNvPr id="202" name="Номер слайда 3"/>
          <p:cNvSpPr/>
          <p:nvPr/>
        </p:nvSpPr>
        <p:spPr>
          <a:xfrm>
            <a:off x="9345600" y="6467400"/>
            <a:ext cx="283320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99A20D47-A9A8-4EF7-9554-4872CC825B6F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17</a:t>
            </a:fld>
            <a:endParaRPr lang="ru-RU" sz="1900" b="0" strike="noStrike" spc="-1">
              <a:latin typeface="Arial"/>
            </a:endParaRPr>
          </a:p>
        </p:txBody>
      </p:sp>
      <p:sp>
        <p:nvSpPr>
          <p:cNvPr id="203" name="Заголовок 20"/>
          <p:cNvSpPr/>
          <p:nvPr/>
        </p:nvSpPr>
        <p:spPr>
          <a:xfrm>
            <a:off x="1414800" y="73800"/>
            <a:ext cx="10453320" cy="90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ПЕРЕВОД ОКАЗАНИЯ ГОСУДАРСТВЕННЫХ УСЛУГ В ЭЛЕКТРОННЫЙ ВИД</a:t>
            </a:r>
            <a:endParaRPr lang="ru-RU" sz="2000" b="0" strike="noStrike" spc="-1">
              <a:latin typeface="Arial"/>
            </a:endParaRPr>
          </a:p>
        </p:txBody>
      </p:sp>
      <p:graphicFrame>
        <p:nvGraphicFramePr>
          <p:cNvPr id="204" name="Таблица 1"/>
          <p:cNvGraphicFramePr/>
          <p:nvPr/>
        </p:nvGraphicFramePr>
        <p:xfrm>
          <a:off x="1558080" y="765360"/>
          <a:ext cx="10035360" cy="5650200"/>
        </p:xfrm>
        <a:graphic>
          <a:graphicData uri="http://schemas.openxmlformats.org/drawingml/2006/table">
            <a:tbl>
              <a:tblPr/>
              <a:tblGrid>
                <a:gridCol w="627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7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0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04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№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Наименование услуги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Правовое регулирование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Требуемые действия и ресурсы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2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Адм. регламенты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строительство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1. Запуск ГИСОГД (НПА)</a:t>
                      </a:r>
                      <a:endParaRPr lang="ru-RU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2.Создание официального сайта  для сбора предложений и замечаний в рамках проведения общественных обсуждений 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ввод в эксплуатацию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Уведомление о планируемом строительстве ИЖС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63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Уведомление об окончании строительства ИЖС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48960" cy="1171080"/>
          </a:xfrm>
          <a:prstGeom prst="rect">
            <a:avLst/>
          </a:prstGeom>
          <a:ln w="0">
            <a:noFill/>
          </a:ln>
        </p:spPr>
      </p:pic>
      <p:sp>
        <p:nvSpPr>
          <p:cNvPr id="206" name="Номер слайда 3"/>
          <p:cNvSpPr/>
          <p:nvPr/>
        </p:nvSpPr>
        <p:spPr>
          <a:xfrm>
            <a:off x="9345600" y="6467400"/>
            <a:ext cx="283320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8E36EFF0-F86E-4E83-9E93-67024870DB33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18</a:t>
            </a:fld>
            <a:endParaRPr lang="ru-RU" sz="1900" b="0" strike="noStrike" spc="-1">
              <a:latin typeface="Arial"/>
            </a:endParaRPr>
          </a:p>
        </p:txBody>
      </p:sp>
      <p:sp>
        <p:nvSpPr>
          <p:cNvPr id="207" name="Заголовок 20"/>
          <p:cNvSpPr/>
          <p:nvPr/>
        </p:nvSpPr>
        <p:spPr>
          <a:xfrm>
            <a:off x="1422000" y="-61200"/>
            <a:ext cx="10453320" cy="90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ПЕРЕВОД ОКАЗАНИЯ ГОСУДАРСТВЕННЫХ УСЛУГ В ЭЛЕКТРОННЫЙ ВИД (ПРОДОЛЖЕНИЕ)</a:t>
            </a:r>
            <a:endParaRPr lang="ru-RU" sz="2000" b="0" strike="noStrike" spc="-1">
              <a:latin typeface="Arial"/>
            </a:endParaRPr>
          </a:p>
        </p:txBody>
      </p:sp>
      <p:graphicFrame>
        <p:nvGraphicFramePr>
          <p:cNvPr id="208" name="Таблица 1"/>
          <p:cNvGraphicFramePr/>
          <p:nvPr/>
        </p:nvGraphicFramePr>
        <p:xfrm>
          <a:off x="1558440" y="765000"/>
          <a:ext cx="10064520" cy="5401080"/>
        </p:xfrm>
        <a:graphic>
          <a:graphicData uri="http://schemas.openxmlformats.org/drawingml/2006/table">
            <a:tbl>
              <a:tblPr/>
              <a:tblGrid>
                <a:gridCol w="41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4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8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00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№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Наименование услуги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Правовое регулирование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5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Требуемые действия и ресурсы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2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Административные регламенты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Выдача ГПЗУ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5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. Запуск ГИСОГД (НПА)</a:t>
                      </a:r>
                      <a:endParaRPr lang="ru-RU" sz="15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2.Создание официального сайта  для сбора предложений и замечаний в рамках проведения общественных обсуждений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3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отклонение от предельных параметров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 учетом состоявшегося 07.04.2021 обсуждения на ЗПТО подготовлен проекта постановления ПТО об утверждении адм. регламента, который был согласован ИОГВ  13.05.2021, проводится процедура согласования проекта в установленном порядке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3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7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условно-разрешенный вид использования земельного участка или объекта капитального строительства  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 учетом состоявшегося 07.04.2021 обсуждения на ЗПТО подготовлен проекта постановления ПТО об утверждении адм. регламента, который был согласован ИОГВ  13.05.2021, проводится процедура согласования проекта в установленном порядке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7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8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Выдача разрешений на установку рекламных конструкций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 и внесен в РГУ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Прямоугольник 14"/>
          <p:cNvSpPr/>
          <p:nvPr/>
        </p:nvSpPr>
        <p:spPr>
          <a:xfrm>
            <a:off x="1344600" y="255600"/>
            <a:ext cx="1048968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НОРМАТИВНОЕ</a:t>
            </a:r>
            <a:r>
              <a:rPr lang="ru-RU" sz="2400" b="1" strike="noStrike" spc="-1">
                <a:solidFill>
                  <a:srgbClr val="D09E00"/>
                </a:solidFill>
                <a:latin typeface="Times New Roman"/>
                <a:ea typeface="DejaVu Sans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РЕГУЛИРОВАНИЕ ПЕРЕДАННЫХ ПОЛНОМОЧИЙ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10" name="Рисунок 1"/>
          <p:cNvPicPr/>
          <p:nvPr/>
        </p:nvPicPr>
        <p:blipFill>
          <a:blip r:embed="rId2">
            <a:lum contrast="12000"/>
          </a:blip>
          <a:srcRect l="4989"/>
          <a:stretch/>
        </p:blipFill>
        <p:spPr>
          <a:xfrm>
            <a:off x="347760" y="101520"/>
            <a:ext cx="995040" cy="1242720"/>
          </a:xfrm>
          <a:prstGeom prst="rect">
            <a:avLst/>
          </a:prstGeom>
          <a:ln w="0">
            <a:noFill/>
          </a:ln>
        </p:spPr>
      </p:pic>
      <p:sp>
        <p:nvSpPr>
          <p:cNvPr id="211" name="Скругленный прямоугольник 13"/>
          <p:cNvSpPr/>
          <p:nvPr/>
        </p:nvSpPr>
        <p:spPr>
          <a:xfrm>
            <a:off x="6829560" y="3219480"/>
            <a:ext cx="5328720" cy="25696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12" name="Номер слайда 9"/>
          <p:cNvSpPr/>
          <p:nvPr/>
        </p:nvSpPr>
        <p:spPr>
          <a:xfrm>
            <a:off x="9336240" y="6492960"/>
            <a:ext cx="2831760" cy="35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91FFB643-5FA3-469E-A966-C69FA5C0B6BF}" type="slidenum">
              <a:rPr lang="ru-RU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19</a:t>
            </a:fld>
            <a:endParaRPr lang="ru-RU" sz="1600" b="0" strike="noStrike" spc="-1">
              <a:latin typeface="Arial"/>
            </a:endParaRPr>
          </a:p>
        </p:txBody>
      </p:sp>
      <p:graphicFrame>
        <p:nvGraphicFramePr>
          <p:cNvPr id="213" name="Таблица 1"/>
          <p:cNvGraphicFramePr/>
          <p:nvPr/>
        </p:nvGraphicFramePr>
        <p:xfrm>
          <a:off x="1585800" y="1568520"/>
          <a:ext cx="9909000" cy="4174560"/>
        </p:xfrm>
        <a:graphic>
          <a:graphicData uri="http://schemas.openxmlformats.org/drawingml/2006/table">
            <a:tbl>
              <a:tblPr/>
              <a:tblGrid>
                <a:gridCol w="59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5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1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п/п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Вр. номер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НПА / проекта НПА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Ход работы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3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-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Постановление Правительства Тверской области от 29 декабря 2020 г. N 707-пп "О внесении изменений в постановление Правительства Тверской области от 10.10.2017 N 316-пп"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9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-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Постановление Правительства Тверской области от 29 декабря 2020 г. N 712-пп "О мерах по реализации закона Тверской области "О внесении изменений в статьи 2 и 4 закона Тверской области "О перераспределении отдельных полномочий в области градостроительной деятельности между органами местного самоуправления муниципальных образований Тверской области и органами государственной власти Тверской области"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14"/>
          <p:cNvSpPr/>
          <p:nvPr/>
        </p:nvSpPr>
        <p:spPr>
          <a:xfrm>
            <a:off x="1504800" y="417600"/>
            <a:ext cx="972612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КАДРОВЫЕ</a:t>
            </a:r>
            <a:r>
              <a:rPr lang="ru-RU" sz="20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РЕСУРСЫ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23" name="Рисунок 1"/>
          <p:cNvPicPr/>
          <p:nvPr/>
        </p:nvPicPr>
        <p:blipFill>
          <a:blip r:embed="rId3">
            <a:lum contrast="12000"/>
          </a:blip>
          <a:srcRect l="4989"/>
          <a:stretch/>
        </p:blipFill>
        <p:spPr>
          <a:xfrm>
            <a:off x="347760" y="101520"/>
            <a:ext cx="995040" cy="1242720"/>
          </a:xfrm>
          <a:prstGeom prst="rect">
            <a:avLst/>
          </a:prstGeom>
          <a:ln w="0">
            <a:noFill/>
          </a:ln>
        </p:spPr>
      </p:pic>
      <p:sp>
        <p:nvSpPr>
          <p:cNvPr id="124" name="TextBox 6"/>
          <p:cNvSpPr/>
          <p:nvPr/>
        </p:nvSpPr>
        <p:spPr>
          <a:xfrm>
            <a:off x="1368360" y="1666800"/>
            <a:ext cx="341604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000" b="1" strike="noStrike" spc="-1">
                <a:solidFill>
                  <a:srgbClr val="262626"/>
                </a:solidFill>
                <a:latin typeface="Times New Roman"/>
                <a:ea typeface="DejaVu Sans"/>
              </a:rPr>
              <a:t>Общая штатная численность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25" name="Прямая соединительная линия 10"/>
          <p:cNvSpPr/>
          <p:nvPr/>
        </p:nvSpPr>
        <p:spPr>
          <a:xfrm>
            <a:off x="4970160" y="1562040"/>
            <a:ext cx="360" cy="4613040"/>
          </a:xfrm>
          <a:prstGeom prst="line">
            <a:avLst/>
          </a:prstGeom>
          <a:ln>
            <a:solidFill>
              <a:srgbClr val="4F62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Скругленный прямоугольник 3"/>
          <p:cNvSpPr/>
          <p:nvPr/>
        </p:nvSpPr>
        <p:spPr>
          <a:xfrm>
            <a:off x="5184720" y="1546200"/>
            <a:ext cx="6683040" cy="936360"/>
          </a:xfrm>
          <a:prstGeom prst="roundRect">
            <a:avLst>
              <a:gd name="adj" fmla="val 1993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4F62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48 ед,  в том числе дополнительно 20 ед. с 01.01.2021 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27" name="TextBox 6"/>
          <p:cNvSpPr/>
          <p:nvPr/>
        </p:nvSpPr>
        <p:spPr>
          <a:xfrm>
            <a:off x="1378080" y="2862360"/>
            <a:ext cx="3416040" cy="69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Замещено  по состоянию на </a:t>
            </a:r>
            <a:r>
              <a:rPr lang="ru-RU" sz="2000" b="1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10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.12.2021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28" name="Скругленный прямоугольник 3"/>
          <p:cNvSpPr/>
          <p:nvPr/>
        </p:nvSpPr>
        <p:spPr>
          <a:xfrm>
            <a:off x="5191200" y="2779560"/>
            <a:ext cx="6683040" cy="936360"/>
          </a:xfrm>
          <a:prstGeom prst="roundRect">
            <a:avLst>
              <a:gd name="adj" fmla="val 1993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4F62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42 ед. (с учетом декретных должностей),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в том числе из резерва 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29" name="TextBox 6"/>
          <p:cNvSpPr/>
          <p:nvPr/>
        </p:nvSpPr>
        <p:spPr>
          <a:xfrm>
            <a:off x="1390680" y="4113360"/>
            <a:ext cx="341604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0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Вакантно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30" name="Скругленный прямоугольник 3"/>
          <p:cNvSpPr/>
          <p:nvPr/>
        </p:nvSpPr>
        <p:spPr>
          <a:xfrm>
            <a:off x="5184720" y="4013280"/>
            <a:ext cx="6683040" cy="2620440"/>
          </a:xfrm>
          <a:prstGeom prst="roundRect">
            <a:avLst>
              <a:gd name="adj" fmla="val 1993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4F62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6 ед., в том числе: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Начальник Главархитектуры Тверской области;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Отдел территориального планирования – 1 ед.;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Организационный отдел – 1 ед.;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Отдел градостроительного зонирования и планировки территории – 1 ед.;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Отдел разрешительной документации – 1 ед.;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Главный специалист-эксперт 1 ед.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31" name="Номер слайда 3"/>
          <p:cNvSpPr/>
          <p:nvPr/>
        </p:nvSpPr>
        <p:spPr>
          <a:xfrm>
            <a:off x="9345600" y="6465960"/>
            <a:ext cx="283320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5EE8D3CE-9B31-4A7A-B29D-3A2A44905495}" type="slidenum"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</a:t>
            </a:fld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Прямоугольник 14"/>
          <p:cNvSpPr/>
          <p:nvPr/>
        </p:nvSpPr>
        <p:spPr>
          <a:xfrm>
            <a:off x="1344600" y="255600"/>
            <a:ext cx="10489680" cy="85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НОРМАТИВНОЕ</a:t>
            </a:r>
            <a:r>
              <a:rPr lang="ru-RU" sz="2400" b="1" strike="noStrike" spc="-1">
                <a:solidFill>
                  <a:srgbClr val="D09E00"/>
                </a:solidFill>
                <a:latin typeface="Times New Roman"/>
                <a:ea typeface="DejaVu Sans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РЕГУЛИРОВАНИЕ ПЕРЕДАННЫХ ПОЛНОМОЧИЙ (ПРОДОЛЖЕНИЕ)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15" name="Рисунок 1"/>
          <p:cNvPicPr/>
          <p:nvPr/>
        </p:nvPicPr>
        <p:blipFill>
          <a:blip r:embed="rId2">
            <a:lum contrast="12000"/>
          </a:blip>
          <a:srcRect l="4989"/>
          <a:stretch/>
        </p:blipFill>
        <p:spPr>
          <a:xfrm>
            <a:off x="347760" y="101520"/>
            <a:ext cx="995040" cy="1242720"/>
          </a:xfrm>
          <a:prstGeom prst="rect">
            <a:avLst/>
          </a:prstGeom>
          <a:ln w="0">
            <a:noFill/>
          </a:ln>
        </p:spPr>
      </p:pic>
      <p:sp>
        <p:nvSpPr>
          <p:cNvPr id="216" name="Скругленный прямоугольник 13"/>
          <p:cNvSpPr/>
          <p:nvPr/>
        </p:nvSpPr>
        <p:spPr>
          <a:xfrm>
            <a:off x="6829560" y="3219480"/>
            <a:ext cx="5328720" cy="25696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17" name="Номер слайда 9"/>
          <p:cNvSpPr/>
          <p:nvPr/>
        </p:nvSpPr>
        <p:spPr>
          <a:xfrm>
            <a:off x="9336240" y="6492960"/>
            <a:ext cx="2831760" cy="35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17F631E3-8D41-498E-8556-DF5EFF028DFA}" type="slidenum">
              <a:rPr lang="ru-RU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20</a:t>
            </a:fld>
            <a:endParaRPr lang="ru-RU" sz="1600" b="0" strike="noStrike" spc="-1">
              <a:latin typeface="Arial"/>
            </a:endParaRPr>
          </a:p>
        </p:txBody>
      </p:sp>
      <p:graphicFrame>
        <p:nvGraphicFramePr>
          <p:cNvPr id="218" name="Таблица 1"/>
          <p:cNvGraphicFramePr/>
          <p:nvPr/>
        </p:nvGraphicFramePr>
        <p:xfrm>
          <a:off x="1600200" y="1355760"/>
          <a:ext cx="10074960" cy="4047480"/>
        </p:xfrm>
        <a:graphic>
          <a:graphicData uri="http://schemas.openxmlformats.org/drawingml/2006/table">
            <a:tbl>
              <a:tblPr/>
              <a:tblGrid>
                <a:gridCol w="724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5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1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п/п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Вр. номер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НПА / проекта НПА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Ход работы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21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Вр-682049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Закон Тверской области от 23.04.2021 № 21-ЗО «О внесении изменений в закон Тверской области «О градостроительной деятельности на территории Тверской области»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Вр-177355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Закон Тверской области от 23.04.2021 № 22-ЗО «О внесении изменений в статьи 2 и 3 закона Тверской области «О перераспределении отдельных полномочий в области градостроительной деятельности между органами местного самоуправления муниципальных образований Тверской области и органами государственной власти Тверской области»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Прямоугольник 14"/>
          <p:cNvSpPr/>
          <p:nvPr/>
        </p:nvSpPr>
        <p:spPr>
          <a:xfrm>
            <a:off x="1344600" y="255600"/>
            <a:ext cx="10489680" cy="85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НОРМАТИВНОЕ</a:t>
            </a:r>
            <a:r>
              <a:rPr lang="ru-RU" sz="2400" b="1" strike="noStrike" spc="-1">
                <a:solidFill>
                  <a:srgbClr val="D09E00"/>
                </a:solidFill>
                <a:latin typeface="Times New Roman"/>
                <a:ea typeface="DejaVu Sans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РЕГУЛИРОВАНИЕ ПЕРЕДАННЫХ ПОЛНОМОЧИЙ (ПРОДОЛЖЕНИЕ)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20" name="Рисунок 1"/>
          <p:cNvPicPr/>
          <p:nvPr/>
        </p:nvPicPr>
        <p:blipFill>
          <a:blip r:embed="rId2">
            <a:lum contrast="12000"/>
          </a:blip>
          <a:srcRect l="4989"/>
          <a:stretch/>
        </p:blipFill>
        <p:spPr>
          <a:xfrm>
            <a:off x="347760" y="101520"/>
            <a:ext cx="995040" cy="1242720"/>
          </a:xfrm>
          <a:prstGeom prst="rect">
            <a:avLst/>
          </a:prstGeom>
          <a:ln w="0">
            <a:noFill/>
          </a:ln>
        </p:spPr>
      </p:pic>
      <p:sp>
        <p:nvSpPr>
          <p:cNvPr id="221" name="Скругленный прямоугольник 13"/>
          <p:cNvSpPr/>
          <p:nvPr/>
        </p:nvSpPr>
        <p:spPr>
          <a:xfrm>
            <a:off x="6829560" y="3219480"/>
            <a:ext cx="5328720" cy="25696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22" name="Номер слайда 9"/>
          <p:cNvSpPr/>
          <p:nvPr/>
        </p:nvSpPr>
        <p:spPr>
          <a:xfrm>
            <a:off x="9336240" y="6492960"/>
            <a:ext cx="2831760" cy="35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6E4B2087-0AEE-4AD0-950F-1834C97D1E6F}" type="slidenum">
              <a:rPr lang="ru-RU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21</a:t>
            </a:fld>
            <a:endParaRPr lang="ru-RU" sz="1600" b="0" strike="noStrike" spc="-1">
              <a:latin typeface="Arial"/>
            </a:endParaRPr>
          </a:p>
        </p:txBody>
      </p:sp>
      <p:graphicFrame>
        <p:nvGraphicFramePr>
          <p:cNvPr id="223" name="Таблица 3"/>
          <p:cNvGraphicFramePr/>
          <p:nvPr/>
        </p:nvGraphicFramePr>
        <p:xfrm>
          <a:off x="1549800" y="1126800"/>
          <a:ext cx="9975240" cy="4943520"/>
        </p:xfrm>
        <a:graphic>
          <a:graphicData uri="http://schemas.openxmlformats.org/drawingml/2006/table">
            <a:tbl>
              <a:tblPr/>
              <a:tblGrid>
                <a:gridCol w="59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6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9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п/п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Вр. номер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НПА / проекта НПА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Ход работы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19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Вр-682502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Постановление Правительства Тверской области от 28.05.2021 №308-пп «О внесении изменения в отдельные постановления Правительства Тверской области» ( от 19.05.2020 № 238-пп «О составе и порядке подготовки документов территориального планирования муниципальных образований Тверской области и внесении изменений в отдельные постановления Правительства Тверской области», от 18.11.2019 № 455-пп «О региональных нормативах градостроительного проектирования Тверской области»)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99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Вр-792228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Постановление Правительства Тверской области от 19.04.2020 № 226-пп «Об утверждении Порядка подготовки, утверждения документации по планировке территории применительно к территориям муниципальных образований Тверской области, внесения изменений в такую документацию, отмены такой документации или отдельных ее частей, признания отдельных частей такой документации не подлежащими применению»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Прямоугольник 14"/>
          <p:cNvSpPr/>
          <p:nvPr/>
        </p:nvSpPr>
        <p:spPr>
          <a:xfrm>
            <a:off x="1344600" y="255600"/>
            <a:ext cx="10489680" cy="85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НОРМАТИВНОЕ</a:t>
            </a:r>
            <a:r>
              <a:rPr lang="ru-RU" sz="2400" b="1" strike="noStrike" spc="-1">
                <a:solidFill>
                  <a:srgbClr val="D09E00"/>
                </a:solidFill>
                <a:latin typeface="Times New Roman"/>
                <a:ea typeface="DejaVu Sans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РЕГУЛИРОВАНИЕ ПЕРЕДАННЫХ ПОЛНОМОЧИЙ (ПРОДОЛЖЕНИЕ)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25" name="Рисунок 1"/>
          <p:cNvPicPr/>
          <p:nvPr/>
        </p:nvPicPr>
        <p:blipFill>
          <a:blip r:embed="rId2">
            <a:lum contrast="12000"/>
          </a:blip>
          <a:srcRect l="4989"/>
          <a:stretch/>
        </p:blipFill>
        <p:spPr>
          <a:xfrm>
            <a:off x="347760" y="101520"/>
            <a:ext cx="995040" cy="1242720"/>
          </a:xfrm>
          <a:prstGeom prst="rect">
            <a:avLst/>
          </a:prstGeom>
          <a:ln w="0">
            <a:noFill/>
          </a:ln>
        </p:spPr>
      </p:pic>
      <p:sp>
        <p:nvSpPr>
          <p:cNvPr id="226" name="Скругленный прямоугольник 13"/>
          <p:cNvSpPr/>
          <p:nvPr/>
        </p:nvSpPr>
        <p:spPr>
          <a:xfrm>
            <a:off x="6829560" y="3219480"/>
            <a:ext cx="5328720" cy="25696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27" name="Номер слайда 9"/>
          <p:cNvSpPr/>
          <p:nvPr/>
        </p:nvSpPr>
        <p:spPr>
          <a:xfrm>
            <a:off x="9336240" y="6492960"/>
            <a:ext cx="2831760" cy="35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BF9EE971-77AA-4BE1-BC2C-D9182561EA4A}" type="slidenum">
              <a:rPr lang="ru-RU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22</a:t>
            </a:fld>
            <a:endParaRPr lang="ru-RU" sz="1600" b="0" strike="noStrike" spc="-1">
              <a:latin typeface="Arial"/>
            </a:endParaRPr>
          </a:p>
        </p:txBody>
      </p:sp>
      <p:graphicFrame>
        <p:nvGraphicFramePr>
          <p:cNvPr id="228" name="Таблица 1"/>
          <p:cNvGraphicFramePr/>
          <p:nvPr/>
        </p:nvGraphicFramePr>
        <p:xfrm>
          <a:off x="1468440" y="1108440"/>
          <a:ext cx="10251720" cy="4361400"/>
        </p:xfrm>
        <a:graphic>
          <a:graphicData uri="http://schemas.openxmlformats.org/drawingml/2006/table">
            <a:tbl>
              <a:tblPr/>
              <a:tblGrid>
                <a:gridCol w="59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5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п/п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Вр. номер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НПА / проекта НПА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Ход работы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7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Вр-159757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Постановление Правительства Тверской области от 19.04.2020 № 227-пп «Об утверждении Порядка организации и проведения общественных обсуждений по вопросам градостроительной деятельности на территории Тверской области и внесении изменений в постановление Правительства Тверской области от 10.10.2017 № 316-пп»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69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8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Вр-362657 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Постановление Правительства Тверской области от 28.05.2021 №307-пп «О внесении изменения в отдельные постановления Правительства Тверской области» (О мерах реализации статей 31, 33, 39, 40 Градостроительного кодекса Российской Федерации, внесении изменений в постановление Правительства Тверской области от 04.10.2011 № 61-пп «О межведомственной комиссии при Правительстве Тверской области по земельным отношениям» и постановление Правительства Тверской области от 19.04.2020 № 226-пп)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Прямоугольник 14"/>
          <p:cNvSpPr/>
          <p:nvPr/>
        </p:nvSpPr>
        <p:spPr>
          <a:xfrm>
            <a:off x="1234800" y="0"/>
            <a:ext cx="10489680" cy="44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АДМИНИСТРАТИВНЫЕ</a:t>
            </a:r>
            <a:r>
              <a:rPr lang="ru-RU" sz="2100" b="1" strike="noStrike" spc="-1">
                <a:solidFill>
                  <a:srgbClr val="D09E00"/>
                </a:solidFill>
                <a:latin typeface="Times New Roman"/>
                <a:ea typeface="DejaVu Sans"/>
              </a:rPr>
              <a:t> </a:t>
            </a:r>
            <a:r>
              <a:rPr lang="ru-RU" sz="20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РЕГЛАМЕНТЫ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230" name="Рисунок 1"/>
          <p:cNvPicPr/>
          <p:nvPr/>
        </p:nvPicPr>
        <p:blipFill>
          <a:blip r:embed="rId2">
            <a:lum contrast="12000"/>
          </a:blip>
          <a:srcRect l="4989"/>
          <a:stretch/>
        </p:blipFill>
        <p:spPr>
          <a:xfrm>
            <a:off x="347760" y="101520"/>
            <a:ext cx="995040" cy="1242720"/>
          </a:xfrm>
          <a:prstGeom prst="rect">
            <a:avLst/>
          </a:prstGeom>
          <a:ln w="0">
            <a:noFill/>
          </a:ln>
        </p:spPr>
      </p:pic>
      <p:sp>
        <p:nvSpPr>
          <p:cNvPr id="231" name="Скругленный прямоугольник 13"/>
          <p:cNvSpPr/>
          <p:nvPr/>
        </p:nvSpPr>
        <p:spPr>
          <a:xfrm>
            <a:off x="6829560" y="3219480"/>
            <a:ext cx="5328720" cy="25696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32" name="Номер слайда 9"/>
          <p:cNvSpPr/>
          <p:nvPr/>
        </p:nvSpPr>
        <p:spPr>
          <a:xfrm>
            <a:off x="9336240" y="6492960"/>
            <a:ext cx="2831760" cy="35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F6C57372-5407-452A-B73A-8B2FE59B986E}" type="slidenum">
              <a:rPr lang="ru-RU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23</a:t>
            </a:fld>
            <a:endParaRPr lang="ru-RU" sz="1600" b="0" strike="noStrike" spc="-1">
              <a:latin typeface="Arial"/>
            </a:endParaRPr>
          </a:p>
        </p:txBody>
      </p:sp>
      <p:graphicFrame>
        <p:nvGraphicFramePr>
          <p:cNvPr id="233" name="Таблица 3"/>
          <p:cNvGraphicFramePr/>
          <p:nvPr/>
        </p:nvGraphicFramePr>
        <p:xfrm>
          <a:off x="1355040" y="391680"/>
          <a:ext cx="10337400" cy="6023880"/>
        </p:xfrm>
        <a:graphic>
          <a:graphicData uri="http://schemas.openxmlformats.org/drawingml/2006/table">
            <a:tbl>
              <a:tblPr/>
              <a:tblGrid>
                <a:gridCol w="112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8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8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1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1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4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п/п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7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Наименование строки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Уведомление о планируемом строительстве ИЖС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Уведомление о соответствии построенного объекта ИЖС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ГПЗУ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отклонение от предельных параметров разрешенного строительства, реконструкции ОКС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условно разрешенный вид использования земельного участка или объекта капитального строительства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строительство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ввод объекта в эксплуатацию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0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Разработка проекта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проект разработан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проект разработан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проект разработан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проект разработан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проект разработан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проект разработан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проект разработан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Антикоррупционная экспертиза проектов НПА 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20.02.2021-06.03.2021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20.02.2021-06.03.2021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20.02.2021-06.03.2021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20.02.2021-06.03.2021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20.02.2021-06.03.2021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19.02.2021-05.03.2021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20.02.2021-06.03.2021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Направление в ГАУ МФЦ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24.02.2021 № 579-ЕЯ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24.02.2021 № 579-ЕЯ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24.02.2021 № 579-ЕЯ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24.02.2021 № 579-ЕЯ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24.02.2021 № 588-ЛТ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20.02.2021 № 541-ЕЯ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20.02.2021 № 551-ЕЯ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Заключение ГАУ МФЦ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от 18.03.2021 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от 18.03.2021 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от 08.04.2021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от 03.06.2021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от 03.06.2021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от 03.03.2021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от 03.03.2021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Временный №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Вр- 240794 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Вр-240835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Вр-238722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Вр-238953</a:t>
                      </a:r>
                      <a:endParaRPr lang="ru-RU" sz="1000" b="0" strike="noStrike" spc="-1" dirty="0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Вр-242716</a:t>
                      </a:r>
                      <a:endParaRPr lang="ru-RU" sz="1000" b="0" strike="noStrike" spc="-1" dirty="0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Вр-235742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Вр-239311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53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Ход работы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проводится процедура согласования проекта (в ПУ ПТО), проект одобрен на заседании комиссии по адм. реформе 06.10.21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проводится процедура согласования проекта (в ПУ ПТО), проект одобрен на заседании комиссии по адм. </a:t>
                      </a:r>
                      <a:r>
                        <a:rPr lang="ru-RU" sz="1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реформе 06.10.21</a:t>
                      </a:r>
                      <a:endParaRPr lang="ru-RU" sz="1000" b="0" strike="noStrike" spc="-1" dirty="0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Замечания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10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Согласован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22.03.2021 Егоров И.И. </a:t>
                      </a:r>
                      <a:endParaRPr lang="ru-RU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21.04.2021 Данилова Е.А.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22.03.2021 Егоров И.И.</a:t>
                      </a:r>
                      <a:endParaRPr lang="ru-RU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21.04.2021 Данилова Е.А.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22.04.2021 Егоров И.И. 10.05.2021 Данилова Е.А.</a:t>
                      </a:r>
                      <a:endParaRPr lang="ru-RU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  <a:tabLst>
                          <a:tab pos="0" algn="l"/>
                        </a:tabLst>
                      </a:pP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Подтихова М.И., Белорусов В.А., Егоров И.И., Беленко А.Ю., Ажгиревич А.И., Березин Д.Б., Вилькомир А.К., Наумов А.В., Новикова В.И., Жарков И.С., Данилова Е.А., Никулина М.А., Смирнов М.Ю., Степанова К.В., 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Подтихова М.И., Белорусов В.А., Беленко А.Ю., Егоров И.И., Данилова Е.А., Березин Д.Б., Вилькомир А.К., Новикова В.И., Степанова К.В., Жарков И.С., Наумов А.В., Новикова В.И., Ажгиревич А.И., 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22.03.2021 Егоров И.И. </a:t>
                      </a:r>
                      <a:endParaRPr lang="ru-RU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20.04.2021 Данилова Е.А.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11.03.2021 Егоров И.И.</a:t>
                      </a:r>
                      <a:endParaRPr lang="ru-RU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20.04.2021 Данилова Е.А. 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Ожидаемый срок утверждения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24.12.2021</a:t>
                      </a:r>
                      <a:endParaRPr lang="ru-RU" sz="1000" b="0" strike="noStrike" spc="-1" dirty="0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Прямоугольник 14"/>
          <p:cNvSpPr/>
          <p:nvPr/>
        </p:nvSpPr>
        <p:spPr>
          <a:xfrm>
            <a:off x="1504800" y="461880"/>
            <a:ext cx="972612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ДИНАМИКА ОБЩЕЙ</a:t>
            </a:r>
            <a:r>
              <a:rPr lang="ru-RU" sz="20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КАДРОВОЙ ОБЕСПЕЧЕННОСТИ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33" name="Рисунок 1"/>
          <p:cNvPicPr/>
          <p:nvPr/>
        </p:nvPicPr>
        <p:blipFill>
          <a:blip r:embed="rId3">
            <a:lum contrast="12000"/>
          </a:blip>
          <a:srcRect l="4989"/>
          <a:stretch/>
        </p:blipFill>
        <p:spPr>
          <a:xfrm>
            <a:off x="347760" y="101520"/>
            <a:ext cx="995040" cy="12427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34" name="Таблица 1"/>
          <p:cNvGraphicFramePr/>
          <p:nvPr/>
        </p:nvGraphicFramePr>
        <p:xfrm>
          <a:off x="2010600" y="1354320"/>
          <a:ext cx="9108000" cy="1400760"/>
        </p:xfrm>
        <a:graphic>
          <a:graphicData uri="http://schemas.openxmlformats.org/drawingml/2006/table">
            <a:tbl>
              <a:tblPr/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40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01.12.2020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01.01.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01.02.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01.03.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01.04.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01.05.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01.06.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01.07.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01.08.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01.09.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01.10.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28 ед. 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28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28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34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40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41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41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41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44 ед.</a:t>
                      </a:r>
                      <a:endParaRPr lang="ru-RU" sz="2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44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43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5" name="Номер слайда 3"/>
          <p:cNvSpPr/>
          <p:nvPr/>
        </p:nvSpPr>
        <p:spPr>
          <a:xfrm>
            <a:off x="9345600" y="6465960"/>
            <a:ext cx="283320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A74C7FEA-331A-47F4-BAA3-92A29B8242AE}" type="slidenum"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3</a:t>
            </a:fld>
            <a:endParaRPr lang="ru-RU" sz="1800" b="0" strike="noStrike" spc="-1">
              <a:latin typeface="Arial"/>
            </a:endParaRPr>
          </a:p>
        </p:txBody>
      </p:sp>
      <p:sp>
        <p:nvSpPr>
          <p:cNvPr id="136" name="Прямоугольник 135"/>
          <p:cNvSpPr/>
          <p:nvPr/>
        </p:nvSpPr>
        <p:spPr>
          <a:xfrm>
            <a:off x="1704600" y="5524560"/>
            <a:ext cx="9890640" cy="73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По результатам конкурса на 3 вакантных должности сотрудники в резерв не набраны</a:t>
            </a:r>
            <a:r>
              <a:rPr lang="ru-RU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ru-RU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Подготовлена документация о проведении нового конкурса на кадровый резерв.</a:t>
            </a:r>
            <a:endParaRPr lang="ru-RU" sz="2000" b="0" strike="noStrike" spc="-1">
              <a:latin typeface="Arial"/>
            </a:endParaRPr>
          </a:p>
        </p:txBody>
      </p:sp>
      <p:graphicFrame>
        <p:nvGraphicFramePr>
          <p:cNvPr id="137" name="Таблица 1"/>
          <p:cNvGraphicFramePr/>
          <p:nvPr>
            <p:extLst>
              <p:ext uri="{D42A27DB-BD31-4B8C-83A1-F6EECF244321}">
                <p14:modId xmlns:p14="http://schemas.microsoft.com/office/powerpoint/2010/main" val="2314288049"/>
              </p:ext>
            </p:extLst>
          </p:nvPr>
        </p:nvGraphicFramePr>
        <p:xfrm>
          <a:off x="2010600" y="3414240"/>
          <a:ext cx="9108000" cy="1274040"/>
        </p:xfrm>
        <a:graphic>
          <a:graphicData uri="http://schemas.openxmlformats.org/drawingml/2006/table">
            <a:tbl>
              <a:tblPr/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7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01.11.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01.12.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10.12</a:t>
                      </a:r>
                      <a:r>
                        <a:rPr lang="ru-RU" sz="20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.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43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42 ед.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  <a:cs typeface="+mn-cs"/>
                        </a:rPr>
                        <a:t>42 ед.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Заголовок 20"/>
          <p:cNvSpPr/>
          <p:nvPr/>
        </p:nvSpPr>
        <p:spPr>
          <a:xfrm>
            <a:off x="1198440" y="212760"/>
            <a:ext cx="10453320" cy="90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ОБЕСПЕЧЕННОСТЬ НОВЫХ СТРУКТУРНЫХ ПОДРАЗДЕЛЕНИЙ ПЕРСОНАЛЬНЫМИ КОМПЬЮТЕРАМИ И МЕБЕЛЬЮ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39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2080"/>
            <a:ext cx="948960" cy="1169640"/>
          </a:xfrm>
          <a:prstGeom prst="rect">
            <a:avLst/>
          </a:prstGeom>
          <a:ln w="0">
            <a:noFill/>
          </a:ln>
        </p:spPr>
      </p:pic>
      <p:sp>
        <p:nvSpPr>
          <p:cNvPr id="140" name="Номер слайда 3"/>
          <p:cNvSpPr/>
          <p:nvPr/>
        </p:nvSpPr>
        <p:spPr>
          <a:xfrm>
            <a:off x="9345600" y="6465960"/>
            <a:ext cx="283320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41DB2B3A-0BC2-4333-9F72-63F75A199F3F}" type="slidenum"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4</a:t>
            </a:fld>
            <a:endParaRPr lang="ru-RU" sz="1800" b="0" strike="noStrike" spc="-1">
              <a:latin typeface="Arial"/>
            </a:endParaRPr>
          </a:p>
        </p:txBody>
      </p:sp>
      <p:graphicFrame>
        <p:nvGraphicFramePr>
          <p:cNvPr id="141" name="Таблица 4"/>
          <p:cNvGraphicFramePr/>
          <p:nvPr/>
        </p:nvGraphicFramePr>
        <p:xfrm>
          <a:off x="1390680" y="1160640"/>
          <a:ext cx="10367640" cy="5174280"/>
        </p:xfrm>
        <a:graphic>
          <a:graphicData uri="http://schemas.openxmlformats.org/drawingml/2006/table">
            <a:tbl>
              <a:tblPr/>
              <a:tblGrid>
                <a:gridCol w="213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3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640">
                <a:tc>
                  <a:txBody>
                    <a:bodyPr/>
                    <a:lstStyle/>
                    <a:p>
                      <a:pPr algn="ctr">
                        <a:lnSpc>
                          <a:spcPts val="1599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99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Потребность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99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Обеспеченность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99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Примечание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94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Рабочее место сотрудников</a:t>
                      </a:r>
                      <a:endParaRPr lang="ru-RU" sz="19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(системный блок,</a:t>
                      </a:r>
                      <a:endParaRPr lang="ru-RU" sz="19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монитор)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</a:t>
                      </a:r>
                      <a:endParaRPr lang="ru-RU" sz="2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20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Поступление техники в количестве: </a:t>
                      </a: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</a:t>
                      </a: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комплектов компьютеров и </a:t>
                      </a: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</a:t>
                      </a: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МФУ</a:t>
                      </a:r>
                      <a:endParaRPr lang="ru-RU" sz="19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- 28 мая 2021 года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596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МФУ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22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Мебель 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35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-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Заголовок 20"/>
          <p:cNvSpPr/>
          <p:nvPr/>
        </p:nvSpPr>
        <p:spPr>
          <a:xfrm>
            <a:off x="1257480" y="272880"/>
            <a:ext cx="10453320" cy="115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 dirty="0">
                <a:solidFill>
                  <a:srgbClr val="A88000"/>
                </a:solidFill>
                <a:latin typeface="Times New Roman"/>
                <a:ea typeface="DejaVu Sans"/>
              </a:rPr>
              <a:t>ОБЩЕЕ КОЛИЧЕСТВО ЗАЯВЛЕНИЙ, СВЯЗАННЫХ С РЕАЛИЗАЦИЕЙ ПЕРЕДАННЫХ ПОЛНОМОЧИЙ, </a:t>
            </a:r>
            <a:r>
              <a:rPr dirty="0"/>
              <a:t/>
            </a:r>
            <a:br>
              <a:rPr dirty="0"/>
            </a:br>
            <a:r>
              <a:rPr lang="ru-RU" sz="2400" b="1" strike="noStrike" spc="-1" dirty="0">
                <a:solidFill>
                  <a:srgbClr val="A88000"/>
                </a:solidFill>
                <a:latin typeface="Times New Roman"/>
                <a:ea typeface="DejaVu Sans"/>
              </a:rPr>
              <a:t>ПОСТУПИВШИХ С 1 ЯНВАРЯ ПО </a:t>
            </a:r>
            <a:r>
              <a:rPr lang="ru-RU" sz="2400" b="1" spc="-1" dirty="0" smtClean="0">
                <a:solidFill>
                  <a:srgbClr val="A88000"/>
                </a:solidFill>
                <a:latin typeface="Times New Roman"/>
                <a:ea typeface="DejaVu Sans"/>
              </a:rPr>
              <a:t>10</a:t>
            </a:r>
            <a:r>
              <a:rPr lang="ru-RU" sz="2400" b="1" strike="noStrike" spc="-1" dirty="0" smtClean="0">
                <a:solidFill>
                  <a:srgbClr val="A88000"/>
                </a:solidFill>
                <a:latin typeface="Times New Roman"/>
                <a:ea typeface="DejaVu Sans"/>
              </a:rPr>
              <a:t> </a:t>
            </a:r>
            <a:r>
              <a:rPr lang="ru-RU" sz="2400" b="1" strike="noStrike" spc="-1" dirty="0">
                <a:solidFill>
                  <a:srgbClr val="A88000"/>
                </a:solidFill>
                <a:latin typeface="Times New Roman"/>
                <a:ea typeface="DejaVu Sans"/>
              </a:rPr>
              <a:t>ДЕКАБРЯ 2021 ГОДА</a:t>
            </a:r>
            <a:endParaRPr lang="ru-RU" sz="2400" b="0" strike="noStrike" spc="-1" dirty="0">
              <a:latin typeface="Arial"/>
            </a:endParaRPr>
          </a:p>
        </p:txBody>
      </p:sp>
      <p:pic>
        <p:nvPicPr>
          <p:cNvPr id="143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48960" cy="1171080"/>
          </a:xfrm>
          <a:prstGeom prst="rect">
            <a:avLst/>
          </a:prstGeom>
          <a:ln w="0">
            <a:noFill/>
          </a:ln>
        </p:spPr>
      </p:pic>
      <p:sp>
        <p:nvSpPr>
          <p:cNvPr id="144" name="Номер слайда 3"/>
          <p:cNvSpPr/>
          <p:nvPr/>
        </p:nvSpPr>
        <p:spPr>
          <a:xfrm>
            <a:off x="9345600" y="6467400"/>
            <a:ext cx="283320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AB68FA8D-66A3-440F-97AE-4F1756215BCC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5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45" name="Таблица 2"/>
          <p:cNvGraphicFramePr/>
          <p:nvPr>
            <p:extLst>
              <p:ext uri="{D42A27DB-BD31-4B8C-83A1-F6EECF244321}">
                <p14:modId xmlns:p14="http://schemas.microsoft.com/office/powerpoint/2010/main" val="2285385223"/>
              </p:ext>
            </p:extLst>
          </p:nvPr>
        </p:nvGraphicFramePr>
        <p:xfrm>
          <a:off x="2448000" y="2085840"/>
          <a:ext cx="7678440" cy="2825280"/>
        </p:xfrm>
        <a:graphic>
          <a:graphicData uri="http://schemas.openxmlformats.org/drawingml/2006/table">
            <a:tbl>
              <a:tblPr/>
              <a:tblGrid>
                <a:gridCol w="380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6458</a:t>
                      </a:r>
                      <a:endParaRPr lang="ru-RU" sz="24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4849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Процент исполнения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75 %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Заголовок 20"/>
          <p:cNvSpPr/>
          <p:nvPr/>
        </p:nvSpPr>
        <p:spPr>
          <a:xfrm>
            <a:off x="1257480" y="272880"/>
            <a:ext cx="10453320" cy="90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ВЫДАЧА РАЗРЕШЕНИЙ НА СТРОИТЕЛЬСТВО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47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48960" cy="1171080"/>
          </a:xfrm>
          <a:prstGeom prst="rect">
            <a:avLst/>
          </a:prstGeom>
          <a:ln w="0">
            <a:noFill/>
          </a:ln>
        </p:spPr>
      </p:pic>
      <p:sp>
        <p:nvSpPr>
          <p:cNvPr id="148" name="Номер слайда 3"/>
          <p:cNvSpPr/>
          <p:nvPr/>
        </p:nvSpPr>
        <p:spPr>
          <a:xfrm>
            <a:off x="9345600" y="6467400"/>
            <a:ext cx="283320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D42795D1-97D8-4B89-AEC4-2E022C0E4FE4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6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49" name="Таблица 2"/>
          <p:cNvGraphicFramePr/>
          <p:nvPr>
            <p:extLst>
              <p:ext uri="{D42A27DB-BD31-4B8C-83A1-F6EECF244321}">
                <p14:modId xmlns:p14="http://schemas.microsoft.com/office/powerpoint/2010/main" val="3353626630"/>
              </p:ext>
            </p:extLst>
          </p:nvPr>
        </p:nvGraphicFramePr>
        <p:xfrm>
          <a:off x="2288160" y="2089440"/>
          <a:ext cx="8126280" cy="1726920"/>
        </p:xfrm>
        <a:graphic>
          <a:graphicData uri="http://schemas.openxmlformats.org/drawingml/2006/table">
            <a:tbl>
              <a:tblPr/>
              <a:tblGrid>
                <a:gridCol w="403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4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781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663</a:t>
                      </a:r>
                      <a:endParaRPr lang="ru-RU" sz="24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Заголовок 20"/>
          <p:cNvSpPr/>
          <p:nvPr/>
        </p:nvSpPr>
        <p:spPr>
          <a:xfrm>
            <a:off x="1198440" y="260280"/>
            <a:ext cx="10453320" cy="90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ВЫДАЧА РАЗРЕШЕНИЙ НА ВВОД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51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48960" cy="1171080"/>
          </a:xfrm>
          <a:prstGeom prst="rect">
            <a:avLst/>
          </a:prstGeom>
          <a:ln w="0">
            <a:noFill/>
          </a:ln>
        </p:spPr>
      </p:pic>
      <p:sp>
        <p:nvSpPr>
          <p:cNvPr id="152" name="Номер слайда 3"/>
          <p:cNvSpPr/>
          <p:nvPr/>
        </p:nvSpPr>
        <p:spPr>
          <a:xfrm>
            <a:off x="9345600" y="6467400"/>
            <a:ext cx="283320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58EA80AE-14DC-4F12-BCC7-2DA8C86E2E62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7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53" name="Таблица 4"/>
          <p:cNvGraphicFramePr/>
          <p:nvPr>
            <p:extLst>
              <p:ext uri="{D42A27DB-BD31-4B8C-83A1-F6EECF244321}">
                <p14:modId xmlns:p14="http://schemas.microsoft.com/office/powerpoint/2010/main" val="4222042893"/>
              </p:ext>
            </p:extLst>
          </p:nvPr>
        </p:nvGraphicFramePr>
        <p:xfrm>
          <a:off x="2158920" y="2092320"/>
          <a:ext cx="8127720" cy="17287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359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271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Заголовок 20"/>
          <p:cNvSpPr/>
          <p:nvPr/>
        </p:nvSpPr>
        <p:spPr>
          <a:xfrm>
            <a:off x="1198440" y="260280"/>
            <a:ext cx="10453320" cy="90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УВЕДОМЛЕНИЯ ПО ИЖС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55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48960" cy="1171080"/>
          </a:xfrm>
          <a:prstGeom prst="rect">
            <a:avLst/>
          </a:prstGeom>
          <a:ln w="0">
            <a:noFill/>
          </a:ln>
        </p:spPr>
      </p:pic>
      <p:sp>
        <p:nvSpPr>
          <p:cNvPr id="156" name="Номер слайда 3"/>
          <p:cNvSpPr/>
          <p:nvPr/>
        </p:nvSpPr>
        <p:spPr>
          <a:xfrm>
            <a:off x="9345600" y="6467400"/>
            <a:ext cx="283320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14AA47FD-348D-4F66-A03B-C3456E2B4E1D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8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57" name="Таблица 5"/>
          <p:cNvGraphicFramePr/>
          <p:nvPr>
            <p:extLst>
              <p:ext uri="{D42A27DB-BD31-4B8C-83A1-F6EECF244321}">
                <p14:modId xmlns:p14="http://schemas.microsoft.com/office/powerpoint/2010/main" val="192054605"/>
              </p:ext>
            </p:extLst>
          </p:nvPr>
        </p:nvGraphicFramePr>
        <p:xfrm>
          <a:off x="2592360" y="1919880"/>
          <a:ext cx="7391160" cy="1726920"/>
        </p:xfrm>
        <a:graphic>
          <a:graphicData uri="http://schemas.openxmlformats.org/drawingml/2006/table">
            <a:tbl>
              <a:tblPr/>
              <a:tblGrid>
                <a:gridCol w="3666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2634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2250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8" name="Таблица 8"/>
          <p:cNvGraphicFramePr/>
          <p:nvPr>
            <p:extLst>
              <p:ext uri="{D42A27DB-BD31-4B8C-83A1-F6EECF244321}">
                <p14:modId xmlns:p14="http://schemas.microsoft.com/office/powerpoint/2010/main" val="2857102726"/>
              </p:ext>
            </p:extLst>
          </p:nvPr>
        </p:nvGraphicFramePr>
        <p:xfrm>
          <a:off x="2543040" y="4581360"/>
          <a:ext cx="7391160" cy="1728720"/>
        </p:xfrm>
        <a:graphic>
          <a:graphicData uri="http://schemas.openxmlformats.org/drawingml/2006/table">
            <a:tbl>
              <a:tblPr/>
              <a:tblGrid>
                <a:gridCol w="3666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217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204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9" name="Заголовок 20"/>
          <p:cNvSpPr/>
          <p:nvPr/>
        </p:nvSpPr>
        <p:spPr>
          <a:xfrm>
            <a:off x="2398680" y="3855960"/>
            <a:ext cx="7381440" cy="63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Об окончании строительства или реконструкции ИЖС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160" name="TextBox 10"/>
          <p:cNvSpPr/>
          <p:nvPr/>
        </p:nvSpPr>
        <p:spPr>
          <a:xfrm>
            <a:off x="2367000" y="1306440"/>
            <a:ext cx="811656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 планируемом строительстве или реконструкции ИЖС</a:t>
            </a: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Заголовок 20"/>
          <p:cNvSpPr/>
          <p:nvPr/>
        </p:nvSpPr>
        <p:spPr>
          <a:xfrm>
            <a:off x="1198440" y="260280"/>
            <a:ext cx="10453320" cy="90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УВЕДОМЛЕНИЯ ПО СНОСУ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62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48960" cy="1171080"/>
          </a:xfrm>
          <a:prstGeom prst="rect">
            <a:avLst/>
          </a:prstGeom>
          <a:ln w="0">
            <a:noFill/>
          </a:ln>
        </p:spPr>
      </p:pic>
      <p:sp>
        <p:nvSpPr>
          <p:cNvPr id="163" name="Номер слайда 3"/>
          <p:cNvSpPr/>
          <p:nvPr/>
        </p:nvSpPr>
        <p:spPr>
          <a:xfrm>
            <a:off x="9345600" y="6467400"/>
            <a:ext cx="283320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A5998517-43C0-4CD9-901D-11B295622BC3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9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64" name="Таблица 4"/>
          <p:cNvGraphicFramePr/>
          <p:nvPr>
            <p:extLst>
              <p:ext uri="{D42A27DB-BD31-4B8C-83A1-F6EECF244321}">
                <p14:modId xmlns:p14="http://schemas.microsoft.com/office/powerpoint/2010/main" val="648633769"/>
              </p:ext>
            </p:extLst>
          </p:nvPr>
        </p:nvGraphicFramePr>
        <p:xfrm>
          <a:off x="3022560" y="2125440"/>
          <a:ext cx="6432120" cy="1686960"/>
        </p:xfrm>
        <a:graphic>
          <a:graphicData uri="http://schemas.openxmlformats.org/drawingml/2006/table">
            <a:tbl>
              <a:tblPr/>
              <a:tblGrid>
                <a:gridCol w="319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3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259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Принято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259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5" name="Таблица 5"/>
          <p:cNvGraphicFramePr/>
          <p:nvPr>
            <p:extLst>
              <p:ext uri="{D42A27DB-BD31-4B8C-83A1-F6EECF244321}">
                <p14:modId xmlns:p14="http://schemas.microsoft.com/office/powerpoint/2010/main" val="1341771173"/>
              </p:ext>
            </p:extLst>
          </p:nvPr>
        </p:nvGraphicFramePr>
        <p:xfrm>
          <a:off x="3022560" y="4581360"/>
          <a:ext cx="6432120" cy="1728720"/>
        </p:xfrm>
        <a:graphic>
          <a:graphicData uri="http://schemas.openxmlformats.org/drawingml/2006/table">
            <a:tbl>
              <a:tblPr/>
              <a:tblGrid>
                <a:gridCol w="319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233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Принято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233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6" name="TextBox 9"/>
          <p:cNvSpPr/>
          <p:nvPr/>
        </p:nvSpPr>
        <p:spPr>
          <a:xfrm>
            <a:off x="4654440" y="1509840"/>
            <a:ext cx="315720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 планируемом сносе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167" name="TextBox 10"/>
          <p:cNvSpPr/>
          <p:nvPr/>
        </p:nvSpPr>
        <p:spPr>
          <a:xfrm>
            <a:off x="4654440" y="4005360"/>
            <a:ext cx="294768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 завершении сноса</a:t>
            </a: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944</TotalTime>
  <Words>1470</Words>
  <Application>Microsoft Office PowerPoint</Application>
  <PresentationFormat>Произвольный</PresentationFormat>
  <Paragraphs>392</Paragraphs>
  <Slides>23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23</vt:i4>
      </vt:variant>
    </vt:vector>
  </HeadingPairs>
  <TitlesOfParts>
    <vt:vector size="32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Департамент транспорта и связи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subject/>
  <dc:creator>Голиков А.С.</dc:creator>
  <dc:description/>
  <cp:lastModifiedBy>Смялковский Павел Евгеньевич</cp:lastModifiedBy>
  <cp:revision>2217</cp:revision>
  <cp:lastPrinted>2021-12-10T17:42:12Z</cp:lastPrinted>
  <dcterms:created xsi:type="dcterms:W3CDTF">2008-01-31T09:14:00Z</dcterms:created>
  <dcterms:modified xsi:type="dcterms:W3CDTF">2021-12-10T17:43:12Z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1049-11.2.0.10093</vt:lpwstr>
  </property>
  <property fmtid="{D5CDD505-2E9C-101B-9397-08002B2CF9AE}" pid="3" name="Notes">
    <vt:i4>18</vt:i4>
  </property>
  <property fmtid="{D5CDD505-2E9C-101B-9397-08002B2CF9AE}" pid="4" name="PresentationFormat">
    <vt:lpwstr>Произвольный</vt:lpwstr>
  </property>
  <property fmtid="{D5CDD505-2E9C-101B-9397-08002B2CF9AE}" pid="5" name="Slides">
    <vt:i4>23</vt:i4>
  </property>
</Properties>
</file>