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830" r:id="rId2"/>
    <p:sldId id="827" r:id="rId3"/>
  </p:sldIdLst>
  <p:sldSz cx="9144000" cy="5143500" type="screen16x9"/>
  <p:notesSz cx="6797675" cy="987425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FF3300"/>
    <a:srgbClr val="E6F0F8"/>
    <a:srgbClr val="92D050"/>
    <a:srgbClr val="FFD966"/>
    <a:srgbClr val="CEE1F2"/>
    <a:srgbClr val="EDEDED"/>
    <a:srgbClr val="FF7F27"/>
    <a:srgbClr val="1D4999"/>
    <a:srgbClr val="E25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 autoAdjust="0"/>
    <p:restoredTop sz="95792" autoAdjust="0"/>
  </p:normalViewPr>
  <p:slideViewPr>
    <p:cSldViewPr snapToObjects="1" showGuides="1">
      <p:cViewPr varScale="1">
        <p:scale>
          <a:sx n="148" d="100"/>
          <a:sy n="148" d="100"/>
        </p:scale>
        <p:origin x="-39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0" i="0" u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Объёмы</a:t>
            </a:r>
            <a:r>
              <a:rPr lang="ru-RU" sz="1800" b="0" i="0" u="non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выдачи и расхода мазута М</a:t>
            </a:r>
            <a:r>
              <a:rPr lang="ru-RU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b="0" i="0" u="non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ru-RU" sz="1800" b="0" i="0" u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8660905468542575"/>
          <c:y val="4.3016900561184263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8.9861820908787915E-2"/>
          <c:y val="0.14496740818783124"/>
          <c:w val="0.90398868110236219"/>
          <c:h val="0.61758213996037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Остаток на котельных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26.11</c:v>
                </c:pt>
                <c:pt idx="1">
                  <c:v>27.11</c:v>
                </c:pt>
                <c:pt idx="2">
                  <c:v>28.11</c:v>
                </c:pt>
                <c:pt idx="3">
                  <c:v>29.11</c:v>
                </c:pt>
                <c:pt idx="4">
                  <c:v>30.11</c:v>
                </c:pt>
                <c:pt idx="5">
                  <c:v>01.12</c:v>
                </c:pt>
                <c:pt idx="6">
                  <c:v>02.12</c:v>
                </c:pt>
              </c:strCache>
            </c:strRef>
          </c:cat>
          <c:val>
            <c:numRef>
              <c:f>Лист1!$B$2:$B$8</c:f>
              <c:numCache>
                <c:formatCode>0.0</c:formatCode>
                <c:ptCount val="7"/>
                <c:pt idx="0">
                  <c:v>904.1</c:v>
                </c:pt>
                <c:pt idx="1">
                  <c:v>957.4</c:v>
                </c:pt>
                <c:pt idx="2">
                  <c:v>984.4</c:v>
                </c:pt>
                <c:pt idx="3">
                  <c:v>958.5</c:v>
                </c:pt>
                <c:pt idx="4">
                  <c:v>960.6</c:v>
                </c:pt>
                <c:pt idx="5">
                  <c:v>976</c:v>
                </c:pt>
                <c:pt idx="6">
                  <c:v>932.8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DD-454C-B4F7-85349BB1942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Отгрузка мазута</c:v>
                </c:pt>
              </c:strCache>
            </c:strRef>
          </c:tx>
          <c:spPr>
            <a:solidFill>
              <a:srgbClr val="00B0F0"/>
            </a:solidFill>
            <a:ln w="12700">
              <a:solidFill>
                <a:schemeClr val="tx1"/>
              </a:solidFill>
            </a:ln>
          </c:spPr>
          <c:invertIfNegative val="0"/>
          <c:dLbls>
            <c:dLbl>
              <c:idx val="6"/>
              <c:spPr/>
              <c:txPr>
                <a:bodyPr/>
                <a:lstStyle/>
                <a:p>
                  <a:pPr>
                    <a:defRPr sz="1200"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26.11</c:v>
                </c:pt>
                <c:pt idx="1">
                  <c:v>27.11</c:v>
                </c:pt>
                <c:pt idx="2">
                  <c:v>28.11</c:v>
                </c:pt>
                <c:pt idx="3">
                  <c:v>29.11</c:v>
                </c:pt>
                <c:pt idx="4">
                  <c:v>30.11</c:v>
                </c:pt>
                <c:pt idx="5">
                  <c:v>01.12</c:v>
                </c:pt>
                <c:pt idx="6">
                  <c:v>02.12</c:v>
                </c:pt>
              </c:strCache>
            </c:strRef>
          </c:cat>
          <c:val>
            <c:numRef>
              <c:f>Лист1!$C$2:$C$8</c:f>
              <c:numCache>
                <c:formatCode>0.0</c:formatCode>
                <c:ptCount val="7"/>
                <c:pt idx="0" formatCode="0">
                  <c:v>129</c:v>
                </c:pt>
                <c:pt idx="1">
                  <c:v>101.9</c:v>
                </c:pt>
                <c:pt idx="2">
                  <c:v>50.4</c:v>
                </c:pt>
                <c:pt idx="3">
                  <c:v>75.2</c:v>
                </c:pt>
                <c:pt idx="4">
                  <c:v>92.6</c:v>
                </c:pt>
                <c:pt idx="5">
                  <c:v>50.1</c:v>
                </c:pt>
                <c:pt idx="6" formatCode="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DDD-454C-B4F7-85349BB1942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Расход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Лист1!$A$2:$A$8</c:f>
              <c:strCache>
                <c:ptCount val="7"/>
                <c:pt idx="0">
                  <c:v>26.11</c:v>
                </c:pt>
                <c:pt idx="1">
                  <c:v>27.11</c:v>
                </c:pt>
                <c:pt idx="2">
                  <c:v>28.11</c:v>
                </c:pt>
                <c:pt idx="3">
                  <c:v>29.11</c:v>
                </c:pt>
                <c:pt idx="4">
                  <c:v>30.11</c:v>
                </c:pt>
                <c:pt idx="5">
                  <c:v>01.12</c:v>
                </c:pt>
                <c:pt idx="6">
                  <c:v>02.12</c:v>
                </c:pt>
              </c:strCache>
            </c:strRef>
          </c:cat>
          <c:val>
            <c:numRef>
              <c:f>Лист1!$D$2:$D$8</c:f>
              <c:numCache>
                <c:formatCode>0.0</c:formatCode>
                <c:ptCount val="7"/>
                <c:pt idx="0">
                  <c:v>75.7</c:v>
                </c:pt>
                <c:pt idx="1">
                  <c:v>74.900000000000006</c:v>
                </c:pt>
                <c:pt idx="2">
                  <c:v>76.3</c:v>
                </c:pt>
                <c:pt idx="3">
                  <c:v>73.099999999999994</c:v>
                </c:pt>
                <c:pt idx="4">
                  <c:v>77.2</c:v>
                </c:pt>
                <c:pt idx="5">
                  <c:v>93.3</c:v>
                </c:pt>
                <c:pt idx="6" formatCode="0">
                  <c:v>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DDD-454C-B4F7-85349BB19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"/>
        <c:overlap val="1"/>
        <c:axId val="109920640"/>
        <c:axId val="109922176"/>
      </c:barChart>
      <c:catAx>
        <c:axId val="109920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 baseline="0">
                <a:latin typeface="Times New Roman" panose="02020603050405020304" pitchFamily="18" charset="0"/>
              </a:defRPr>
            </a:pPr>
            <a:endParaRPr lang="ru-RU"/>
          </a:p>
        </c:txPr>
        <c:crossAx val="109922176"/>
        <c:crosses val="autoZero"/>
        <c:auto val="1"/>
        <c:lblAlgn val="ctr"/>
        <c:lblOffset val="100"/>
        <c:noMultiLvlLbl val="0"/>
      </c:catAx>
      <c:valAx>
        <c:axId val="109922176"/>
        <c:scaling>
          <c:orientation val="minMax"/>
          <c:max val="1000"/>
          <c:min val="0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500" baseline="0">
                <a:latin typeface="Times New Roman" panose="02020603050405020304" pitchFamily="18" charset="0"/>
              </a:defRPr>
            </a:pPr>
            <a:endParaRPr lang="ru-RU"/>
          </a:p>
        </c:txPr>
        <c:crossAx val="109920640"/>
        <c:crosses val="autoZero"/>
        <c:crossBetween val="between"/>
        <c:majorUnit val="250"/>
        <c:minorUnit val="4"/>
      </c:valAx>
    </c:plotArea>
    <c:legend>
      <c:legendPos val="b"/>
      <c:layout>
        <c:manualLayout>
          <c:xMode val="edge"/>
          <c:yMode val="edge"/>
          <c:x val="6.4282505910165488E-2"/>
          <c:y val="0.87748259259259265"/>
          <c:w val="0.59310996594505672"/>
          <c:h val="0.10127330025661105"/>
        </c:manualLayout>
      </c:layout>
      <c:overlay val="0"/>
      <c:txPr>
        <a:bodyPr/>
        <a:lstStyle/>
        <a:p>
          <a:pPr>
            <a:defRPr baseline="0">
              <a:latin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600" baseline="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r">
              <a:defRPr sz="1200"/>
            </a:lvl1pPr>
          </a:lstStyle>
          <a:p>
            <a:fld id="{79B8FC72-B822-41C3-9CBE-399E58D0383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r">
              <a:defRPr sz="1200"/>
            </a:lvl1pPr>
          </a:lstStyle>
          <a:p>
            <a:fld id="{6C021CFE-0AAA-411E-8F60-43549142F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35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D05E20F5-24CB-4E55-A727-7DC8B5AF34D8}" type="datetimeFigureOut">
              <a:rPr lang="ru-RU" smtClean="0"/>
              <a:pPr/>
              <a:t>03.12.2021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5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8805F569-3D9A-4DE9-80F3-98A738D6C7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3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6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4F7-7D1C-4305-816D-6182987F199C}" type="datetimeFigureOut">
              <a:rPr lang="ru-RU" smtClean="0"/>
              <a:pPr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144966"/>
            <a:ext cx="8640960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>
                <a:solidFill>
                  <a:schemeClr val="tx1"/>
                </a:solidFill>
              </a:rPr>
              <a:t>МОНИТОРИНГ РАБОТЫ СИСТЕМ ЖИЗНЕОБЕСПЕЧЕНИЯ г. НЕЛИДОВО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555558"/>
            <a:ext cx="2700000" cy="28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сводка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02.12.2021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56475"/>
              </p:ext>
            </p:extLst>
          </p:nvPr>
        </p:nvGraphicFramePr>
        <p:xfrm>
          <a:off x="251521" y="863303"/>
          <a:ext cx="2700000" cy="6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 погоды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Ночь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6480" y="771630"/>
            <a:ext cx="5616000" cy="720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1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–, тепло–, водоснабжения работают в штатном режиме.</a:t>
            </a: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начат отопительный период 2021</a:t>
            </a:r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годов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подключение всех потребителей к теплу.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15980"/>
              </p:ext>
            </p:extLst>
          </p:nvPr>
        </p:nvGraphicFramePr>
        <p:xfrm>
          <a:off x="251520" y="1851670"/>
          <a:ext cx="8640000" cy="27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Обеспеченность топливом отопительных котельных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algn="l"/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</a:t>
                      </a:r>
                      <a:b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28 855,64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01.12.2021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93,3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932,8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дней)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01.12.2021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50,1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02.12.2021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двум контрактам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014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 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47 748,78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01.12.2021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дней)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01.12.2021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02.12.2021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4227558"/>
            <a:ext cx="329735" cy="324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3039462"/>
            <a:ext cx="329735" cy="324000"/>
          </a:xfrm>
          <a:prstGeom prst="rect">
            <a:avLst/>
          </a:prstGeom>
        </p:spPr>
      </p:pic>
      <p:pic>
        <p:nvPicPr>
          <p:cNvPr id="17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289545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4083542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yt3.ggpht.com/a/AGF-l79gazWyWOw-eTKZCV_x3Ieft3vA3PK03e1MCg=s900-c-k-c0xffffffff-no-rj-m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6" y="34354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vatars.mds.yandex.net/get-zen_doc/1705407/pub_5eee3b9ef1d451486f2d130b_5eee3bb4fcac0565ee6df85c/scale_12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80" y="5153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7" descr="C:\Users\kesarev_dv\Desktop\noun_Fuel_1401151.png">
            <a:extLst>
              <a:ext uri="{FF2B5EF4-FFF2-40B4-BE49-F238E27FC236}">
                <a16:creationId xmlns:a16="http://schemas.microsoft.com/office/drawing/2014/main" xmlns="" id="{970EFED7-A009-4C9E-A73A-B1C12E9D4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r="6785" b="13570"/>
          <a:stretch/>
        </p:blipFill>
        <p:spPr bwMode="auto">
          <a:xfrm>
            <a:off x="863588" y="22474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esarev_dv\Desktop\Проблемы и итоги\Презентация 2020-2021 (Итоги)\Котельные.jpg">
            <a:extLst>
              <a:ext uri="{FF2B5EF4-FFF2-40B4-BE49-F238E27FC236}">
                <a16:creationId xmlns:a16="http://schemas.microsoft.com/office/drawing/2014/main" xmlns="" id="{DE16FF90-4DCF-43B2-8B82-294AB838B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 bwMode="auto">
          <a:xfrm>
            <a:off x="6768276" y="188740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3567" y="51470"/>
            <a:ext cx="580001" cy="720000"/>
          </a:xfrm>
          <a:prstGeom prst="rect">
            <a:avLst/>
          </a:prstGeom>
          <a:noFill/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643462" y="87474"/>
            <a:ext cx="8249018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600" dirty="0"/>
              <a:t>ДИНАМИКА РАСХОДА ТОПЛИВА (МАЗУТ М</a:t>
            </a:r>
            <a:r>
              <a:rPr lang="ru-RU" sz="1600" dirty="0"/>
              <a:t>–</a:t>
            </a:r>
            <a:r>
              <a:rPr lang="ru-RU" altLang="ru-RU" sz="1600" dirty="0"/>
              <a:t>100) </a:t>
            </a:r>
            <a:r>
              <a:rPr lang="ru-RU" sz="1600" dirty="0"/>
              <a:t>НА КОТЕЛЬНЫХ г. НЕЛИДОВО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462" y="4443990"/>
            <a:ext cx="4680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26.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1.2021–02.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2.2021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израсходовано </a:t>
            </a:r>
            <a:r>
              <a:rPr lang="ru-RU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558,5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мазута</a:t>
            </a:r>
          </a:p>
        </p:txBody>
      </p:sp>
      <p:pic>
        <p:nvPicPr>
          <p:cNvPr id="41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69" y="483518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2743236744"/>
              </p:ext>
            </p:extLst>
          </p:nvPr>
        </p:nvGraphicFramePr>
        <p:xfrm>
          <a:off x="467543" y="555526"/>
          <a:ext cx="846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44336"/>
              </p:ext>
            </p:extLst>
          </p:nvPr>
        </p:nvGraphicFramePr>
        <p:xfrm>
          <a:off x="2340480" y="3435846"/>
          <a:ext cx="6552000" cy="8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26.11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28.11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29.11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30.11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01.12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02.12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Среднесуточная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температура</a:t>
                      </a:r>
                    </a:p>
                    <a:p>
                      <a:pPr algn="r"/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наружного воздуха, </a:t>
                      </a:r>
                      <a:r>
                        <a:rPr lang="ru-RU" sz="1300" b="1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3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721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8961</TotalTime>
  <Words>199</Words>
  <Application>Microsoft Office PowerPoint</Application>
  <PresentationFormat>Экран (16:9)</PresentationFormat>
  <Paragraphs>54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Дмитрий Валерьевич Кесарев</cp:lastModifiedBy>
  <cp:revision>647</cp:revision>
  <cp:lastPrinted>2021-04-20T14:42:58Z</cp:lastPrinted>
  <dcterms:created xsi:type="dcterms:W3CDTF">2019-10-17T12:12:26Z</dcterms:created>
  <dcterms:modified xsi:type="dcterms:W3CDTF">2021-12-03T05:25:12Z</dcterms:modified>
</cp:coreProperties>
</file>