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9" r:id="rId1"/>
  </p:sldMasterIdLst>
  <p:notesMasterIdLst>
    <p:notesMasterId r:id="rId24"/>
  </p:notesMasterIdLst>
  <p:handoutMasterIdLst>
    <p:handoutMasterId r:id="rId25"/>
  </p:handoutMasterIdLst>
  <p:sldIdLst>
    <p:sldId id="482" r:id="rId2"/>
    <p:sldId id="520" r:id="rId3"/>
    <p:sldId id="540" r:id="rId4"/>
    <p:sldId id="541" r:id="rId5"/>
    <p:sldId id="556" r:id="rId6"/>
    <p:sldId id="557" r:id="rId7"/>
    <p:sldId id="558" r:id="rId8"/>
    <p:sldId id="559" r:id="rId9"/>
    <p:sldId id="544" r:id="rId10"/>
    <p:sldId id="521" r:id="rId11"/>
    <p:sldId id="545" r:id="rId12"/>
    <p:sldId id="563" r:id="rId13"/>
    <p:sldId id="551" r:id="rId14"/>
    <p:sldId id="550" r:id="rId15"/>
    <p:sldId id="549" r:id="rId16"/>
    <p:sldId id="555" r:id="rId17"/>
    <p:sldId id="547" r:id="rId18"/>
    <p:sldId id="554" r:id="rId19"/>
    <p:sldId id="553" r:id="rId20"/>
    <p:sldId id="562" r:id="rId21"/>
    <p:sldId id="561" r:id="rId22"/>
    <p:sldId id="564" r:id="rId23"/>
  </p:sldIdLst>
  <p:sldSz cx="9144000" cy="5143500" type="screen16x9"/>
  <p:notesSz cx="6761163" cy="99425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60000"/>
    <a:srgbClr val="0000FF"/>
    <a:srgbClr val="FF5050"/>
    <a:srgbClr val="FFFFFF"/>
    <a:srgbClr val="FFCCFF"/>
    <a:srgbClr val="FFFF99"/>
    <a:srgbClr val="49CD37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977" autoAdjust="0"/>
  </p:normalViewPr>
  <p:slideViewPr>
    <p:cSldViewPr>
      <p:cViewPr varScale="1">
        <p:scale>
          <a:sx n="147" d="100"/>
          <a:sy n="147" d="100"/>
        </p:scale>
        <p:origin x="606" y="126"/>
      </p:cViewPr>
      <p:guideLst>
        <p:guide orient="horz" pos="2164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936" y="-67"/>
      </p:cViewPr>
      <p:guideLst>
        <p:guide orient="horz" pos="3133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Dsznsrv1\&#1086;&#1073;&#1097;&#1072;&#1103;%20&#1076;&#1089;&#1079;&#1085;\&#1042;&#1093;&#1086;&#1076;&#1103;&#1097;&#1080;&#1077;%20&#1054;&#1054;&#1057;&#1059;&#1042;&#1055;%20%20%20(&#1050;&#1080;&#1088;&#1100;&#1103;&#1085;&#1086;&#1074;&#1072;%20&#1054;.&#1053;.)\&#1043;&#1045;&#1052;&#1054;&#1044;&#1048;&#1040;&#1051;&#1048;&#1047;\2021\&#1085;&#1086;&#1103;&#1073;&#1088;&#1100;%202021\&#1044;&#1080;&#1072;&#1075;&#1088;&#1072;&#1084;&#1084;&#1072;&#1043;&#1077;&#1084;&#1086;&#1076;&#1080;&#1072;&#1083;&#1080;&#1079;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Лист1!$C$7</c:f>
              <c:strCache>
                <c:ptCount val="1"/>
                <c:pt idx="0">
                  <c:v>Размер  ГСП, тыс. руб. </c:v>
                </c:pt>
              </c:strCache>
            </c:strRef>
          </c:tx>
          <c:spPr>
            <a:solidFill>
              <a:srgbClr val="F79646">
                <a:lumMod val="60000"/>
                <a:lumOff val="40000"/>
              </a:srgbClr>
            </a:solidFill>
          </c:spPr>
          <c:invertIfNegative val="0"/>
          <c:dLbls>
            <c:dLbl>
              <c:idx val="0"/>
              <c:layout>
                <c:manualLayout>
                  <c:x val="2.1059019976221536E-2"/>
                  <c:y val="-1.0132049054009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CC9-4359-A4C7-251DF592342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6323774970276933E-2"/>
                  <c:y val="-6.754699369339812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CC9-4359-A4C7-251DF592342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8971324910830313E-3"/>
                  <c:y val="-3.377349684669921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CC9-4359-A4C7-251DF592342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579426498216616E-2"/>
                  <c:y val="-1.0132049054009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ECC9-4359-A4C7-251DF592342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7.8971324910830799E-3"/>
                  <c:y val="-2.7018797477359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CC9-4359-A4C7-251DF592342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Лист1!$B$8:$B$12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
(прогноз)</c:v>
                </c:pt>
              </c:strCache>
            </c:strRef>
          </c:cat>
          <c:val>
            <c:numRef>
              <c:f>Лист1!$C$8:$C$12</c:f>
              <c:numCache>
                <c:formatCode>#,##0.00</c:formatCode>
                <c:ptCount val="5"/>
                <c:pt idx="0">
                  <c:v>33536.959999999999</c:v>
                </c:pt>
                <c:pt idx="1">
                  <c:v>53558.87</c:v>
                </c:pt>
                <c:pt idx="2">
                  <c:v>56094.5</c:v>
                </c:pt>
                <c:pt idx="3">
                  <c:v>61696.34</c:v>
                </c:pt>
                <c:pt idx="4">
                  <c:v>70629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CC9-4359-A4C7-251DF59234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3829552"/>
        <c:axId val="133830112"/>
        <c:axId val="0"/>
      </c:bar3DChart>
      <c:catAx>
        <c:axId val="133829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133830112"/>
        <c:crosses val="autoZero"/>
        <c:auto val="1"/>
        <c:lblAlgn val="ctr"/>
        <c:lblOffset val="100"/>
        <c:noMultiLvlLbl val="0"/>
      </c:catAx>
      <c:valAx>
        <c:axId val="133830112"/>
        <c:scaling>
          <c:orientation val="minMax"/>
        </c:scaling>
        <c:delete val="1"/>
        <c:axPos val="l"/>
        <c:majorGridlines/>
        <c:numFmt formatCode="#,##0.00" sourceLinked="1"/>
        <c:majorTickMark val="out"/>
        <c:minorTickMark val="none"/>
        <c:tickLblPos val="nextTo"/>
        <c:crossAx val="13382955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236"/>
          </a:xfrm>
          <a:prstGeom prst="rect">
            <a:avLst/>
          </a:prstGeom>
        </p:spPr>
        <p:txBody>
          <a:bodyPr vert="horz" lIns="91428" tIns="45713" rIns="91428" bIns="45713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761" y="1"/>
            <a:ext cx="2929837" cy="498236"/>
          </a:xfrm>
          <a:prstGeom prst="rect">
            <a:avLst/>
          </a:prstGeom>
        </p:spPr>
        <p:txBody>
          <a:bodyPr vert="horz" lIns="91428" tIns="45713" rIns="91428" bIns="45713" rtlCol="0"/>
          <a:lstStyle>
            <a:lvl1pPr algn="r">
              <a:defRPr sz="1200"/>
            </a:lvl1pPr>
          </a:lstStyle>
          <a:p>
            <a:pPr>
              <a:defRPr/>
            </a:pPr>
            <a:fld id="{1D6F79CD-2251-45B9-A614-A2E2C5F751CF}" type="datetimeFigureOut">
              <a:rPr lang="ru-RU"/>
              <a:pPr>
                <a:defRPr/>
              </a:pPr>
              <a:t>23.11.2021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4277"/>
            <a:ext cx="2929837" cy="498236"/>
          </a:xfrm>
          <a:prstGeom prst="rect">
            <a:avLst/>
          </a:prstGeom>
        </p:spPr>
        <p:txBody>
          <a:bodyPr vert="horz" lIns="91428" tIns="45713" rIns="91428" bIns="4571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761" y="9444277"/>
            <a:ext cx="2929837" cy="498236"/>
          </a:xfrm>
          <a:prstGeom prst="rect">
            <a:avLst/>
          </a:prstGeom>
        </p:spPr>
        <p:txBody>
          <a:bodyPr vert="horz" lIns="91428" tIns="45713" rIns="91428" bIns="45713" rtlCol="0" anchor="b"/>
          <a:lstStyle>
            <a:lvl1pPr algn="r">
              <a:defRPr sz="1200"/>
            </a:lvl1pPr>
          </a:lstStyle>
          <a:p>
            <a:pPr>
              <a:defRPr/>
            </a:pPr>
            <a:fld id="{20258859-420E-494A-B650-E9BA59B358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085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6650"/>
          </a:xfrm>
          <a:prstGeom prst="rect">
            <a:avLst/>
          </a:prstGeom>
        </p:spPr>
        <p:txBody>
          <a:bodyPr vert="horz" lIns="91123" tIns="45561" rIns="91123" bIns="4556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6650"/>
          </a:xfrm>
          <a:prstGeom prst="rect">
            <a:avLst/>
          </a:prstGeom>
        </p:spPr>
        <p:txBody>
          <a:bodyPr vert="horz" lIns="91123" tIns="45561" rIns="91123" bIns="4556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4DEE9C4-2EA4-4BC6-A849-FB19AAD0C19A}" type="datetimeFigureOut">
              <a:rPr lang="ru-RU"/>
              <a:pPr>
                <a:defRPr/>
              </a:pPr>
              <a:t>23.11.2021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4538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23" tIns="45561" rIns="91123" bIns="45561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138"/>
            <a:ext cx="5408930" cy="4476194"/>
          </a:xfrm>
          <a:prstGeom prst="rect">
            <a:avLst/>
          </a:prstGeom>
        </p:spPr>
        <p:txBody>
          <a:bodyPr vert="horz" lIns="91123" tIns="45561" rIns="91123" bIns="45561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277"/>
            <a:ext cx="2929837" cy="496650"/>
          </a:xfrm>
          <a:prstGeom prst="rect">
            <a:avLst/>
          </a:prstGeom>
        </p:spPr>
        <p:txBody>
          <a:bodyPr vert="horz" lIns="91123" tIns="45561" rIns="91123" bIns="4556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4277"/>
            <a:ext cx="2929837" cy="496650"/>
          </a:xfrm>
          <a:prstGeom prst="rect">
            <a:avLst/>
          </a:prstGeom>
        </p:spPr>
        <p:txBody>
          <a:bodyPr vert="horz" wrap="square" lIns="91123" tIns="45561" rIns="91123" bIns="4556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EF032F9-A2BF-4068-9F6F-2AA6DA72AE6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9431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574" indent="-28558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339" indent="-2272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9906" indent="-2272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5895" indent="-2272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0306" indent="-2272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64717" indent="-2272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19128" indent="-2272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73539" indent="-2272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9EF040-3BD4-46D5-8769-017C040081AF}" type="slidenum">
              <a:rPr lang="ru-RU" altLang="ru-RU" smtClean="0"/>
              <a:pPr>
                <a:spcBef>
                  <a:spcPct val="0"/>
                </a:spcBef>
              </a:pPr>
              <a:t>1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23258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F032F9-A2BF-4068-9F6F-2AA6DA72AE6B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039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AEF0-C0FB-4E3F-A8D0-B746AE8C0D24}" type="datetime1">
              <a:rPr lang="ru-RU"/>
              <a:pPr>
                <a:defRPr/>
              </a:pPr>
              <a:t>23.11.2021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95573" y="4840172"/>
            <a:ext cx="2133600" cy="2746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34786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4FCFE-8ECB-488D-A618-F01F2DEFB1C8}" type="datetime1">
              <a:rPr lang="ru-RU"/>
              <a:pPr>
                <a:defRPr/>
              </a:pPr>
              <a:t>23.11.2021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95573" y="4840172"/>
            <a:ext cx="2133600" cy="2746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54081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4E574-E819-4164-A707-9ACB12400F3D}" type="datetime1">
              <a:rPr lang="ru-RU"/>
              <a:pPr>
                <a:defRPr/>
              </a:pPr>
              <a:t>23.11.2021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95573" y="4840172"/>
            <a:ext cx="2133600" cy="2746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10771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86D4F-9F00-4CD5-9BBF-769710A2927A}" type="datetime1">
              <a:rPr lang="ru-RU"/>
              <a:pPr>
                <a:defRPr/>
              </a:pPr>
              <a:t>23.11.2021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95573" y="4840172"/>
            <a:ext cx="2133600" cy="2746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881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16237-7734-4A1A-8AD6-4D307581487C}" type="datetime1">
              <a:rPr lang="ru-RU"/>
              <a:pPr>
                <a:defRPr/>
              </a:pPr>
              <a:t>23.11.2021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95573" y="4840172"/>
            <a:ext cx="2133600" cy="2746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60317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8C97B-7B0D-4035-A36E-E14D4B965428}" type="datetime1">
              <a:rPr lang="ru-RU"/>
              <a:pPr>
                <a:defRPr/>
              </a:pPr>
              <a:t>23.11.2021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95573" y="4840172"/>
            <a:ext cx="2133600" cy="2746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73624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FACC3-E14B-4CB0-99C8-6D3BCDEF20BD}" type="datetime1">
              <a:rPr lang="ru-RU"/>
              <a:pPr>
                <a:defRPr/>
              </a:pPr>
              <a:t>23.11.2021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95573" y="4840172"/>
            <a:ext cx="2133600" cy="2746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2750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55523-B161-4D2A-9D78-BB81056DD680}" type="datetime1">
              <a:rPr lang="ru-RU"/>
              <a:pPr>
                <a:defRPr/>
              </a:pPr>
              <a:t>23.11.2021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95573" y="4840172"/>
            <a:ext cx="2133600" cy="2746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420439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8A43D-A0C5-43B1-A77D-1E346820848C}" type="datetime1">
              <a:rPr lang="ru-RU"/>
              <a:pPr>
                <a:defRPr/>
              </a:pPr>
              <a:t>23.11.2021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95573" y="4840172"/>
            <a:ext cx="2133600" cy="2746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952700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E8797-B258-41E9-A7FA-EA61F15AACD3}" type="datetime1">
              <a:rPr lang="ru-RU"/>
              <a:pPr>
                <a:defRPr/>
              </a:pPr>
              <a:t>23.11.2021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95573" y="4840172"/>
            <a:ext cx="2133600" cy="2746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20469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7C952-0592-4E16-857F-7791CA3722CE}" type="datetime1">
              <a:rPr lang="ru-RU"/>
              <a:pPr>
                <a:defRPr/>
              </a:pPr>
              <a:t>23.11.2021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95573" y="4840172"/>
            <a:ext cx="2133600" cy="2746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54831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C59E03E-8A78-4A66-821F-F285C691DF5B}" type="datetime1">
              <a:rPr lang="ru-RU"/>
              <a:pPr>
                <a:defRPr/>
              </a:pPr>
              <a:t>23.11.2021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5A7F731-A2CA-45C3-AEFF-BE4697A4C0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3"/>
          <p:cNvSpPr txBox="1">
            <a:spLocks noChangeArrowheads="1"/>
          </p:cNvSpPr>
          <p:nvPr/>
        </p:nvSpPr>
        <p:spPr bwMode="auto">
          <a:xfrm>
            <a:off x="827088" y="197802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099" name="Rectangle 1"/>
          <p:cNvSpPr>
            <a:spLocks noChangeArrowheads="1"/>
          </p:cNvSpPr>
          <p:nvPr/>
        </p:nvSpPr>
        <p:spPr bwMode="auto">
          <a:xfrm>
            <a:off x="0" y="3851275"/>
            <a:ext cx="91440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endParaRPr lang="ru-RU" altLang="ru-RU" sz="1400" b="1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endParaRPr lang="ru-RU" altLang="ru-RU" sz="1400">
              <a:solidFill>
                <a:srgbClr val="0070C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12825" y="1514575"/>
            <a:ext cx="81311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СОВЕРШЕНСТВОВАНИЕ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МЕР СОЦИАЛЬНОЙ ПОДДЕРЖКИ ГРАЖДАН, НУЖДАЮЩИХСЯ В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ГЕМОДИАЛИЗЕ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653604" y="4318000"/>
            <a:ext cx="6673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 defTabSz="914400"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2021 </a:t>
            </a: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02485" y="248207"/>
            <a:ext cx="7975600" cy="64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4" tIns="45697" rIns="91394" bIns="45697">
            <a:spAutoFit/>
          </a:bodyPr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ПРАВИТЕЛЬСТВО </a:t>
            </a:r>
          </a:p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Рисунок 10" descr="Тверская область (цветная) 2.bmp"/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8791" y="173157"/>
            <a:ext cx="7043794" cy="4930656"/>
          </a:xfrm>
        </p:spPr>
      </p:pic>
      <p:sp>
        <p:nvSpPr>
          <p:cNvPr id="6" name="Прямоугольник 5"/>
          <p:cNvSpPr/>
          <p:nvPr/>
        </p:nvSpPr>
        <p:spPr>
          <a:xfrm>
            <a:off x="6643688" y="3286125"/>
            <a:ext cx="357187" cy="285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357813" y="2143125"/>
            <a:ext cx="223837" cy="223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000625" y="3714750"/>
            <a:ext cx="223838" cy="223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271" name="Прямоугольник 9"/>
          <p:cNvSpPr>
            <a:spLocks noChangeArrowheads="1"/>
          </p:cNvSpPr>
          <p:nvPr/>
        </p:nvSpPr>
        <p:spPr bwMode="auto">
          <a:xfrm>
            <a:off x="998084" y="118004"/>
            <a:ext cx="6288542" cy="106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19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ПЛАНИРУЕМАЯ СТРУКТУРА ДИАЛИЗНОЙ СЛУЖБЫ </a:t>
            </a:r>
          </a:p>
          <a:p>
            <a:pPr algn="ctr" eaLnBrk="1" hangingPunct="1">
              <a:lnSpc>
                <a:spcPts val="19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 БАЗЕ ГОСУДАРСТВЕННЫХ ЛЕЧЕБНЫХ УЧРЕЖДЕНИЙ  </a:t>
            </a:r>
            <a:r>
              <a:rPr lang="ru-RU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 </a:t>
            </a: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КОЛИЧЕСТВОМ ОБСЛУЖИВАЕМЫХ </a:t>
            </a:r>
            <a:r>
              <a:rPr lang="ru-RU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ПАЦИЕНТОВ  </a:t>
            </a:r>
            <a:endParaRPr lang="ru-RU" alt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572375" y="3286125"/>
            <a:ext cx="223838" cy="223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358063" y="1714500"/>
            <a:ext cx="223837" cy="223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98084" y="1184963"/>
            <a:ext cx="142875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rot="10800000" flipV="1">
            <a:off x="5572125" y="1643063"/>
            <a:ext cx="428625" cy="285750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4857750" y="2000250"/>
            <a:ext cx="500063" cy="142875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10800000">
            <a:off x="5724525" y="2081213"/>
            <a:ext cx="490538" cy="133350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16200000" flipH="1">
            <a:off x="5179219" y="1535907"/>
            <a:ext cx="357187" cy="285750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10800000">
            <a:off x="5286375" y="4000500"/>
            <a:ext cx="428625" cy="285750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4643438" y="4071938"/>
            <a:ext cx="357187" cy="214312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5991225" y="3500438"/>
            <a:ext cx="509588" cy="204787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5929313" y="3143250"/>
            <a:ext cx="642937" cy="71438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572000" y="3429000"/>
            <a:ext cx="357188" cy="285750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4000500" y="3856038"/>
            <a:ext cx="857250" cy="1587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4214813" y="4214813"/>
            <a:ext cx="928687" cy="571500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3429000" y="4000500"/>
            <a:ext cx="1500188" cy="571500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3071813" y="3929063"/>
            <a:ext cx="1643062" cy="142875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3500438" y="3571875"/>
            <a:ext cx="1428750" cy="214313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2714625" y="3643313"/>
            <a:ext cx="2286000" cy="214312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rot="16200000" flipH="1">
            <a:off x="6357938" y="2714625"/>
            <a:ext cx="428625" cy="428625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7143750" y="2211388"/>
            <a:ext cx="236538" cy="503237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8027988" y="2500313"/>
            <a:ext cx="44450" cy="358775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8172450" y="2928938"/>
            <a:ext cx="542925" cy="3175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rot="10800000">
            <a:off x="7572375" y="2000250"/>
            <a:ext cx="714375" cy="71438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rot="10800000">
            <a:off x="7643813" y="1857375"/>
            <a:ext cx="714375" cy="71438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rot="5400000">
            <a:off x="7179469" y="1321594"/>
            <a:ext cx="500063" cy="142875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rot="5400000">
            <a:off x="6894513" y="1249363"/>
            <a:ext cx="642937" cy="1587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rot="10800000" flipV="1">
            <a:off x="7643813" y="1285875"/>
            <a:ext cx="500062" cy="428625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rot="5400000">
            <a:off x="7246144" y="897731"/>
            <a:ext cx="1009650" cy="642938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rot="16200000" flipH="1">
            <a:off x="6607969" y="1178719"/>
            <a:ext cx="785812" cy="571500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V="1">
            <a:off x="6786563" y="1928813"/>
            <a:ext cx="500062" cy="71437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>
            <a:off x="5214938" y="3071813"/>
            <a:ext cx="1357312" cy="285750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endCxn id="9" idx="0"/>
          </p:cNvCxnSpPr>
          <p:nvPr/>
        </p:nvCxnSpPr>
        <p:spPr>
          <a:xfrm rot="16200000" flipH="1">
            <a:off x="4306888" y="2908300"/>
            <a:ext cx="928687" cy="684213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3357563" y="3000375"/>
            <a:ext cx="1620837" cy="795338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5143504" y="3643320"/>
            <a:ext cx="500066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40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5000628" y="2285998"/>
            <a:ext cx="500066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37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7312294" y="2000246"/>
            <a:ext cx="500066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25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7000892" y="3500444"/>
            <a:ext cx="500066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35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6858016" y="2886020"/>
            <a:ext cx="64294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165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998084" y="1402998"/>
            <a:ext cx="142875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998084" y="1628532"/>
            <a:ext cx="142875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998084" y="2123947"/>
            <a:ext cx="142875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998084" y="2383353"/>
            <a:ext cx="142875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7885113" y="2995613"/>
            <a:ext cx="223837" cy="2238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998084" y="1868827"/>
            <a:ext cx="142875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7600326" y="2603688"/>
            <a:ext cx="500066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25</a:t>
            </a:r>
          </a:p>
        </p:txBody>
      </p:sp>
      <p:sp>
        <p:nvSpPr>
          <p:cNvPr id="13370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6930231" y="4804637"/>
            <a:ext cx="21336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1E61F8-71C9-4D12-8C81-18C140CB2E38}" type="slidenum">
              <a:rPr lang="ru-RU" altLang="ru-RU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 dirty="0" smtClean="0">
              <a:latin typeface="Times New Roman" panose="02020603050405020304" pitchFamily="18" charset="0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66632" y="1101951"/>
            <a:ext cx="3041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Отделение гемодиализа ГБУЗ «ОКБ»</a:t>
            </a:r>
            <a:endParaRPr lang="ru-RU" sz="1400" b="1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9200" y="1325309"/>
            <a:ext cx="2955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Отделение гемодиализа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ЦРБ г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Ржев</a:t>
            </a:r>
            <a:endParaRPr lang="ru-RU" sz="1400" b="1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9200" y="1550635"/>
            <a:ext cx="3464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Отделение гемодиализа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ЦРБ г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В. Волочек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9200" y="1784449"/>
            <a:ext cx="31552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Отделение гемодиализа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ЦРБ г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Кимры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1750" y="2041640"/>
            <a:ext cx="33039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Отделение гемодиализа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ЦРБ г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Конаково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81750" y="2332393"/>
            <a:ext cx="2397228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Отделение гемодиализа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ЦРБ г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Бежецк</a:t>
            </a:r>
            <a:endParaRPr lang="ru-RU" sz="1400" b="1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11</a:t>
            </a:fld>
            <a:endParaRPr lang="ru-RU" alt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72368"/>
              </p:ext>
            </p:extLst>
          </p:nvPr>
        </p:nvGraphicFramePr>
        <p:xfrm>
          <a:off x="1026467" y="1038948"/>
          <a:ext cx="7812000" cy="225923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1971482759"/>
                    </a:ext>
                  </a:extLst>
                </a:gridCol>
                <a:gridCol w="194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4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п/п</a:t>
                      </a: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Отделение гемодиализа</a:t>
                      </a: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Кол-во аппаратов «Искусственная почка», шт.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Кол-во пациентов, чел.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Районы обслуживания</a:t>
                      </a: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0480" marR="3048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Отделение гемодиализа ЦРБ г. Кимры</a:t>
                      </a:r>
                    </a:p>
                  </a:txBody>
                  <a:tcPr marL="30480" marR="3048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0480" marR="3048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30480" marR="3048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Кимрский,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Кашинский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Калязинский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480" marR="3048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0480" marR="3048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Отделение гемодиализа ЦРБ г. Конаково</a:t>
                      </a:r>
                    </a:p>
                  </a:txBody>
                  <a:tcPr marL="30480" marR="3048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0480" marR="3048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30480" marR="3048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г.Конаково, Конаковский</a:t>
                      </a:r>
                    </a:p>
                  </a:txBody>
                  <a:tcPr marL="30480" marR="3048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0480" marR="3048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Отделение гемодиализа ЦРБ г. Бежецк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0480" marR="3048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0480" marR="3048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30480" marR="3048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Бежецкий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Сандовский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Сонковский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Рамешковский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Максатихинский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Лесной, Краснохолмский,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Молоковский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Кесовогорский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Весьегонский</a:t>
                      </a:r>
                    </a:p>
                  </a:txBody>
                  <a:tcPr marL="30480" marR="3048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Прямоугольник 4"/>
          <p:cNvSpPr>
            <a:spLocks noChangeArrowheads="1"/>
          </p:cNvSpPr>
          <p:nvPr/>
        </p:nvSpPr>
        <p:spPr bwMode="auto">
          <a:xfrm>
            <a:off x="1003918" y="264685"/>
            <a:ext cx="81400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ВНОВЬ СОЗДАВАЕМЫЕ ОТДЕЛЕНИЯ ДИАЛИЗНОЙ СЛУЖБЫ НА БАЗЕ ГОСУДАРСТВЕННЫХ ЛЕЧЕБНЫХ УЧРЕЖДЕНИЙ (продолжение)</a:t>
            </a:r>
          </a:p>
        </p:txBody>
      </p:sp>
      <p:graphicFrame>
        <p:nvGraphicFramePr>
          <p:cNvPr id="7" name="Содержимое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940881"/>
              </p:ext>
            </p:extLst>
          </p:nvPr>
        </p:nvGraphicFramePr>
        <p:xfrm>
          <a:off x="1053202" y="3718669"/>
          <a:ext cx="5393086" cy="1260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4249560852"/>
                    </a:ext>
                  </a:extLst>
                </a:gridCol>
                <a:gridCol w="41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50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№ п/п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820" marR="782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Должность</a:t>
                      </a:r>
                    </a:p>
                  </a:txBody>
                  <a:tcPr marL="7820" marR="782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Кол-во человек</a:t>
                      </a:r>
                    </a:p>
                  </a:txBody>
                  <a:tcPr marL="7820" marR="782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820" marR="782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Заведующий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отделением врач-нефролог</a:t>
                      </a:r>
                    </a:p>
                  </a:txBody>
                  <a:tcPr marL="7820" marR="782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7820" marR="782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820" marR="782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Врач-нефролог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820" marR="782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7820" marR="782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820" marR="782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Медицинская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сестра процедурной (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диализного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зала)</a:t>
                      </a:r>
                    </a:p>
                  </a:txBody>
                  <a:tcPr marL="7820" marR="782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7820" marR="782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820" marR="782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Инженер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(техник)</a:t>
                      </a:r>
                    </a:p>
                  </a:txBody>
                  <a:tcPr marL="7820" marR="782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7820" marR="782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Прямоугольник 6"/>
          <p:cNvSpPr>
            <a:spLocks noChangeArrowheads="1"/>
          </p:cNvSpPr>
          <p:nvPr/>
        </p:nvSpPr>
        <p:spPr bwMode="auto">
          <a:xfrm>
            <a:off x="6574385" y="3354144"/>
            <a:ext cx="245478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" hangingPunct="1">
              <a:lnSpc>
                <a:spcPts val="1400"/>
              </a:lnSpc>
              <a:spcBef>
                <a:spcPct val="0"/>
              </a:spcBef>
              <a:buFontTx/>
              <a:buNone/>
            </a:pPr>
            <a:r>
              <a:rPr lang="ru-RU" altLang="ru-RU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* Подготовка врачей-нефрологов производится из врачей терапевтов путем прохождения первичной профессиональной специализации в течении 4-х месяцев или ординатура по профилю нефрология в течении 2-х лет</a:t>
            </a:r>
            <a:endParaRPr lang="en-US" altLang="ru-RU" sz="1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547664" y="3272040"/>
            <a:ext cx="477052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>
              <a:lnSpc>
                <a:spcPts val="1500"/>
              </a:lnSpc>
            </a:pPr>
            <a:r>
              <a:rPr lang="ru-RU" sz="1400" b="1" dirty="0" smtClean="0">
                <a:solidFill>
                  <a:srgbClr val="000000"/>
                </a:solidFill>
                <a:latin typeface="Times New Roman" pitchFamily="18" charset="0"/>
              </a:rPr>
              <a:t>Потребность в кадрах на 1 отделение гемодиализа                                </a:t>
            </a:r>
            <a:endParaRPr lang="en-US" sz="1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ctr" fontAlgn="b">
              <a:lnSpc>
                <a:spcPts val="1500"/>
              </a:lnSpc>
            </a:pPr>
            <a:r>
              <a:rPr lang="ru-RU" sz="1400" b="1" dirty="0" smtClean="0">
                <a:solidFill>
                  <a:srgbClr val="000000"/>
                </a:solidFill>
                <a:latin typeface="Times New Roman" pitchFamily="18" charset="0"/>
              </a:rPr>
              <a:t>  (при круглосуточном режиме работы отделения)</a:t>
            </a:r>
            <a:endParaRPr lang="en-US" sz="1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9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6256" y="4771681"/>
            <a:ext cx="2133600" cy="274637"/>
          </a:xfrm>
        </p:spPr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12</a:t>
            </a:fld>
            <a:endParaRPr lang="ru-RU" altLang="ru-RU" dirty="0"/>
          </a:p>
        </p:txBody>
      </p:sp>
      <p:sp>
        <p:nvSpPr>
          <p:cNvPr id="6" name="Прямоугольник 4"/>
          <p:cNvSpPr>
            <a:spLocks noChangeArrowheads="1"/>
          </p:cNvSpPr>
          <p:nvPr/>
        </p:nvSpPr>
        <p:spPr bwMode="auto">
          <a:xfrm>
            <a:off x="972833" y="156497"/>
            <a:ext cx="81400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ФИНАНСОВОЕ ОБОСНОВАНИЕ ОТКРЫТИЯ ОТДЕЛЕНИЯ </a:t>
            </a: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ДИАЛИЗНОЙ СЛУЖБЫ НА БАЗЕ </a:t>
            </a:r>
            <a:r>
              <a:rPr lang="ru-RU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ГОСУДАРСТВЕННОГО ЛЕЧЕБНОГО УЧРЕЖДЕНИЯ НА 25 ПАЦИЕНТОВ (продолжение</a:t>
            </a: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13" name="Скругленный прямоугольник 12"/>
          <p:cNvSpPr/>
          <p:nvPr/>
        </p:nvSpPr>
        <p:spPr>
          <a:xfrm>
            <a:off x="1199222" y="1871744"/>
            <a:ext cx="1322560" cy="1348077"/>
          </a:xfrm>
          <a:prstGeom prst="roundRect">
            <a:avLst>
              <a:gd name="adj" fmla="val 6955"/>
            </a:avLst>
          </a:prstGeom>
          <a:noFill/>
          <a:ln w="19050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anchor="t" anchorCtr="0"/>
          <a:lstStyle/>
          <a:p>
            <a:pPr algn="ctr" eaLnBrk="1" hangingPunct="1">
              <a:lnSpc>
                <a:spcPts val="1800"/>
              </a:lnSpc>
              <a:defRPr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1800"/>
              </a:lnSpc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Областной бюджет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199222" y="3753900"/>
            <a:ext cx="1452750" cy="659879"/>
          </a:xfrm>
          <a:prstGeom prst="roundRect">
            <a:avLst>
              <a:gd name="adj" fmla="val 6955"/>
            </a:avLst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anchor="t" anchorCtr="0"/>
          <a:lstStyle/>
          <a:p>
            <a:pPr algn="ctr" eaLnBrk="1" hangingPunct="1">
              <a:lnSpc>
                <a:spcPts val="1800"/>
              </a:lnSpc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Федеральный бюджет*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772498" y="1296049"/>
            <a:ext cx="3088397" cy="879420"/>
          </a:xfrm>
          <a:prstGeom prst="roundRect">
            <a:avLst>
              <a:gd name="adj" fmla="val 6955"/>
            </a:avLst>
          </a:prstGeom>
          <a:noFill/>
          <a:ln w="19050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 anchorCtr="0"/>
          <a:lstStyle/>
          <a:p>
            <a:pPr algn="ctr" eaLnBrk="1" hangingPunct="1">
              <a:lnSpc>
                <a:spcPts val="1600"/>
              </a:lnSpc>
              <a:buFontTx/>
              <a:buChar char="-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 водоподготовки, </a:t>
            </a:r>
          </a:p>
          <a:p>
            <a:pPr algn="ctr" eaLnBrk="1" hangingPunct="1">
              <a:lnSpc>
                <a:spcPts val="1600"/>
              </a:lnSpc>
              <a:buFontTx/>
              <a:buChar char="-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аппаратов «Искусственная почка»</a:t>
            </a:r>
          </a:p>
          <a:p>
            <a:pPr algn="ctr" eaLnBrk="1" hangingPunct="1">
              <a:lnSpc>
                <a:spcPts val="1600"/>
              </a:lnSpc>
              <a:buFontTx/>
              <a:buChar char="-"/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ресла –кровати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005091" y="3628173"/>
            <a:ext cx="2683854" cy="911332"/>
          </a:xfrm>
          <a:prstGeom prst="roundRect">
            <a:avLst>
              <a:gd name="adj" fmla="val 6955"/>
            </a:avLst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anchor="t" anchorCtr="0"/>
          <a:lstStyle/>
          <a:p>
            <a:pPr algn="ctr" eaLnBrk="1" hangingPunct="1">
              <a:lnSpc>
                <a:spcPts val="1600"/>
              </a:lnSpc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4 832,0 руб. – на оказание медицинской услуги </a:t>
            </a:r>
          </a:p>
          <a:p>
            <a:pPr algn="ctr" eaLnBrk="1" hangingPunct="1">
              <a:lnSpc>
                <a:spcPts val="1600"/>
              </a:lnSpc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(финансируется за счет ОМС)</a:t>
            </a:r>
          </a:p>
        </p:txBody>
      </p:sp>
      <p:sp>
        <p:nvSpPr>
          <p:cNvPr id="2" name="Стрелка вправо 1"/>
          <p:cNvSpPr/>
          <p:nvPr/>
        </p:nvSpPr>
        <p:spPr>
          <a:xfrm>
            <a:off x="2522072" y="1903040"/>
            <a:ext cx="223396" cy="270255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2644408" y="3925183"/>
            <a:ext cx="367016" cy="270255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5868492" y="1575244"/>
            <a:ext cx="367016" cy="270255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5699384" y="3948838"/>
            <a:ext cx="367016" cy="270255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257364" y="1296050"/>
            <a:ext cx="2264826" cy="879420"/>
          </a:xfrm>
          <a:prstGeom prst="roundRect">
            <a:avLst>
              <a:gd name="adj" fmla="val 6955"/>
            </a:avLst>
          </a:prstGeom>
          <a:noFill/>
          <a:ln w="19050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anchor="t" anchorCtr="0"/>
          <a:lstStyle/>
          <a:p>
            <a:pPr algn="ctr" eaLnBrk="1" hangingPunct="1">
              <a:lnSpc>
                <a:spcPts val="1600"/>
              </a:lnSpc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Ориентировочная стоимость составит 20,9 млн руб.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114845" y="3638771"/>
            <a:ext cx="2446298" cy="926047"/>
          </a:xfrm>
          <a:prstGeom prst="roundRect">
            <a:avLst>
              <a:gd name="adj" fmla="val 6955"/>
            </a:avLst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anchor="t" anchorCtr="0"/>
          <a:lstStyle/>
          <a:p>
            <a:pPr algn="ctr" eaLnBrk="1" hangingPunct="1">
              <a:lnSpc>
                <a:spcPts val="1600"/>
              </a:lnSpc>
              <a:defRPr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02928" y="3709379"/>
            <a:ext cx="25202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ts val="1800"/>
              </a:lnSpc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4 832,0 руб.* 13 процедур *25 чел. =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1800"/>
              </a:lnSpc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570,4 тыс. руб./месяц</a:t>
            </a:r>
          </a:p>
        </p:txBody>
      </p:sp>
      <p:sp>
        <p:nvSpPr>
          <p:cNvPr id="24" name="Стрелка вправо 23"/>
          <p:cNvSpPr/>
          <p:nvPr/>
        </p:nvSpPr>
        <p:spPr>
          <a:xfrm>
            <a:off x="2515322" y="2455683"/>
            <a:ext cx="245252" cy="270255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772498" y="2310950"/>
            <a:ext cx="3095994" cy="580313"/>
          </a:xfrm>
          <a:prstGeom prst="roundRect">
            <a:avLst>
              <a:gd name="adj" fmla="val 6955"/>
            </a:avLst>
          </a:prstGeom>
          <a:noFill/>
          <a:ln w="19050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anchor="t" anchorCtr="0"/>
          <a:lstStyle/>
          <a:p>
            <a:pPr algn="ctr">
              <a:lnSpc>
                <a:spcPts val="1600"/>
              </a:lnSpc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минимальная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отделения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гемодиализа – 200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м.кв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Стрелка вправо 25"/>
          <p:cNvSpPr/>
          <p:nvPr/>
        </p:nvSpPr>
        <p:spPr>
          <a:xfrm>
            <a:off x="5868492" y="2439389"/>
            <a:ext cx="367016" cy="270255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6259357" y="2249832"/>
            <a:ext cx="2264826" cy="681958"/>
          </a:xfrm>
          <a:prstGeom prst="roundRect">
            <a:avLst>
              <a:gd name="adj" fmla="val 6955"/>
            </a:avLst>
          </a:prstGeom>
          <a:noFill/>
          <a:ln w="19050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anchor="t" anchorCtr="0"/>
          <a:lstStyle/>
          <a:p>
            <a:pPr algn="ctr" eaLnBrk="1" hangingPunct="1">
              <a:lnSpc>
                <a:spcPts val="1600"/>
              </a:lnSpc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Расходы на капитальный ремонт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5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sp>
        <p:nvSpPr>
          <p:cNvPr id="28" name="Стрелка вправо 27"/>
          <p:cNvSpPr/>
          <p:nvPr/>
        </p:nvSpPr>
        <p:spPr>
          <a:xfrm>
            <a:off x="2521782" y="2956254"/>
            <a:ext cx="245252" cy="270255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786898" y="2991676"/>
            <a:ext cx="3095994" cy="527133"/>
          </a:xfrm>
          <a:prstGeom prst="roundRect">
            <a:avLst>
              <a:gd name="adj" fmla="val 6955"/>
            </a:avLst>
          </a:prstGeom>
          <a:noFill/>
          <a:ln w="19050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anchor="t" anchorCtr="0"/>
          <a:lstStyle/>
          <a:p>
            <a:pPr algn="ctr">
              <a:lnSpc>
                <a:spcPts val="1600"/>
              </a:lnSpc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Кадровое обеспечение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Стрелка вправо 29"/>
          <p:cNvSpPr/>
          <p:nvPr/>
        </p:nvSpPr>
        <p:spPr>
          <a:xfrm>
            <a:off x="5890348" y="3084693"/>
            <a:ext cx="367016" cy="270255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264820" y="2978497"/>
            <a:ext cx="2264826" cy="540312"/>
          </a:xfrm>
          <a:prstGeom prst="roundRect">
            <a:avLst>
              <a:gd name="adj" fmla="val 6955"/>
            </a:avLst>
          </a:prstGeom>
          <a:noFill/>
          <a:ln w="19050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anchor="t" anchorCtr="0"/>
          <a:lstStyle/>
          <a:p>
            <a:pPr algn="ctr" eaLnBrk="1" hangingPunct="1">
              <a:lnSpc>
                <a:spcPts val="1600"/>
              </a:lnSpc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штатных единиц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00506" y="4570882"/>
            <a:ext cx="718791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ru-RU" dirty="0" smtClean="0"/>
              <a:t>* </a:t>
            </a:r>
            <a:r>
              <a:rPr 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перераспределение средств федерального бюджета от существующих </a:t>
            </a:r>
            <a:r>
              <a:rPr lang="ru-RU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гемодиализных</a:t>
            </a:r>
            <a:r>
              <a:rPr 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отделений к вновь образованным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9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13</a:t>
            </a:fld>
            <a:endParaRPr lang="ru-RU" altLang="ru-RU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03917" y="130175"/>
            <a:ext cx="81400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ru-RU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  <a:r>
              <a:rPr lang="ru-RU" altLang="ru-RU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ПРЕДЛОЖЕНИЯ ПО ИЗМЕНЕНИЮ ПОРЯДКА ОКАЗАНИЯ АДРЕСНОЙ СОЦИАЛЬНОЙ ПОМОЩИ ГРАЖДАН, НУЖДАЮЩИХСЯ </a:t>
            </a:r>
            <a:r>
              <a:rPr lang="ru-RU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lang="ru-RU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ru-RU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 </a:t>
            </a:r>
            <a:r>
              <a:rPr lang="ru-RU" altLang="ru-RU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ПРОЦЕДУРЕ ГЕМОДИАЛИЗА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824" y="1042121"/>
            <a:ext cx="4011901" cy="369332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компенсации расходов</a:t>
            </a:r>
          </a:p>
        </p:txBody>
      </p:sp>
      <p:pic>
        <p:nvPicPr>
          <p:cNvPr id="7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8" y="2452688"/>
            <a:ext cx="1941512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s://www.carlsonrent.com/image/catalog/sredniy-klass/new-2018-renault-logan-mkpp/1507218778-logan-newsite-large-24-jpg-ximg-l-full-m-sm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1930400"/>
            <a:ext cx="178435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s://avatars.mds.yandex.net/get-zen_doc/1706517/pub_5e70eb0b1a806a56ab9abf30_5e70eb4ce912d67be5793fac/scale_1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3481388"/>
            <a:ext cx="12287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1307354" y="1952710"/>
            <a:ext cx="1957315" cy="648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транспорт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295084" y="2797256"/>
            <a:ext cx="1969585" cy="648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общественный транспорт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277068" y="3618838"/>
            <a:ext cx="1987601" cy="648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заказной транспорт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35685" y="1965814"/>
            <a:ext cx="2841168" cy="648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фактических расходов на бензин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35685" y="2792326"/>
            <a:ext cx="2841168" cy="648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проездных документов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435685" y="3618838"/>
            <a:ext cx="2841168" cy="648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рассчитывается по формуле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277068" y="1463338"/>
            <a:ext cx="1991939" cy="3805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доставки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36096" y="1479715"/>
            <a:ext cx="2840757" cy="3877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компенсации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1042988" y="1635125"/>
            <a:ext cx="23336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8521327" y="1627188"/>
            <a:ext cx="0" cy="2328862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62038" y="3951288"/>
            <a:ext cx="225425" cy="0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8299077" y="1635125"/>
            <a:ext cx="233363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052513" y="1627188"/>
            <a:ext cx="0" cy="233203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1052513" y="3124200"/>
            <a:ext cx="230187" cy="6350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8300765" y="3940175"/>
            <a:ext cx="216000" cy="0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062038" y="2276475"/>
            <a:ext cx="228600" cy="0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8281509" y="2276475"/>
            <a:ext cx="216000" cy="0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8288284" y="3130550"/>
            <a:ext cx="216000" cy="0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004138" y="2312988"/>
            <a:ext cx="432000" cy="0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5184138" y="3100388"/>
            <a:ext cx="252000" cy="0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45230" y="3940175"/>
            <a:ext cx="396000" cy="0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 flipV="1">
            <a:off x="3276600" y="2312988"/>
            <a:ext cx="565150" cy="317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79775" y="3100388"/>
            <a:ext cx="233363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3270250" y="3940175"/>
            <a:ext cx="654050" cy="158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трелка вправо 27"/>
          <p:cNvSpPr/>
          <p:nvPr/>
        </p:nvSpPr>
        <p:spPr>
          <a:xfrm rot="973575" flipH="1">
            <a:off x="5561561" y="1258240"/>
            <a:ext cx="1368000" cy="1440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 вправо 1"/>
          <p:cNvSpPr/>
          <p:nvPr/>
        </p:nvSpPr>
        <p:spPr>
          <a:xfrm rot="20626425">
            <a:off x="2476640" y="1241268"/>
            <a:ext cx="1368000" cy="1440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14</a:t>
            </a:fld>
            <a:endParaRPr lang="ru-RU" altLang="ru-RU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03917" y="262462"/>
            <a:ext cx="8140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ПРИМЕРНЫЙ РАСЧЕТ </a:t>
            </a:r>
            <a:r>
              <a:rPr lang="ru-RU" altLang="ru-RU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ТАРИФА </a:t>
            </a:r>
            <a:r>
              <a:rPr lang="ru-RU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ДЛЯ КОМПЕНСАЦИИ </a:t>
            </a:r>
            <a:r>
              <a:rPr lang="ru-RU" altLang="ru-RU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ЗАКАЗНОГО ТРАНСПОРТА (продолжение)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5035" y="930332"/>
            <a:ext cx="2156131" cy="297517"/>
          </a:xfrm>
          <a:prstGeom prst="rect">
            <a:avLst/>
          </a:prstGeom>
          <a:noFill/>
          <a:effectLst>
            <a:softEdge rad="63500"/>
          </a:effectLst>
        </p:spPr>
        <p:txBody>
          <a:bodyPr>
            <a:spAutoFit/>
          </a:bodyPr>
          <a:lstStyle/>
          <a:p>
            <a:pPr algn="ctr" eaLnBrk="1" hangingPunct="1">
              <a:lnSpc>
                <a:spcPts val="1600"/>
              </a:lnSpc>
              <a:defRPr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ТАРИФ ЗА 1 КМ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62025" y="2127894"/>
            <a:ext cx="1991937" cy="1523975"/>
          </a:xfrm>
          <a:prstGeom prst="roundRect">
            <a:avLst>
              <a:gd name="adj" fmla="val 6955"/>
            </a:avLst>
          </a:prstGeom>
          <a:noFill/>
          <a:ln w="19050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anchor="t" anchorCtr="0"/>
          <a:lstStyle/>
          <a:p>
            <a:pPr algn="ctr" eaLnBrk="1" hangingPunct="1">
              <a:lnSpc>
                <a:spcPts val="1800"/>
              </a:lnSpc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100 км 10 л (смешанный цикл)</a:t>
            </a:r>
          </a:p>
          <a:p>
            <a:pPr algn="ctr" eaLnBrk="1" hangingPunct="1">
              <a:lnSpc>
                <a:spcPts val="1800"/>
              </a:lnSpc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км – 4,92 руб.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222565" y="2127894"/>
            <a:ext cx="2891021" cy="2055469"/>
          </a:xfrm>
          <a:prstGeom prst="roundRect">
            <a:avLst>
              <a:gd name="adj" fmla="val 4572"/>
            </a:avLst>
          </a:prstGeom>
          <a:noFill/>
          <a:ln w="19050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anchor="t" anchorCtr="0"/>
          <a:lstStyle/>
          <a:p>
            <a:pPr algn="ctr" eaLnBrk="1" hangingPunct="1">
              <a:lnSpc>
                <a:spcPts val="1900"/>
              </a:lnSpc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среднемесячный доход </a:t>
            </a:r>
          </a:p>
          <a:p>
            <a:pPr algn="ctr" eaLnBrk="1" hangingPunct="1">
              <a:lnSpc>
                <a:spcPts val="1900"/>
              </a:lnSpc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трудовой деятельности в Тверской области </a:t>
            </a:r>
          </a:p>
          <a:p>
            <a:pPr algn="ctr" eaLnBrk="1" hangingPunct="1">
              <a:lnSpc>
                <a:spcPts val="1900"/>
              </a:lnSpc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32 304 руб.</a:t>
            </a:r>
          </a:p>
          <a:p>
            <a:pPr algn="ctr" eaLnBrk="1" hangingPunct="1">
              <a:lnSpc>
                <a:spcPts val="1900"/>
              </a:lnSpc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час = 201,9 руб. + (201,9*0,302 (налог)) = 262,87 руб.</a:t>
            </a:r>
          </a:p>
          <a:p>
            <a:pPr algn="ctr" eaLnBrk="1" hangingPunct="1">
              <a:lnSpc>
                <a:spcPts val="1900"/>
              </a:lnSpc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 = 3,29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руб. (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км/час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35347" y="4395537"/>
            <a:ext cx="5522590" cy="5165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600"/>
              </a:lnSpc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4,92 руб. + 3,29 руб. + 1,23 руб. =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9,44 руб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 eaLnBrk="1" hangingPunct="1">
              <a:lnSpc>
                <a:spcPts val="1600"/>
              </a:lnSpc>
              <a:defRPr/>
            </a:pPr>
            <a:r>
              <a:rPr lang="ru-RU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(без учёта времени простоя при ожидании)</a:t>
            </a:r>
            <a:endPara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282190" y="1504967"/>
            <a:ext cx="2609589" cy="3805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800"/>
              </a:lnSpc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Накладные расходы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282190" y="2121909"/>
            <a:ext cx="2609588" cy="1529960"/>
          </a:xfrm>
          <a:prstGeom prst="roundRect">
            <a:avLst>
              <a:gd name="adj" fmla="val 2828"/>
            </a:avLst>
          </a:prstGeom>
          <a:noFill/>
          <a:ln w="19050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anchor="t" anchorCtr="0"/>
          <a:lstStyle/>
          <a:p>
            <a:pPr algn="ctr" eaLnBrk="1" hangingPunct="1">
              <a:lnSpc>
                <a:spcPts val="1800"/>
              </a:lnSpc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(4,92+3,29)*15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= 1,23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62025" y="1500787"/>
            <a:ext cx="1991939" cy="3805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800"/>
              </a:lnSpc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Расход бензина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222564" y="1500787"/>
            <a:ext cx="2891022" cy="3805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800"/>
              </a:lnSpc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Заработная плата</a:t>
            </a:r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1374138" y="780115"/>
            <a:ext cx="1584325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!!! Поручить расчет РЭК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29" name="Стрелка вправо 28"/>
          <p:cNvSpPr/>
          <p:nvPr/>
        </p:nvSpPr>
        <p:spPr>
          <a:xfrm rot="16200000">
            <a:off x="4491685" y="1258389"/>
            <a:ext cx="288000" cy="1440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 rot="5400000" flipV="1">
            <a:off x="4570642" y="1864951"/>
            <a:ext cx="180000" cy="2880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 rot="5400000" flipV="1">
            <a:off x="7496983" y="1853406"/>
            <a:ext cx="180000" cy="2880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право 31"/>
          <p:cNvSpPr/>
          <p:nvPr/>
        </p:nvSpPr>
        <p:spPr>
          <a:xfrm rot="5400000" flipV="1">
            <a:off x="1932301" y="1860625"/>
            <a:ext cx="180000" cy="2880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вправо 32"/>
          <p:cNvSpPr/>
          <p:nvPr/>
        </p:nvSpPr>
        <p:spPr>
          <a:xfrm rot="5400000" flipV="1">
            <a:off x="4606642" y="4129300"/>
            <a:ext cx="180000" cy="360000"/>
          </a:xfrm>
          <a:prstGeom prst="rightArrow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 rot="5400000" flipV="1">
            <a:off x="6750919" y="3864022"/>
            <a:ext cx="703029" cy="360000"/>
          </a:xfrm>
          <a:prstGeom prst="rightArrow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 rot="5400000" flipV="1">
            <a:off x="2141767" y="3854507"/>
            <a:ext cx="684000" cy="360000"/>
          </a:xfrm>
          <a:prstGeom prst="rightArrow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1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15</a:t>
            </a:fld>
            <a:endParaRPr lang="ru-RU" altLang="ru-RU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03917" y="269235"/>
            <a:ext cx="8140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РАСЧЕТ СУММЫ КОМПЕНСАЦИИ </a:t>
            </a:r>
            <a:r>
              <a:rPr lang="ru-RU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ПРОЕЗДА ПРИ </a:t>
            </a:r>
            <a:r>
              <a:rPr lang="ru-RU" altLang="ru-RU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ИСПОЛЬЗОВАНИИ ЗАКАЗНОГО ТРАНСПОРТА (продолжение)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87624" y="4292076"/>
            <a:ext cx="7488832" cy="5467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700"/>
              </a:lnSpc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расходов областного бюджета на 33,4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(на 23 млн. руб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ru-RU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учета оплаты простоя во время ожидания пациента</a:t>
            </a:r>
            <a:endParaRPr lang="ru-RU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87624" y="3562248"/>
            <a:ext cx="7488832" cy="5567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в средствах областного бюджета на выплату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компенсации проезда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  47,0 млн руб.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63888" y="1068411"/>
            <a:ext cx="2436207" cy="3073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899592" y="1310112"/>
            <a:ext cx="7987683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сумма компенсации расходов по оплате проезда на заказном               транспорте от места жительства на территории Тверской области к месту получения гемодиализа и обратно;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удвоенное расстояние от места проживания до медицинской организации, оказывающей процедуру гемодиализа;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тариф на перевозку одного пассажира за каждый километр пути;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количество поездок</a:t>
            </a:r>
          </a:p>
        </p:txBody>
      </p:sp>
      <p:sp>
        <p:nvSpPr>
          <p:cNvPr id="10" name="Стрелка вниз 9"/>
          <p:cNvSpPr/>
          <p:nvPr/>
        </p:nvSpPr>
        <p:spPr>
          <a:xfrm>
            <a:off x="4533547" y="4119038"/>
            <a:ext cx="496887" cy="17303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16</a:t>
            </a:fld>
            <a:endParaRPr lang="ru-RU" alt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953642"/>
            <a:ext cx="6701834" cy="312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Распоряжение Министерства здравоохранения МО 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30.12.20 №190-р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03828" y="1244609"/>
            <a:ext cx="2809949" cy="438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lnSpc>
                <a:spcPts val="1400"/>
              </a:lnSpc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Мед. организация </a:t>
            </a:r>
          </a:p>
          <a:p>
            <a:pPr algn="ctr" eaLnBrk="1" hangingPunct="1">
              <a:lnSpc>
                <a:spcPts val="1400"/>
              </a:lnSpc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гос. системы здравоохранения МО</a:t>
            </a:r>
            <a:endParaRPr lang="ru-RU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94405" y="1880394"/>
            <a:ext cx="1126331" cy="256356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lnSpc>
                <a:spcPts val="1500"/>
              </a:lnSpc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Электронный регион. регистр пациентов в </a:t>
            </a:r>
            <a:r>
              <a:rPr lang="ru-RU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государ-ственной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автоматизи-рованной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системе учета (ГАСУ)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03828" y="1702147"/>
            <a:ext cx="2809950" cy="3960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108000" indent="-108000" eaLnBrk="1" hangingPunct="1">
              <a:lnSpc>
                <a:spcPts val="1300"/>
              </a:lnSpc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Определяет 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способ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транспортировки пациента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03827" y="2098859"/>
            <a:ext cx="2809950" cy="9000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108000" indent="-108000" eaLnBrk="1" hangingPunct="1">
              <a:lnSpc>
                <a:spcPts val="1300"/>
              </a:lnSpc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Прикрепляет пациента 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ближайшему </a:t>
            </a:r>
            <a:r>
              <a:rPr lang="ru-RU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гемодиализному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центру 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(при невозможности – к любому, 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 обязательным переводом в ближайший)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275388" y="1247681"/>
            <a:ext cx="2466975" cy="5764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Мед. организация,  </a:t>
            </a:r>
          </a:p>
          <a:p>
            <a:pPr algn="ctr" eaLnBrk="1" hangingPunct="1">
              <a:lnSpc>
                <a:spcPts val="1400"/>
              </a:lnSpc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оказывающая процедуру гемодиализа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288088" y="1850757"/>
            <a:ext cx="2447925" cy="574392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109538" indent="-109538" eaLnBrk="1" hangingPunct="1">
              <a:lnSpc>
                <a:spcPts val="1300"/>
              </a:lnSpc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Определяет потребность в частоте, Составляет 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график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процедур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281738" y="2457168"/>
            <a:ext cx="2454276" cy="7200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109538" indent="-109538" eaLnBrk="1" hangingPunct="1">
              <a:lnSpc>
                <a:spcPts val="1300"/>
              </a:lnSpc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прекращении процедуры, изменениях в частоте и графике информирует медучреждение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003827" y="3183415"/>
            <a:ext cx="2447925" cy="5760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109538" indent="-109538" eaLnBrk="1" hangingPunct="1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Определяет потребность в сопровождении мед работником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003826" y="3791228"/>
            <a:ext cx="2447925" cy="6120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109538" indent="-109538" eaLnBrk="1" hangingPunct="1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Определяет потребность в транспортном обеспечении для осуществления доставки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003826" y="4576295"/>
            <a:ext cx="2809951" cy="200025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109538" indent="-109538" eaLnBrk="1" hangingPunct="1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Проводит конкурсные процедуры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03826" y="4793523"/>
            <a:ext cx="2809952" cy="200025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109538" indent="-109538" eaLnBrk="1" hangingPunct="1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Организует доставку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281737" y="3235516"/>
            <a:ext cx="2454275" cy="3722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Специалист </a:t>
            </a:r>
            <a:r>
              <a:rPr lang="ru-RU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Мин.здрава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МО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6288087" y="3637216"/>
            <a:ext cx="2447925" cy="3960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109538" indent="-109538" eaLnBrk="1" hangingPunct="1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Контролирует ведение Регистра</a:t>
            </a:r>
            <a:endParaRPr lang="ru-RU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281737" y="4049420"/>
            <a:ext cx="2447925" cy="379413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109538" indent="-109538" eaLnBrk="1" hangingPunct="1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Ведет учет свободных мест для гемодиализа</a:t>
            </a:r>
            <a:endParaRPr lang="ru-RU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281737" y="4447473"/>
            <a:ext cx="2447925" cy="57600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109538" indent="-109538" eaLnBrk="1" hangingPunct="1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Ежемесячно перераспределяет пациентов по ближайшим центрам</a:t>
            </a:r>
            <a:endParaRPr lang="ru-RU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2110" y="1671641"/>
            <a:ext cx="115093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сколько, </a:t>
            </a:r>
            <a:endParaRPr lang="ru-RU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defRPr/>
            </a:pP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defRPr/>
            </a:pP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откуда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defRPr/>
            </a:pP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куда</a:t>
            </a:r>
            <a:endParaRPr lang="ru-RU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74"/>
          <p:cNvSpPr txBox="1">
            <a:spLocks noChangeArrowheads="1"/>
          </p:cNvSpPr>
          <p:nvPr/>
        </p:nvSpPr>
        <p:spPr bwMode="auto">
          <a:xfrm>
            <a:off x="5324975" y="1682827"/>
            <a:ext cx="11525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1200"/>
              </a:lnSpc>
              <a:spcBef>
                <a:spcPct val="0"/>
              </a:spcBef>
              <a:buFontTx/>
              <a:buNone/>
            </a:pPr>
            <a:r>
              <a:rPr lang="ru-RU" alt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</a:t>
            </a:r>
            <a:r>
              <a:rPr lang="ru-RU" altLang="ru-RU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прикрепле</a:t>
            </a:r>
            <a:r>
              <a:rPr lang="ru-RU" alt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ctr">
              <a:lnSpc>
                <a:spcPts val="1200"/>
              </a:lnSpc>
              <a:spcBef>
                <a:spcPct val="0"/>
              </a:spcBef>
              <a:buFontTx/>
              <a:buNone/>
            </a:pPr>
            <a:r>
              <a:rPr lang="ru-RU" altLang="ru-RU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нии</a:t>
            </a:r>
            <a:endParaRPr lang="ru-RU" altLang="ru-RU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76"/>
          <p:cNvSpPr txBox="1">
            <a:spLocks noChangeArrowheads="1"/>
          </p:cNvSpPr>
          <p:nvPr/>
        </p:nvSpPr>
        <p:spPr bwMode="auto">
          <a:xfrm>
            <a:off x="3365536" y="3394821"/>
            <a:ext cx="11160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1200"/>
              </a:lnSpc>
              <a:spcBef>
                <a:spcPct val="0"/>
              </a:spcBef>
              <a:buFontTx/>
              <a:buNone/>
            </a:pPr>
            <a:r>
              <a:rPr lang="ru-RU" alt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сформированный </a:t>
            </a:r>
          </a:p>
          <a:p>
            <a:pPr algn="ctr">
              <a:lnSpc>
                <a:spcPts val="1200"/>
              </a:lnSpc>
              <a:spcBef>
                <a:spcPct val="0"/>
              </a:spcBef>
              <a:buFontTx/>
              <a:buNone/>
            </a:pPr>
            <a:r>
              <a:rPr lang="ru-RU" alt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</a:t>
            </a:r>
          </a:p>
          <a:p>
            <a:pPr algn="ctr">
              <a:lnSpc>
                <a:spcPts val="1200"/>
              </a:lnSpc>
              <a:spcBef>
                <a:spcPct val="0"/>
              </a:spcBef>
              <a:buFontTx/>
              <a:buNone/>
            </a:pPr>
            <a:r>
              <a:rPr lang="ru-RU" alt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тех. задания</a:t>
            </a:r>
          </a:p>
        </p:txBody>
      </p:sp>
      <p:sp>
        <p:nvSpPr>
          <p:cNvPr id="32" name="TextBox 77"/>
          <p:cNvSpPr txBox="1">
            <a:spLocks noChangeArrowheads="1"/>
          </p:cNvSpPr>
          <p:nvPr/>
        </p:nvSpPr>
        <p:spPr bwMode="auto">
          <a:xfrm>
            <a:off x="5340122" y="2469069"/>
            <a:ext cx="1152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1200"/>
              </a:lnSpc>
              <a:spcBef>
                <a:spcPct val="0"/>
              </a:spcBef>
              <a:buFontTx/>
              <a:buNone/>
            </a:pPr>
            <a:r>
              <a:rPr lang="ru-RU" alt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</a:t>
            </a:r>
          </a:p>
          <a:p>
            <a:pPr algn="ctr">
              <a:lnSpc>
                <a:spcPts val="1200"/>
              </a:lnSpc>
              <a:spcBef>
                <a:spcPct val="0"/>
              </a:spcBef>
              <a:buFontTx/>
              <a:buNone/>
            </a:pPr>
            <a:r>
              <a:rPr lang="ru-RU" alt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34" name="Прямоугольник 4"/>
          <p:cNvSpPr>
            <a:spLocks noChangeArrowheads="1"/>
          </p:cNvSpPr>
          <p:nvPr/>
        </p:nvSpPr>
        <p:spPr bwMode="auto">
          <a:xfrm>
            <a:off x="1003918" y="275797"/>
            <a:ext cx="81400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II</a:t>
            </a:r>
            <a:r>
              <a:rPr lang="ru-RU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ОРГАНИЗАЦИЯ ТРАНСПОРТИРОВКИ ПАЦИЕНТОВ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 ПРИМЕРЕ МОСКОВСКОЙ ОБЛАСТИ</a:t>
            </a:r>
          </a:p>
        </p:txBody>
      </p:sp>
      <p:sp>
        <p:nvSpPr>
          <p:cNvPr id="2" name="Стрелка вправо 1"/>
          <p:cNvSpPr/>
          <p:nvPr/>
        </p:nvSpPr>
        <p:spPr>
          <a:xfrm>
            <a:off x="3858692" y="2333619"/>
            <a:ext cx="490798" cy="198000"/>
          </a:xfrm>
          <a:prstGeom prst="rightArrow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>
            <a:off x="5574385" y="2118288"/>
            <a:ext cx="684000" cy="196112"/>
          </a:xfrm>
          <a:prstGeom prst="rightArrow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 flipH="1">
            <a:off x="5551113" y="2808348"/>
            <a:ext cx="684000" cy="196112"/>
          </a:xfrm>
          <a:prstGeom prst="rightArrow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право 36"/>
          <p:cNvSpPr/>
          <p:nvPr/>
        </p:nvSpPr>
        <p:spPr>
          <a:xfrm flipH="1">
            <a:off x="5551113" y="3231415"/>
            <a:ext cx="684000" cy="1800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>
            <a:off x="5559237" y="3427784"/>
            <a:ext cx="684000" cy="1800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rot="5400000">
            <a:off x="2108146" y="2874892"/>
            <a:ext cx="144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flipH="1">
            <a:off x="3483058" y="4049449"/>
            <a:ext cx="880970" cy="196112"/>
          </a:xfrm>
          <a:prstGeom prst="rightArrow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право 40"/>
          <p:cNvSpPr/>
          <p:nvPr/>
        </p:nvSpPr>
        <p:spPr>
          <a:xfrm rot="5400000">
            <a:off x="2108145" y="4271092"/>
            <a:ext cx="144000" cy="432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0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17</a:t>
            </a:fld>
            <a:endParaRPr lang="ru-RU" altLang="ru-RU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03918" y="388672"/>
            <a:ext cx="814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МОСКОВСКАЯ ОБЛАСТЬ: </a:t>
            </a:r>
            <a:r>
              <a:rPr lang="ru-RU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РЕГЛАМЕНТ</a:t>
            </a:r>
            <a:endParaRPr lang="ru-RU" alt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2859" y="839106"/>
            <a:ext cx="7463159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Распоряжение Министерства здравоохранения </a:t>
            </a: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 от 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30.12.20 №190-р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24236" y="2426115"/>
            <a:ext cx="7718874" cy="540000"/>
          </a:xfrm>
          <a:prstGeom prst="roundRect">
            <a:avLst>
              <a:gd name="adj" fmla="val 1380"/>
            </a:avLst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/>
          <a:lstStyle/>
          <a:p>
            <a:pPr marL="288000" indent="-288000" algn="just" eaLnBrk="1" hangingPunct="1">
              <a:lnSpc>
                <a:spcPts val="1800"/>
              </a:lnSpc>
              <a:spcAft>
                <a:spcPts val="600"/>
              </a:spcAft>
              <a:buFont typeface="+mj-lt"/>
              <a:buAutoNum type="arabicPeriod" startAt="5"/>
              <a:defRPr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оформлении направления на транспортировку…информация … 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вносится в регистр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пациентов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13" name="Скругленный прямоугольник 12"/>
          <p:cNvSpPr/>
          <p:nvPr/>
        </p:nvSpPr>
        <p:spPr>
          <a:xfrm>
            <a:off x="1024237" y="1286764"/>
            <a:ext cx="7718874" cy="540000"/>
          </a:xfrm>
          <a:prstGeom prst="roundRect">
            <a:avLst>
              <a:gd name="adj" fmla="val 3355"/>
            </a:avLst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/>
          <a:lstStyle/>
          <a:p>
            <a:pPr marL="252000" indent="-252000" algn="just" eaLnBrk="1" hangingPunct="1">
              <a:lnSpc>
                <a:spcPts val="1800"/>
              </a:lnSpc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гемодиализные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центры медицинских организаций 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государственной системы здравоохранения МО и другие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медицинские организации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24237" y="1857848"/>
            <a:ext cx="7718874" cy="540000"/>
          </a:xfrm>
          <a:prstGeom prst="roundRect">
            <a:avLst>
              <a:gd name="adj" fmla="val 1380"/>
            </a:avLst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/>
          <a:lstStyle/>
          <a:p>
            <a:pPr marL="252000" indent="-252000" algn="just" eaLnBrk="1" hangingPunct="1">
              <a:lnSpc>
                <a:spcPts val="1800"/>
              </a:lnSpc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пациентов, 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постоянно зарегистрированных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территории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024236" y="4342779"/>
            <a:ext cx="7718874" cy="540000"/>
          </a:xfrm>
          <a:prstGeom prst="roundRect">
            <a:avLst>
              <a:gd name="adj" fmla="val 1380"/>
            </a:avLst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/>
          <a:lstStyle/>
          <a:p>
            <a:pPr marL="288000" indent="-288000" algn="just" eaLnBrk="1" hangingPunct="1">
              <a:lnSpc>
                <a:spcPts val="1800"/>
              </a:lnSpc>
              <a:spcAft>
                <a:spcPts val="600"/>
              </a:spcAft>
              <a:buFont typeface="+mj-lt"/>
              <a:buAutoNum type="arabicPeriod" startAt="11"/>
              <a:defRPr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Пациент 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может прикрепиться к любому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центру гемодиализа по его заявлению, при этом транспортировка будет осуществляться им 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самостоятельно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26942" y="2996305"/>
            <a:ext cx="7718874" cy="756000"/>
          </a:xfrm>
          <a:prstGeom prst="roundRect">
            <a:avLst>
              <a:gd name="adj" fmla="val 1380"/>
            </a:avLst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/>
          <a:lstStyle/>
          <a:p>
            <a:pPr marL="288000" indent="-288000" algn="just" eaLnBrk="1" hangingPunct="1">
              <a:lnSpc>
                <a:spcPts val="1800"/>
              </a:lnSpc>
              <a:spcAft>
                <a:spcPts val="600"/>
              </a:spcAft>
              <a:buFont typeface="+mj-lt"/>
              <a:buAutoNum type="arabicPeriod" startAt="6"/>
              <a:defRPr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Транспортировка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 осуществляется 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медицинской организацией, на территории обслуживания которой фактически проживает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пациент, согласно сформированным маршрутам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24236" y="3778647"/>
            <a:ext cx="7718874" cy="540000"/>
          </a:xfrm>
          <a:prstGeom prst="roundRect">
            <a:avLst>
              <a:gd name="adj" fmla="val 1380"/>
            </a:avLst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/>
          <a:lstStyle/>
          <a:p>
            <a:pPr marL="288000" indent="-288000" algn="just" eaLnBrk="1" hangingPunct="1">
              <a:lnSpc>
                <a:spcPts val="1800"/>
              </a:lnSpc>
              <a:spcAft>
                <a:spcPts val="600"/>
              </a:spcAft>
              <a:buFont typeface="+mj-lt"/>
              <a:buAutoNum type="arabicPeriod" startAt="7"/>
              <a:defRPr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Медицинской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организацией … формируются 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оптимальные, в том числе групповые маршруты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сбора и доставки пациентов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18</a:t>
            </a:fld>
            <a:endParaRPr lang="ru-RU" altLang="ru-RU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03918" y="280304"/>
            <a:ext cx="814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МОСКОВСКАЯ ОБЛАСТЬ: </a:t>
            </a:r>
            <a:r>
              <a:rPr lang="ru-RU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РЕАЛИЗАЦИЯ </a:t>
            </a:r>
          </a:p>
        </p:txBody>
      </p:sp>
      <p:pic>
        <p:nvPicPr>
          <p:cNvPr id="7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68" y="1251565"/>
            <a:ext cx="2641500" cy="16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003918" y="793420"/>
            <a:ext cx="8140082" cy="390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Организация 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перевозки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ГБУЗ 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 «</a:t>
            </a:r>
            <a:r>
              <a:rPr lang="ru-RU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Видновская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районная клиническая больница»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03918" y="3010410"/>
            <a:ext cx="7744546" cy="1924058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lnSpc>
                <a:spcPts val="1500"/>
              </a:lnSpc>
              <a:spcAft>
                <a:spcPts val="300"/>
              </a:spcAft>
              <a:defRPr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Проторгован 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контракт на оказание транспортных услуг по перевозке пациентов на гемодиализ на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квартал 2021 г.</a:t>
            </a:r>
          </a:p>
          <a:p>
            <a:pPr eaLnBrk="1" hangingPunct="1">
              <a:lnSpc>
                <a:spcPts val="1500"/>
              </a:lnSpc>
              <a:spcAft>
                <a:spcPts val="300"/>
              </a:spcAft>
              <a:defRPr/>
            </a:pP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Объем закупки 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3 918 машино-часов за весь период</a:t>
            </a:r>
          </a:p>
          <a:p>
            <a:pPr eaLnBrk="1" hangingPunct="1">
              <a:lnSpc>
                <a:spcPts val="1500"/>
              </a:lnSpc>
              <a:spcAft>
                <a:spcPts val="300"/>
              </a:spcAft>
              <a:defRPr/>
            </a:pP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Начальная цена 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1 398 726 руб. (357,00 руб./час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1500"/>
              </a:lnSpc>
              <a:spcAft>
                <a:spcPts val="600"/>
              </a:spcAft>
              <a:defRPr/>
            </a:pP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Победитель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1 384 738,37 руб. (353,43 руб./час) (-1% к начальной цене)</a:t>
            </a:r>
          </a:p>
          <a:p>
            <a:pPr eaLnBrk="1" hangingPunct="1">
              <a:lnSpc>
                <a:spcPts val="1500"/>
              </a:lnSpc>
              <a:spcAft>
                <a:spcPts val="300"/>
              </a:spcAft>
              <a:defRPr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Первые 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торговые процедуры стартовали с цены 700 руб./час (5 лет назад)</a:t>
            </a:r>
          </a:p>
          <a:p>
            <a:pPr eaLnBrk="1" hangingPunct="1">
              <a:lnSpc>
                <a:spcPts val="1500"/>
              </a:lnSpc>
              <a:spcAft>
                <a:spcPts val="300"/>
              </a:spcAft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Если длительность маршрута в одну сторону менее 1 часа, то машина собирает 2-3 пациента</a:t>
            </a:r>
          </a:p>
          <a:p>
            <a:pPr eaLnBrk="1" hangingPunct="1">
              <a:lnSpc>
                <a:spcPts val="1500"/>
              </a:lnSpc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Время оказания услуги = время проезда (туда + обратно) + ожидание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646068" y="1184272"/>
            <a:ext cx="51125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Пациенты закреплены за отделением ООО Фирма «</a:t>
            </a:r>
            <a:r>
              <a:rPr lang="ru-RU" alt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Гальмед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расположенном по адресу: г. Видное, пер. Клубный, д. 7, пом. 5 (распоряжение Минздрава МО от 22.06.21 №115-р)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648643" y="2003232"/>
            <a:ext cx="509047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1500"/>
              </a:lnSpc>
              <a:spcAft>
                <a:spcPts val="300"/>
              </a:spcAft>
              <a:defRPr/>
            </a:pP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Территория обслуживания ГБУЗ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– Ленинский городской округ (г. Видное с административными территориями)</a:t>
            </a:r>
          </a:p>
          <a:p>
            <a:pPr eaLnBrk="1" hangingPunct="1">
              <a:lnSpc>
                <a:spcPts val="1500"/>
              </a:lnSpc>
              <a:spcAft>
                <a:spcPts val="300"/>
              </a:spcAft>
              <a:defRPr/>
            </a:pP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Площадь: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70 км * 70 км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1500"/>
              </a:lnSpc>
              <a:spcAft>
                <a:spcPts val="300"/>
              </a:spcAft>
              <a:defRPr/>
            </a:pP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Количество пациентов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– 28 чел.</a:t>
            </a:r>
          </a:p>
        </p:txBody>
      </p:sp>
    </p:spTree>
    <p:extLst>
      <p:ext uri="{BB962C8B-B14F-4D97-AF65-F5344CB8AC3E}">
        <p14:creationId xmlns:p14="http://schemas.microsoft.com/office/powerpoint/2010/main" val="6351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19</a:t>
            </a:fld>
            <a:endParaRPr lang="ru-RU" altLang="ru-RU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03918" y="269235"/>
            <a:ext cx="81400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III</a:t>
            </a:r>
            <a:r>
              <a:rPr lang="ru-RU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ДОСТАВКА ПАЦИЕНТОВ НА ГЕМОДИАЛИЗ ТРАНСПОРТОМ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УЧРЕЖДЕНИЙ ЗДРАВООХРАНЕНИЯ</a:t>
            </a:r>
            <a:endParaRPr lang="ru-RU" alt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173137" y="1258206"/>
            <a:ext cx="2373057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закупка транспорта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40230" y="1691485"/>
            <a:ext cx="2663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ПОТРЕБНОСТИ</a:t>
            </a:r>
          </a:p>
        </p:txBody>
      </p:sp>
      <p:sp>
        <p:nvSpPr>
          <p:cNvPr id="8" name="Стрелка вниз 7"/>
          <p:cNvSpPr/>
          <p:nvPr/>
        </p:nvSpPr>
        <p:spPr>
          <a:xfrm rot="16200000">
            <a:off x="3676436" y="1452394"/>
            <a:ext cx="496887" cy="346079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655829" y="1316318"/>
            <a:ext cx="0" cy="150177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трелка вниз 9"/>
          <p:cNvSpPr/>
          <p:nvPr/>
        </p:nvSpPr>
        <p:spPr>
          <a:xfrm rot="16200000">
            <a:off x="3676436" y="2173118"/>
            <a:ext cx="496887" cy="346079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73137" y="2016804"/>
            <a:ext cx="2373057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штата водителей</a:t>
            </a:r>
          </a:p>
        </p:txBody>
      </p:sp>
      <p:pic>
        <p:nvPicPr>
          <p:cNvPr id="12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99" y="1275795"/>
            <a:ext cx="2128837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кругленный прямоугольник 12"/>
          <p:cNvSpPr/>
          <p:nvPr/>
        </p:nvSpPr>
        <p:spPr>
          <a:xfrm>
            <a:off x="4169932" y="3054303"/>
            <a:ext cx="4536504" cy="720000"/>
          </a:xfrm>
          <a:prstGeom prst="roundRect">
            <a:avLst>
              <a:gd name="adj" fmla="val 11791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неисправность транспортного средства/отсутствие замены</a:t>
            </a: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1001529" y="3386091"/>
            <a:ext cx="26638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РИСКИ НЕ ПРЕДОСТАВЛЕНИЯ УСЛУГИ</a:t>
            </a:r>
          </a:p>
        </p:txBody>
      </p:sp>
      <p:sp>
        <p:nvSpPr>
          <p:cNvPr id="15" name="Стрелка вниз 14"/>
          <p:cNvSpPr/>
          <p:nvPr/>
        </p:nvSpPr>
        <p:spPr>
          <a:xfrm rot="16200000">
            <a:off x="3676435" y="3248557"/>
            <a:ext cx="496888" cy="34607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 rot="16200000">
            <a:off x="3676438" y="3986743"/>
            <a:ext cx="496887" cy="346082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665354" y="3086199"/>
            <a:ext cx="0" cy="150177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4169932" y="3867974"/>
            <a:ext cx="4536504" cy="720000"/>
          </a:xfrm>
          <a:prstGeom prst="roundRect">
            <a:avLst>
              <a:gd name="adj" fmla="val 871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кадровый дефицит/отсутствие возможности замены на период болезни водителей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8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Рисунок 10" descr="Тверская область (цветная) 2.bmp"/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50" y="142875"/>
            <a:ext cx="7143750" cy="5000625"/>
          </a:xfrm>
          <a:solidFill>
            <a:srgbClr val="860000"/>
          </a:solidFill>
        </p:spPr>
      </p:pic>
      <p:sp>
        <p:nvSpPr>
          <p:cNvPr id="8" name="Прямоугольник 7"/>
          <p:cNvSpPr/>
          <p:nvPr/>
        </p:nvSpPr>
        <p:spPr>
          <a:xfrm>
            <a:off x="5500688" y="2060575"/>
            <a:ext cx="223837" cy="223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03918" y="167442"/>
            <a:ext cx="6520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СТРУКТУРА ДИАЛИЗНОЙ СЛУЖБЫ НА НОЯБРЬ 2021 Г. </a:t>
            </a:r>
          </a:p>
          <a:p>
            <a:pPr algn="ctr" eaLnBrk="1" hangingPunct="1">
              <a:defRPr/>
            </a:pPr>
            <a:r>
              <a:rPr 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 УКАЗАНИЕМ КОЛИЧЕСТВА ПАЦИЕНТОВ ПО РАЙОНАМ</a:t>
            </a:r>
            <a:endParaRPr lang="ru-RU" b="1" dirty="0">
              <a:solidFill>
                <a:srgbClr val="99830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214546" y="3071816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28926" y="4000510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3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786182" y="4143386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6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4143372" y="3214692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3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3428992" y="2643188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2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071934" y="2285998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4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572000" y="1928808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3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4929190" y="1142990"/>
            <a:ext cx="506906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8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580112" y="1059582"/>
            <a:ext cx="527256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12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072066" y="2143122"/>
            <a:ext cx="500066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24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000628" y="2571750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4867276" y="4071948"/>
            <a:ext cx="63341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5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500694" y="4286262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4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000760" y="3571882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2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572132" y="2571750"/>
            <a:ext cx="512036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15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072198" y="1928808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3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6429388" y="2214560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5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000892" y="2285998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6715140" y="1285866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3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7347422" y="1595576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8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358082" y="1142990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7858148" y="428610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2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858148" y="1275606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8215338" y="2357436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4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7596336" y="2499742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8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8643966" y="2500312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6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384872" y="3179752"/>
            <a:ext cx="571504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23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6953394" y="3035736"/>
            <a:ext cx="64294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1</a:t>
            </a:r>
            <a:r>
              <a:rPr lang="ru-RU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07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6572264" y="3395776"/>
            <a:ext cx="500066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23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1003460" y="1754981"/>
            <a:ext cx="142875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5867400" y="1924050"/>
            <a:ext cx="1512888" cy="7143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4401941" y="4213428"/>
            <a:ext cx="3209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3</a:t>
            </a:r>
          </a:p>
        </p:txBody>
      </p:sp>
      <p:cxnSp>
        <p:nvCxnSpPr>
          <p:cNvPr id="61" name="Прямая со стрелкой 60"/>
          <p:cNvCxnSpPr/>
          <p:nvPr/>
        </p:nvCxnSpPr>
        <p:spPr>
          <a:xfrm flipV="1">
            <a:off x="4795838" y="2211388"/>
            <a:ext cx="639762" cy="635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5940425" y="2932113"/>
            <a:ext cx="576263" cy="215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6732588" y="3292475"/>
            <a:ext cx="71437" cy="28733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>
            <a:off x="5292005" y="3016240"/>
            <a:ext cx="1223963" cy="215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6516688" y="2500313"/>
            <a:ext cx="71437" cy="35877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V="1">
            <a:off x="5940425" y="3292475"/>
            <a:ext cx="647700" cy="4318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5724525" y="1417638"/>
            <a:ext cx="287338" cy="57785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5029200" y="1514475"/>
            <a:ext cx="479425" cy="481013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 flipH="1">
            <a:off x="5867400" y="1708150"/>
            <a:ext cx="936625" cy="215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>
          <a:xfrm flipH="1" flipV="1">
            <a:off x="5795963" y="2139950"/>
            <a:ext cx="288925" cy="215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>
          <a:xfrm>
            <a:off x="6108700" y="2379663"/>
            <a:ext cx="407988" cy="69691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H="1">
            <a:off x="6948488" y="2787650"/>
            <a:ext cx="360362" cy="28892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flipH="1">
            <a:off x="6948488" y="1924050"/>
            <a:ext cx="503237" cy="8636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 flipV="1">
            <a:off x="6875463" y="3294063"/>
            <a:ext cx="576262" cy="21431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 flipH="1">
            <a:off x="6732588" y="1779588"/>
            <a:ext cx="215900" cy="100806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/>
          <p:nvPr/>
        </p:nvCxnSpPr>
        <p:spPr>
          <a:xfrm flipH="1">
            <a:off x="6948488" y="3003550"/>
            <a:ext cx="1727200" cy="215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 flipH="1">
            <a:off x="6948488" y="1419225"/>
            <a:ext cx="936625" cy="1439863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/>
          <p:nvPr/>
        </p:nvCxnSpPr>
        <p:spPr>
          <a:xfrm flipH="1">
            <a:off x="6875463" y="1276350"/>
            <a:ext cx="792162" cy="15113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/>
          <p:nvPr/>
        </p:nvCxnSpPr>
        <p:spPr>
          <a:xfrm flipH="1">
            <a:off x="6948488" y="2139950"/>
            <a:ext cx="1079500" cy="8636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 flipH="1">
            <a:off x="6804025" y="484188"/>
            <a:ext cx="1008063" cy="230346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 flipH="1">
            <a:off x="6948488" y="2571750"/>
            <a:ext cx="1295400" cy="576263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/>
          <p:nvPr/>
        </p:nvCxnSpPr>
        <p:spPr>
          <a:xfrm flipH="1">
            <a:off x="7092950" y="2859088"/>
            <a:ext cx="1079500" cy="28892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/>
          <p:nvPr/>
        </p:nvCxnSpPr>
        <p:spPr>
          <a:xfrm flipH="1" flipV="1">
            <a:off x="5292725" y="3940175"/>
            <a:ext cx="574675" cy="28733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/>
          <p:nvPr/>
        </p:nvCxnSpPr>
        <p:spPr>
          <a:xfrm flipV="1">
            <a:off x="3946643" y="3867151"/>
            <a:ext cx="985720" cy="47330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/>
          <p:nvPr/>
        </p:nvCxnSpPr>
        <p:spPr>
          <a:xfrm flipV="1">
            <a:off x="3276600" y="3940175"/>
            <a:ext cx="1655763" cy="215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/>
          <p:nvPr/>
        </p:nvCxnSpPr>
        <p:spPr>
          <a:xfrm flipV="1">
            <a:off x="4427538" y="4084638"/>
            <a:ext cx="504825" cy="2873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/>
          <p:nvPr/>
        </p:nvCxnSpPr>
        <p:spPr>
          <a:xfrm>
            <a:off x="4356100" y="2571750"/>
            <a:ext cx="720725" cy="10795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27" idx="3"/>
          </p:cNvCxnSpPr>
          <p:nvPr/>
        </p:nvCxnSpPr>
        <p:spPr>
          <a:xfrm>
            <a:off x="4392613" y="2486025"/>
            <a:ext cx="1979612" cy="6619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/>
          <p:nvPr/>
        </p:nvCxnSpPr>
        <p:spPr>
          <a:xfrm>
            <a:off x="3708400" y="3003550"/>
            <a:ext cx="1223963" cy="72072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/>
          <p:nvPr/>
        </p:nvCxnSpPr>
        <p:spPr>
          <a:xfrm>
            <a:off x="4572000" y="3292475"/>
            <a:ext cx="431800" cy="35877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/>
          <p:nvPr/>
        </p:nvCxnSpPr>
        <p:spPr>
          <a:xfrm>
            <a:off x="7524750" y="3579813"/>
            <a:ext cx="423863" cy="4953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/>
          <p:nvPr/>
        </p:nvCxnSpPr>
        <p:spPr>
          <a:xfrm flipH="1" flipV="1">
            <a:off x="1547813" y="3363913"/>
            <a:ext cx="936625" cy="714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28" name="TextBox 191"/>
          <p:cNvSpPr txBox="1">
            <a:spLocks noChangeArrowheads="1"/>
          </p:cNvSpPr>
          <p:nvPr/>
        </p:nvSpPr>
        <p:spPr bwMode="auto">
          <a:xfrm>
            <a:off x="1052506" y="2649812"/>
            <a:ext cx="10080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чел. в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alt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Великие 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Луки</a:t>
            </a:r>
          </a:p>
        </p:txBody>
      </p:sp>
      <p:sp>
        <p:nvSpPr>
          <p:cNvPr id="6229" name="TextBox 192"/>
          <p:cNvSpPr txBox="1">
            <a:spLocks noChangeArrowheads="1"/>
          </p:cNvSpPr>
          <p:nvPr/>
        </p:nvSpPr>
        <p:spPr bwMode="auto">
          <a:xfrm>
            <a:off x="7829802" y="3867033"/>
            <a:ext cx="10384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1+8</a:t>
            </a:r>
            <a:r>
              <a:rPr lang="ru-RU" alt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чел. в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alt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Клин</a:t>
            </a:r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30" name="TextBox 82"/>
          <p:cNvSpPr txBox="1">
            <a:spLocks noChangeArrowheads="1"/>
          </p:cNvSpPr>
          <p:nvPr/>
        </p:nvSpPr>
        <p:spPr bwMode="auto">
          <a:xfrm>
            <a:off x="1003918" y="4043302"/>
            <a:ext cx="160128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</a:t>
            </a:r>
            <a:r>
              <a:rPr lang="ru-RU" alt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292</a:t>
            </a:r>
            <a:r>
              <a:rPr lang="ru-RU" alt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жителя 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 получают лечение гемодиализом</a:t>
            </a:r>
          </a:p>
        </p:txBody>
      </p:sp>
      <p:sp>
        <p:nvSpPr>
          <p:cNvPr id="6232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6875463" y="4814493"/>
            <a:ext cx="21336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502B0-A6A9-4633-BC39-7FFD7E91E3CE}" type="slidenum">
              <a:rPr lang="ru-RU" alt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Рисунок 84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46793" y="1026190"/>
            <a:ext cx="3041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Отделение гемодиализа ГБУЗ «ОКБ»</a:t>
            </a:r>
            <a:endParaRPr lang="ru-RU" sz="1400" b="1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55737" y="1286790"/>
            <a:ext cx="3431847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Частные диализные центры «Гиппократ», «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Британ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мед. компания» г. Ржев</a:t>
            </a:r>
            <a:endParaRPr lang="ru-RU" sz="1400" b="1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62059" y="1676613"/>
            <a:ext cx="3265038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Частный диализный центр «Гиппократ» г. В. Волочек</a:t>
            </a:r>
            <a:endParaRPr lang="ru-RU" sz="1400" b="1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81448" y="2077760"/>
            <a:ext cx="3096595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Частные диализные центры «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Нефрос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Нефролайн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»,г. Тверь</a:t>
            </a:r>
            <a:endParaRPr lang="ru-RU" sz="1400" b="1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003461" y="1344076"/>
            <a:ext cx="142875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1065213" y="1399461"/>
            <a:ext cx="142875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1002061" y="2160503"/>
            <a:ext cx="142875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1062744" y="2093183"/>
            <a:ext cx="142875" cy="15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980190" y="1081237"/>
            <a:ext cx="201258" cy="1942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5000625" y="3714750"/>
            <a:ext cx="223838" cy="223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5087140" y="3783023"/>
            <a:ext cx="203489" cy="223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6429375" y="3429000"/>
            <a:ext cx="223838" cy="223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6511203" y="3327513"/>
            <a:ext cx="223838" cy="223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>
            <a:off x="6572250" y="2859088"/>
            <a:ext cx="357188" cy="2857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02" name="Прямая со стрелкой 101"/>
          <p:cNvCxnSpPr/>
          <p:nvPr/>
        </p:nvCxnSpPr>
        <p:spPr>
          <a:xfrm>
            <a:off x="6808758" y="3264673"/>
            <a:ext cx="1147618" cy="89877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61810" y="4788962"/>
            <a:ext cx="2133600" cy="274637"/>
          </a:xfrm>
        </p:spPr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20</a:t>
            </a:fld>
            <a:endParaRPr lang="ru-RU" altLang="ru-RU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03918" y="203137"/>
            <a:ext cx="81400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МАТРИЦА ОЦЕНКИ ВАРИАНТОВ ПОДДЕРЖКИ ГРАЖДАН,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НУЖДАЮЩИХСЯ В ГЕМОДИАЛИЗЕ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75834"/>
              </p:ext>
            </p:extLst>
          </p:nvPr>
        </p:nvGraphicFramePr>
        <p:xfrm>
          <a:off x="1020686" y="885852"/>
          <a:ext cx="7783663" cy="4049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546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8303"/>
                <a:gridCol w="2001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03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81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Критерий оценки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Вар. 1 – компенсация расходов граждан (соцзащита)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Вар.2 – аутсорсинг (торговые процедуры – здравоохранение)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Вар. 3 – доставка собств. транспортом (здравоохранение)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91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6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Сокращение текущих расходов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000" marR="3600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78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6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Возможность контроля за предоставлением услуги и расходованием средств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000" marR="3600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(возмещаем фактические затраты)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(контроль через 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ГЛОНАСС )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(маршрутные листы)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32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6" marR="0" marT="18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Гарантированность перевозки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000" marR="36000" marT="18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(ответственность ложится на заказчика услуги)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(ответственность на исполнителе услуг)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(нужно иметь резерв транспорта/водителе)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83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6" marR="0" marT="18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Влияние на организацию гемодиализа (изменение в системе оказания гемодиализа)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000" marR="36000" marT="18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endParaRPr lang="ru-RU" sz="1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0" marR="0" marT="18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(оперативное реагирование на потребности: аппараты/ отделения/ частные партнеры/ логистика ведется поставщиком услуги)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070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6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Возможность дальнейшей оптимизации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000" marR="3600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endParaRPr lang="ru-RU" sz="1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управление тарифом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групповые маршруты/ оптимальные маршруты/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перераспределение пациентов/эффект от торговых процедур</a:t>
                      </a: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групповые маршруты/ оптимальные маршруты/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перераспределение пациентов</a:t>
                      </a: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61810" y="4788962"/>
            <a:ext cx="2133600" cy="274637"/>
          </a:xfrm>
        </p:spPr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21</a:t>
            </a:fld>
            <a:endParaRPr lang="ru-RU" altLang="ru-RU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187624" y="168656"/>
            <a:ext cx="7632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</a:t>
            </a:r>
            <a:r>
              <a:rPr lang="ru-RU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ЦЕНКА РИСКОВ</a:t>
            </a:r>
            <a:endParaRPr lang="ru-RU" alt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22" name="Скругленный прямоугольник 21"/>
          <p:cNvSpPr/>
          <p:nvPr/>
        </p:nvSpPr>
        <p:spPr>
          <a:xfrm>
            <a:off x="1263385" y="699542"/>
            <a:ext cx="1220384" cy="3805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225760" y="699542"/>
            <a:ext cx="5306679" cy="380568"/>
          </a:xfrm>
          <a:prstGeom prst="round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расходов и контроль над ними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263384" y="1215889"/>
            <a:ext cx="1724440" cy="5409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Обязательное условие: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225761" y="1336062"/>
            <a:ext cx="5306679" cy="380568"/>
          </a:xfrm>
          <a:prstGeom prst="round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доставки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пациентов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258809" y="1938437"/>
            <a:ext cx="2593111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1 - сокращение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размера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компенсации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645309" y="2607170"/>
            <a:ext cx="2593111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риск отказа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перевозчиков в доставке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028736" y="3275903"/>
            <a:ext cx="2593111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риск не обеспечить доставку всех пациентов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трелка углом 2"/>
          <p:cNvSpPr/>
          <p:nvPr/>
        </p:nvSpPr>
        <p:spPr>
          <a:xfrm flipV="1">
            <a:off x="1390418" y="2490124"/>
            <a:ext cx="254891" cy="500462"/>
          </a:xfrm>
          <a:prstGeom prst="bentArrow">
            <a:avLst>
              <a:gd name="adj1" fmla="val 30315"/>
              <a:gd name="adj2" fmla="val 31644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Стрелка углом 29"/>
          <p:cNvSpPr/>
          <p:nvPr/>
        </p:nvSpPr>
        <p:spPr>
          <a:xfrm flipV="1">
            <a:off x="1773845" y="3147170"/>
            <a:ext cx="254891" cy="500462"/>
          </a:xfrm>
          <a:prstGeom prst="bentArrow">
            <a:avLst>
              <a:gd name="adj1" fmla="val 30315"/>
              <a:gd name="adj2" fmla="val 31644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5292080" y="1938437"/>
            <a:ext cx="2592000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2 и 3 – перевозка пациентов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665254" y="2607170"/>
            <a:ext cx="2593111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обеспечим доставку в полном объеме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Стрелка углом 32"/>
          <p:cNvSpPr/>
          <p:nvPr/>
        </p:nvSpPr>
        <p:spPr>
          <a:xfrm flipV="1">
            <a:off x="5407692" y="2480031"/>
            <a:ext cx="254891" cy="500462"/>
          </a:xfrm>
          <a:prstGeom prst="bentArrow">
            <a:avLst>
              <a:gd name="adj1" fmla="val 30315"/>
              <a:gd name="adj2" fmla="val 31644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260345" y="3944636"/>
            <a:ext cx="3363038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угроза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</a:t>
            </a:r>
            <a:r>
              <a:rPr lang="ru-RU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61810" y="4788962"/>
            <a:ext cx="2133600" cy="274637"/>
          </a:xfrm>
        </p:spPr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22</a:t>
            </a:fld>
            <a:endParaRPr lang="ru-RU" altLang="ru-RU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102029" y="281966"/>
            <a:ext cx="7632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ПРЕДЛОЖЕНИЯ</a:t>
            </a:r>
            <a:endParaRPr lang="ru-RU" alt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23" name="Скругленный прямоугольник 22"/>
          <p:cNvSpPr/>
          <p:nvPr/>
        </p:nvSpPr>
        <p:spPr>
          <a:xfrm>
            <a:off x="1125514" y="934447"/>
            <a:ext cx="7488832" cy="652461"/>
          </a:xfrm>
          <a:prstGeom prst="round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Одобрить выделение дополнительных средств на 2021 год </a:t>
            </a:r>
          </a:p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объеме 14 599,9 тыс. руб. </a:t>
            </a:r>
            <a:r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путем перераспределения внутри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отрасли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125514" y="1680776"/>
            <a:ext cx="7478933" cy="1224539"/>
          </a:xfrm>
          <a:prstGeom prst="round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Минздраву организовать проведение пилотного проекта по доставке пациентов, проживающи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 на территории Конаковского, Кимрского  районов, в медицинские учреждения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гемодиализа, осуществив закупку транспортной услуги по перевозке с 01.07.2022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115615" y="3003798"/>
            <a:ext cx="7488832" cy="814330"/>
          </a:xfrm>
          <a:prstGeom prst="round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Минсоцзащите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продолжить осуществление компенсации транспортных расходов пациентов на действующих условиях за исключением пилотных территорий в 2022 году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102029" y="3939902"/>
            <a:ext cx="7488832" cy="652094"/>
          </a:xfrm>
          <a:prstGeom prst="round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РЭК рассчитать тариф на перевозку пассажиров заказным транспортом до 01.04.2022 для дальнейшего применения при расчете компенсации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6256" y="4799543"/>
            <a:ext cx="2133600" cy="274637"/>
          </a:xfrm>
        </p:spPr>
        <p:txBody>
          <a:bodyPr/>
          <a:lstStyle/>
          <a:p>
            <a:pPr>
              <a:defRPr/>
            </a:pPr>
            <a:fld id="{71AF6E54-0144-4440-AE94-17D8CCDA4FF3}" type="slidenum">
              <a:rPr lang="ru-RU" alt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ru-RU" alt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03918" y="269235"/>
            <a:ext cx="81400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ИСПОЛЬЗОВАНИЯ МОЩНОСТЕЙ ГЕМОДИАЛИЗНЫХ ЦЕНТРОВ ТВЕРСКОЙ ОБЛАСТИ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07680"/>
              </p:ext>
            </p:extLst>
          </p:nvPr>
        </p:nvGraphicFramePr>
        <p:xfrm>
          <a:off x="1043608" y="1050904"/>
          <a:ext cx="7740000" cy="388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3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9601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Отделение диализной помощи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аппаратов, шт.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Минимальная пропускная способность </a:t>
                      </a:r>
                      <a:b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 месяц, чел.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прием пациентов за месяц, чел.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Эффективность использования мощностей отделения, %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921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6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1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6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1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600" b="1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600" b="1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600" b="1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600" b="1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466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ГБУЗ «ОКБ» 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Тверь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000" marR="5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160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Нефрос</a:t>
                      </a: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(Тверь)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000" marR="5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Нефролайн</a:t>
                      </a: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(Тверь)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000" marR="5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144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ЧУ ЦП «Гиппократ» 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</a:t>
                      </a:r>
                      <a:r>
                        <a:rPr lang="ru-RU" sz="1600" b="0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Ржев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000" marR="5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Филиал ООО «Британской медицинской компании» г. Ржев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000" marR="5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ЧУ ЦП «Гиппократ» 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Вышний Волочек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000" marR="5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50640"/>
              </p:ext>
            </p:extLst>
          </p:nvPr>
        </p:nvGraphicFramePr>
        <p:xfrm>
          <a:off x="5724128" y="1484654"/>
          <a:ext cx="3176738" cy="2888814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8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0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Год</a:t>
                      </a:r>
                    </a:p>
                  </a:txBody>
                  <a:tcPr marL="30481" marR="30481" marT="36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Кол-во получателей ГСП, чел.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0481" marR="30481" marT="36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Объем средств,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тыс. руб.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0481" marR="30481" marT="36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</a:p>
                  </a:txBody>
                  <a:tcPr marL="18000" marR="1800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268</a:t>
                      </a:r>
                    </a:p>
                  </a:txBody>
                  <a:tcPr marL="30481" marR="3048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33 536,96</a:t>
                      </a:r>
                    </a:p>
                  </a:txBody>
                  <a:tcPr marL="30481" marR="3048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45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</a:p>
                  </a:txBody>
                  <a:tcPr marL="18000" marR="1800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281</a:t>
                      </a:r>
                    </a:p>
                  </a:txBody>
                  <a:tcPr marL="30481" marR="3048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53 558,87</a:t>
                      </a:r>
                    </a:p>
                  </a:txBody>
                  <a:tcPr marL="30481" marR="3048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5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8000" marR="1800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319</a:t>
                      </a:r>
                    </a:p>
                  </a:txBody>
                  <a:tcPr marL="30481" marR="3048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56 094,50</a:t>
                      </a:r>
                    </a:p>
                  </a:txBody>
                  <a:tcPr marL="30481" marR="3048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5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2020</a:t>
                      </a:r>
                    </a:p>
                  </a:txBody>
                  <a:tcPr marL="18000" marR="1800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319</a:t>
                      </a:r>
                    </a:p>
                  </a:txBody>
                  <a:tcPr marL="30481" marR="3048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61 696,34</a:t>
                      </a:r>
                    </a:p>
                  </a:txBody>
                  <a:tcPr marL="30481" marR="3048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2021 (прогноз)</a:t>
                      </a:r>
                    </a:p>
                  </a:txBody>
                  <a:tcPr marL="18000" marR="1800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322</a:t>
                      </a:r>
                    </a:p>
                  </a:txBody>
                  <a:tcPr marL="30481" marR="3048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70 629,00</a:t>
                      </a:r>
                    </a:p>
                  </a:txBody>
                  <a:tcPr marL="30481" marR="3048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Прямоугольник 4"/>
          <p:cNvSpPr>
            <a:spLocks noChangeArrowheads="1"/>
          </p:cNvSpPr>
          <p:nvPr/>
        </p:nvSpPr>
        <p:spPr bwMode="auto">
          <a:xfrm>
            <a:off x="1003917" y="269235"/>
            <a:ext cx="8140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ИНФОРМАЦИЯ О ВЫПЛАТАХ КОМПЕНСАЦИИ ГРАЖДАНАМ,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ЗА ПРОЕЗД К МЕСТУ ЛЕЧЕНИЯ ГЕМОДИАЛИЗОМ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913491325"/>
              </p:ext>
            </p:extLst>
          </p:nvPr>
        </p:nvGraphicFramePr>
        <p:xfrm>
          <a:off x="977154" y="1321041"/>
          <a:ext cx="4824536" cy="3760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26570" y="1146100"/>
            <a:ext cx="96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 руб.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03917" y="391368"/>
            <a:ext cx="81400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ОПЫТ РЕГИОНОВ 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464703" y="915093"/>
            <a:ext cx="3218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alt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Компенсация понесенных расходов</a:t>
            </a: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11379"/>
              </p:ext>
            </p:extLst>
          </p:nvPr>
        </p:nvGraphicFramePr>
        <p:xfrm>
          <a:off x="1003917" y="1304471"/>
          <a:ext cx="7884192" cy="1973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1851594764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1692907832"/>
                    </a:ext>
                  </a:extLst>
                </a:gridCol>
                <a:gridCol w="2520000">
                  <a:extLst>
                    <a:ext uri="{9D8B030D-6E8A-4147-A177-3AD203B41FA5}">
                      <a16:colId xmlns="" xmlns:a16="http://schemas.microsoft.com/office/drawing/2014/main" val="169353080"/>
                    </a:ext>
                  </a:extLst>
                </a:gridCol>
                <a:gridCol w="2556000">
                  <a:extLst>
                    <a:ext uri="{9D8B030D-6E8A-4147-A177-3AD203B41FA5}">
                      <a16:colId xmlns="" xmlns:a16="http://schemas.microsoft.com/office/drawing/2014/main" val="3631580457"/>
                    </a:ext>
                  </a:extLst>
                </a:gridCol>
              </a:tblGrid>
              <a:tr h="7920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Тульская область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eaLnBrk="1" hangingPunct="1">
                        <a:lnSpc>
                          <a:spcPts val="1500"/>
                        </a:lnSpc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 учреждения здравоохранения Тульской области вне населенного пункта постоянного проживания и обратно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 размере фактических расходов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eaLnBrk="1" hangingPunct="1">
                        <a:lnSpc>
                          <a:spcPts val="15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ж/д транспорт в общем вагоне пассажирского поезда;</a:t>
                      </a:r>
                    </a:p>
                    <a:p>
                      <a:pPr marL="108000" indent="-108000" eaLnBrk="1" hangingPunct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автотранспорт на пригородных и межмуниципальных маршрутах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67269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 размере стоимости проезда на автотранспорте на пригородных и межмуниципальных маршрутах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личный автотранспорт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2272952"/>
                  </a:ext>
                </a:extLst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56760"/>
              </p:ext>
            </p:extLst>
          </p:nvPr>
        </p:nvGraphicFramePr>
        <p:xfrm>
          <a:off x="999642" y="3424647"/>
          <a:ext cx="7884472" cy="1234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1851594764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169290783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169353080"/>
                    </a:ext>
                  </a:extLst>
                </a:gridCol>
                <a:gridCol w="2556000">
                  <a:extLst>
                    <a:ext uri="{9D8B030D-6E8A-4147-A177-3AD203B41FA5}">
                      <a16:colId xmlns="" xmlns:a16="http://schemas.microsoft.com/office/drawing/2014/main" val="3631580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Смоленская область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 территории Смоленской области к месту получения программного гемодиализа и обратно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 размере суммарной стоимости проездных документов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 общественном и заказном транспорте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947631"/>
                  </a:ext>
                </a:extLst>
              </a:tr>
            </a:tbl>
          </a:graphicData>
        </a:graphic>
      </p:graphicFrame>
      <p:cxnSp>
        <p:nvCxnSpPr>
          <p:cNvPr id="32" name="Прямая соединительная линия 31"/>
          <p:cNvCxnSpPr/>
          <p:nvPr/>
        </p:nvCxnSpPr>
        <p:spPr>
          <a:xfrm>
            <a:off x="999642" y="3344894"/>
            <a:ext cx="7884000" cy="0"/>
          </a:xfrm>
          <a:prstGeom prst="line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893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06685" y="272945"/>
            <a:ext cx="8140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ОПЫТ </a:t>
            </a:r>
            <a:r>
              <a:rPr lang="ru-RU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РЕГИОНОВ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(продолжение) </a:t>
            </a:r>
            <a:endParaRPr lang="ru-RU" alt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467471" y="907352"/>
            <a:ext cx="3218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alt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Компенсация понесенных расходов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45576"/>
              </p:ext>
            </p:extLst>
          </p:nvPr>
        </p:nvGraphicFramePr>
        <p:xfrm>
          <a:off x="1003918" y="3083765"/>
          <a:ext cx="7960290" cy="1805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="" xmlns:a16="http://schemas.microsoft.com/office/drawing/2014/main" val="1851594764"/>
                    </a:ext>
                  </a:extLst>
                </a:gridCol>
                <a:gridCol w="1980000">
                  <a:extLst>
                    <a:ext uri="{9D8B030D-6E8A-4147-A177-3AD203B41FA5}">
                      <a16:colId xmlns="" xmlns:a16="http://schemas.microsoft.com/office/drawing/2014/main" val="1692907832"/>
                    </a:ext>
                  </a:extLst>
                </a:gridCol>
                <a:gridCol w="2524290">
                  <a:extLst>
                    <a:ext uri="{9D8B030D-6E8A-4147-A177-3AD203B41FA5}">
                      <a16:colId xmlns="" xmlns:a16="http://schemas.microsoft.com/office/drawing/2014/main" val="169353080"/>
                    </a:ext>
                  </a:extLst>
                </a:gridCol>
                <a:gridCol w="2448000">
                  <a:extLst>
                    <a:ext uri="{9D8B030D-6E8A-4147-A177-3AD203B41FA5}">
                      <a16:colId xmlns="" xmlns:a16="http://schemas.microsoft.com/office/drawing/2014/main" val="3631580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Орловская область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 медицинские организации независимо от организационно-правовой формы, расположенных на территории Орловской области и обратно – вне нас. пункта жительства/пребывания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 размере фактических расходов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/вид транспорта не указан/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7484943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893936"/>
              </p:ext>
            </p:extLst>
          </p:nvPr>
        </p:nvGraphicFramePr>
        <p:xfrm>
          <a:off x="1003918" y="1190256"/>
          <a:ext cx="7956000" cy="1783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="" xmlns:a16="http://schemas.microsoft.com/office/drawing/2014/main" val="1851594764"/>
                    </a:ext>
                  </a:extLst>
                </a:gridCol>
                <a:gridCol w="1980000">
                  <a:extLst>
                    <a:ext uri="{9D8B030D-6E8A-4147-A177-3AD203B41FA5}">
                      <a16:colId xmlns="" xmlns:a16="http://schemas.microsoft.com/office/drawing/2014/main" val="1692907832"/>
                    </a:ext>
                  </a:extLst>
                </a:gridCol>
                <a:gridCol w="2520000">
                  <a:extLst>
                    <a:ext uri="{9D8B030D-6E8A-4147-A177-3AD203B41FA5}">
                      <a16:colId xmlns="" xmlns:a16="http://schemas.microsoft.com/office/drawing/2014/main" val="169353080"/>
                    </a:ext>
                  </a:extLst>
                </a:gridCol>
                <a:gridCol w="2448000">
                  <a:extLst>
                    <a:ext uri="{9D8B030D-6E8A-4147-A177-3AD203B41FA5}">
                      <a16:colId xmlns="" xmlns:a16="http://schemas.microsoft.com/office/drawing/2014/main" val="363158045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Брянская область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 месту лечения и обратно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фактически понесенные расходы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eaLnBrk="1" hangingPunct="1">
                        <a:lnSpc>
                          <a:spcPts val="15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ж/д транспорт в поездах дальнего следования; </a:t>
                      </a:r>
                    </a:p>
                    <a:p>
                      <a:pPr marL="108000" indent="-108000" eaLnBrk="1" hangingPunct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транспорт общего пользования междугороднего автобусного сообщения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20040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исходя из стоимости проезда за каждый километр пробега в автобусе общ. типа и дальности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личный автотранспорт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7189325"/>
                  </a:ext>
                </a:extLst>
              </a:tr>
            </a:tbl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>
            <a:off x="1003918" y="3028395"/>
            <a:ext cx="7920000" cy="0"/>
          </a:xfrm>
          <a:prstGeom prst="line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5864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06685" y="272945"/>
            <a:ext cx="8140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ОПЫТ </a:t>
            </a:r>
            <a:r>
              <a:rPr lang="ru-RU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РЕГИОНОВ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(продолжение) </a:t>
            </a:r>
            <a:endParaRPr lang="ru-RU" alt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864791" y="1055949"/>
            <a:ext cx="242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ru-RU" alt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Фиксированная выплата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86147"/>
              </p:ext>
            </p:extLst>
          </p:nvPr>
        </p:nvGraphicFramePr>
        <p:xfrm>
          <a:off x="1003918" y="2902054"/>
          <a:ext cx="792000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="" xmlns:a16="http://schemas.microsoft.com/office/drawing/2014/main" val="1851594764"/>
                    </a:ext>
                  </a:extLst>
                </a:gridCol>
                <a:gridCol w="2376000">
                  <a:extLst>
                    <a:ext uri="{9D8B030D-6E8A-4147-A177-3AD203B41FA5}">
                      <a16:colId xmlns="" xmlns:a16="http://schemas.microsoft.com/office/drawing/2014/main" val="1692907832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169353080"/>
                    </a:ext>
                  </a:extLst>
                </a:gridCol>
                <a:gridCol w="2628000">
                  <a:extLst>
                    <a:ext uri="{9D8B030D-6E8A-4147-A177-3AD203B41FA5}">
                      <a16:colId xmlns="" xmlns:a16="http://schemas.microsoft.com/office/drawing/2014/main" val="363158045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Липецкая область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 течении календарного года один раз - на возмещение транспортных расходов гражданам, находящимся на амбулаторном лечении программным гемодиализом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10 000 руб. в год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гражданам, проживающих в Липецке, Ельце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74849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25 000 руб. в год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-108000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гражданам, проживающих в других муниципальных образованиях Липецкой области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0364861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79659"/>
              </p:ext>
            </p:extLst>
          </p:nvPr>
        </p:nvGraphicFramePr>
        <p:xfrm>
          <a:off x="1003918" y="1432017"/>
          <a:ext cx="7915710" cy="1158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="" xmlns:a16="http://schemas.microsoft.com/office/drawing/2014/main" val="1851594764"/>
                    </a:ext>
                  </a:extLst>
                </a:gridCol>
                <a:gridCol w="2376000">
                  <a:extLst>
                    <a:ext uri="{9D8B030D-6E8A-4147-A177-3AD203B41FA5}">
                      <a16:colId xmlns="" xmlns:a16="http://schemas.microsoft.com/office/drawing/2014/main" val="1692907832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169353080"/>
                    </a:ext>
                  </a:extLst>
                </a:gridCol>
                <a:gridCol w="2623710">
                  <a:extLst>
                    <a:ext uri="{9D8B030D-6E8A-4147-A177-3AD203B41FA5}">
                      <a16:colId xmlns="" xmlns:a16="http://schemas.microsoft.com/office/drawing/2014/main" val="3631580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Вологодская область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ежемесячное социальное пособие лицам с хронической почечной недостаточностью, получающим лечение методом диализа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1 500 руб. в месяц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eaLnBrk="1" hangingPunct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назначение без учета доходов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2004093"/>
                  </a:ext>
                </a:extLst>
              </a:tr>
            </a:tbl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>
            <a:off x="1003918" y="2741503"/>
            <a:ext cx="7920000" cy="0"/>
          </a:xfrm>
          <a:prstGeom prst="line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990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06685" y="272945"/>
            <a:ext cx="8140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ОПЫТ </a:t>
            </a:r>
            <a:r>
              <a:rPr lang="ru-RU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РЕГИОНОВ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(продолжение) </a:t>
            </a:r>
            <a:endParaRPr lang="ru-RU" alt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523302" y="1055949"/>
            <a:ext cx="5106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ru-RU" alt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Осуществление перевозки через процедуру торгов (44-ФЗ)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92349"/>
              </p:ext>
            </p:extLst>
          </p:nvPr>
        </p:nvGraphicFramePr>
        <p:xfrm>
          <a:off x="999628" y="3309132"/>
          <a:ext cx="7884000" cy="1043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="" xmlns:a16="http://schemas.microsoft.com/office/drawing/2014/main" val="1851594764"/>
                    </a:ext>
                  </a:extLst>
                </a:gridCol>
                <a:gridCol w="2376000">
                  <a:extLst>
                    <a:ext uri="{9D8B030D-6E8A-4147-A177-3AD203B41FA5}">
                      <a16:colId xmlns="" xmlns:a16="http://schemas.microsoft.com/office/drawing/2014/main" val="1692907832"/>
                    </a:ext>
                  </a:extLst>
                </a:gridCol>
                <a:gridCol w="1656000">
                  <a:extLst>
                    <a:ext uri="{9D8B030D-6E8A-4147-A177-3AD203B41FA5}">
                      <a16:colId xmlns="" xmlns:a16="http://schemas.microsoft.com/office/drawing/2014/main" val="169353080"/>
                    </a:ext>
                  </a:extLst>
                </a:gridCol>
                <a:gridCol w="2628000">
                  <a:extLst>
                    <a:ext uri="{9D8B030D-6E8A-4147-A177-3AD203B41FA5}">
                      <a16:colId xmlns="" xmlns:a16="http://schemas.microsoft.com/office/drawing/2014/main" val="3631580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Белгородская область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проведение торговых процедур на оказание транспортных услуг по перевозке пациентов на гемодиализ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Администрации городских/сельских поселений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доставка к месту проведения и обратно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7484943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57127"/>
              </p:ext>
            </p:extLst>
          </p:nvPr>
        </p:nvGraphicFramePr>
        <p:xfrm>
          <a:off x="1003918" y="1432017"/>
          <a:ext cx="7879710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="" xmlns:a16="http://schemas.microsoft.com/office/drawing/2014/main" val="1851594764"/>
                    </a:ext>
                  </a:extLst>
                </a:gridCol>
                <a:gridCol w="2376000">
                  <a:extLst>
                    <a:ext uri="{9D8B030D-6E8A-4147-A177-3AD203B41FA5}">
                      <a16:colId xmlns="" xmlns:a16="http://schemas.microsoft.com/office/drawing/2014/main" val="1692907832"/>
                    </a:ext>
                  </a:extLst>
                </a:gridCol>
                <a:gridCol w="1656000">
                  <a:extLst>
                    <a:ext uri="{9D8B030D-6E8A-4147-A177-3AD203B41FA5}">
                      <a16:colId xmlns="" xmlns:a16="http://schemas.microsoft.com/office/drawing/2014/main" val="169353080"/>
                    </a:ext>
                  </a:extLst>
                </a:gridCol>
                <a:gridCol w="2623710">
                  <a:extLst>
                    <a:ext uri="{9D8B030D-6E8A-4147-A177-3AD203B41FA5}">
                      <a16:colId xmlns="" xmlns:a16="http://schemas.microsoft.com/office/drawing/2014/main" val="3631580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Московская область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проведение торговых процедур на оказание транспортных услуг по перевозке пациентов на гемодиализ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Государственные Бюджетные Учреждения Здравоохранения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108000" indent="-108000" algn="l" eaLnBrk="1" hangingPunct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закрепление пациентов за клиниками;</a:t>
                      </a:r>
                    </a:p>
                    <a:p>
                      <a:pPr marL="108000" indent="-108000" algn="l" eaLnBrk="1" hangingPunct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разработка графиков процедур;</a:t>
                      </a:r>
                    </a:p>
                    <a:p>
                      <a:pPr marL="108000" indent="-108000" algn="l" eaLnBrk="1" hangingPunct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доставка к месту проведения и обратно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200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Пермский край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08000" indent="-108000" algn="l" eaLnBrk="1" hangingPunct="1">
                        <a:buFont typeface="Arial" panose="020B0604020202020204" pitchFamily="34" charset="0"/>
                        <a:buChar char="•"/>
                        <a:defRPr/>
                      </a:pP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119813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Свердловская область</a:t>
                      </a: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08000" indent="-108000" algn="l" eaLnBrk="1" hangingPunct="1">
                        <a:buFont typeface="Arial" panose="020B0604020202020204" pitchFamily="34" charset="0"/>
                        <a:buChar char="•"/>
                        <a:defRPr/>
                      </a:pP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96211250"/>
                  </a:ext>
                </a:extLst>
              </a:tr>
            </a:tbl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>
            <a:off x="976163" y="3147814"/>
            <a:ext cx="7920000" cy="0"/>
          </a:xfrm>
          <a:prstGeom prst="line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298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41C2-7AD6-4E82-B26F-4B4F9BDD6122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03918" y="269235"/>
            <a:ext cx="81400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ПРЕДЛОЖЕНИЯ ПО СОВЕРШЕНСТВОВАНИЮ МЕРЫ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СОЦИАЛЬНОЙ ПОДДЕРЖКИ</a:t>
            </a:r>
          </a:p>
        </p:txBody>
      </p:sp>
      <p:sp>
        <p:nvSpPr>
          <p:cNvPr id="6" name="Куб 5"/>
          <p:cNvSpPr/>
          <p:nvPr/>
        </p:nvSpPr>
        <p:spPr>
          <a:xfrm>
            <a:off x="1051151" y="2239195"/>
            <a:ext cx="360040" cy="360040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Куб 6"/>
          <p:cNvSpPr/>
          <p:nvPr/>
        </p:nvSpPr>
        <p:spPr>
          <a:xfrm>
            <a:off x="1055548" y="2854288"/>
            <a:ext cx="360040" cy="360040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Куб 7"/>
          <p:cNvSpPr/>
          <p:nvPr/>
        </p:nvSpPr>
        <p:spPr>
          <a:xfrm>
            <a:off x="1051151" y="3435846"/>
            <a:ext cx="360040" cy="360040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399544" y="2676857"/>
            <a:ext cx="74547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транспортировки пациентов через проведения торговых процедур учреждениями здравоохранения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оказание транспортных услуг по перевозке пациентов на гемодиализ</a:t>
            </a: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1435548" y="3435846"/>
            <a:ext cx="73827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Доставка пациентов на гемодиализ транспортом учреждений здравоохранения</a:t>
            </a: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1409023" y="2130991"/>
            <a:ext cx="74092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Совершенствование действующего порядка компенсации расходов на доставку пациентов для проведения процедуры гемодиализа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1710067" y="4269965"/>
            <a:ext cx="6265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Открытие дополнительно трех диализных отделений на базе государственных лечебных учреждений</a:t>
            </a:r>
          </a:p>
        </p:txBody>
      </p:sp>
      <p:sp>
        <p:nvSpPr>
          <p:cNvPr id="13" name="Пятиугольник 12"/>
          <p:cNvSpPr/>
          <p:nvPr/>
        </p:nvSpPr>
        <p:spPr>
          <a:xfrm>
            <a:off x="1048983" y="3797530"/>
            <a:ext cx="7769321" cy="57442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ПЕРСПЕКТИВА РАЗВИТИЯ ДИАЛИЗНОЙ СЛУЖБЫ </a:t>
            </a:r>
          </a:p>
          <a:p>
            <a:pPr algn="ctr">
              <a:defRPr/>
            </a:pP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ТВЕРСКОЙ ОБЛАСТИ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8" y="173157"/>
            <a:ext cx="720000" cy="906670"/>
          </a:xfrm>
          <a:prstGeom prst="rect">
            <a:avLst/>
          </a:prstGeom>
        </p:spPr>
      </p:pic>
      <p:sp>
        <p:nvSpPr>
          <p:cNvPr id="15" name="Скругленный прямоугольник 14"/>
          <p:cNvSpPr/>
          <p:nvPr/>
        </p:nvSpPr>
        <p:spPr>
          <a:xfrm>
            <a:off x="1263385" y="1050606"/>
            <a:ext cx="1220384" cy="3805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225760" y="1050606"/>
            <a:ext cx="5306679" cy="380568"/>
          </a:xfrm>
          <a:prstGeom prst="round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расходов и контроль над ними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263384" y="1566953"/>
            <a:ext cx="1724440" cy="5409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Обязательное условие: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225761" y="1687126"/>
            <a:ext cx="5306679" cy="380568"/>
          </a:xfrm>
          <a:prstGeom prst="round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доставки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пациентов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14171</TotalTime>
  <Words>2060</Words>
  <Application>Microsoft Office PowerPoint</Application>
  <PresentationFormat>Экран (16:9)</PresentationFormat>
  <Paragraphs>445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О.Н. Кирьянова</cp:lastModifiedBy>
  <cp:revision>530</cp:revision>
  <cp:lastPrinted>2021-11-22T12:56:37Z</cp:lastPrinted>
  <dcterms:created xsi:type="dcterms:W3CDTF">2014-12-06T08:59:03Z</dcterms:created>
  <dcterms:modified xsi:type="dcterms:W3CDTF">2021-11-23T14:12:12Z</dcterms:modified>
</cp:coreProperties>
</file>