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617" r:id="rId1"/>
    <p:sldMasterId id="2147485629" r:id="rId2"/>
  </p:sldMasterIdLst>
  <p:notesMasterIdLst>
    <p:notesMasterId r:id="rId18"/>
  </p:notesMasterIdLst>
  <p:handoutMasterIdLst>
    <p:handoutMasterId r:id="rId19"/>
  </p:handoutMasterIdLst>
  <p:sldIdLst>
    <p:sldId id="3211" r:id="rId3"/>
    <p:sldId id="3219" r:id="rId4"/>
    <p:sldId id="1275" r:id="rId5"/>
    <p:sldId id="407" r:id="rId6"/>
    <p:sldId id="3221" r:id="rId7"/>
    <p:sldId id="3222" r:id="rId8"/>
    <p:sldId id="1279" r:id="rId9"/>
    <p:sldId id="1280" r:id="rId10"/>
    <p:sldId id="1281" r:id="rId11"/>
    <p:sldId id="3216" r:id="rId12"/>
    <p:sldId id="1309" r:id="rId13"/>
    <p:sldId id="3214" r:id="rId14"/>
    <p:sldId id="3223" r:id="rId15"/>
    <p:sldId id="333" r:id="rId16"/>
    <p:sldId id="3224" r:id="rId17"/>
  </p:sldIdLst>
  <p:sldSz cx="12192000" cy="6858000"/>
  <p:notesSz cx="9874250" cy="6797675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Отдел программ" initials="Оп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F0D9"/>
    <a:srgbClr val="A9D3B9"/>
    <a:srgbClr val="71B7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18" autoAdjust="0"/>
    <p:restoredTop sz="96374" autoAdjust="0"/>
  </p:normalViewPr>
  <p:slideViewPr>
    <p:cSldViewPr snapToGrid="0">
      <p:cViewPr varScale="1">
        <p:scale>
          <a:sx n="111" d="100"/>
          <a:sy n="111" d="100"/>
        </p:scale>
        <p:origin x="612" y="102"/>
      </p:cViewPr>
      <p:guideLst>
        <p:guide orient="horz" pos="2160"/>
        <p:guide pos="38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4279918" cy="340265"/>
          </a:xfrm>
          <a:prstGeom prst="rect">
            <a:avLst/>
          </a:prstGeom>
        </p:spPr>
        <p:txBody>
          <a:bodyPr vert="horz" lIns="91029" tIns="45512" rIns="91029" bIns="45512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5592040" y="2"/>
            <a:ext cx="4279918" cy="340265"/>
          </a:xfrm>
          <a:prstGeom prst="rect">
            <a:avLst/>
          </a:prstGeom>
        </p:spPr>
        <p:txBody>
          <a:bodyPr vert="horz" lIns="91029" tIns="45512" rIns="91029" bIns="45512" rtlCol="0"/>
          <a:lstStyle>
            <a:lvl1pPr algn="r">
              <a:defRPr sz="1200"/>
            </a:lvl1pPr>
          </a:lstStyle>
          <a:p>
            <a:fld id="{164FA61A-4FB8-4583-85F5-B9C95058D119}" type="datetimeFigureOut">
              <a:rPr lang="ru-RU" smtClean="0"/>
              <a:t>19.11.2021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3" y="6457418"/>
            <a:ext cx="4279918" cy="340265"/>
          </a:xfrm>
          <a:prstGeom prst="rect">
            <a:avLst/>
          </a:prstGeom>
        </p:spPr>
        <p:txBody>
          <a:bodyPr vert="horz" lIns="91029" tIns="45512" rIns="91029" bIns="45512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5592040" y="6457418"/>
            <a:ext cx="4279918" cy="340265"/>
          </a:xfrm>
          <a:prstGeom prst="rect">
            <a:avLst/>
          </a:prstGeom>
        </p:spPr>
        <p:txBody>
          <a:bodyPr vert="horz" lIns="91029" tIns="45512" rIns="91029" bIns="45512" rtlCol="0" anchor="b"/>
          <a:lstStyle>
            <a:lvl1pPr algn="r">
              <a:defRPr sz="1200"/>
            </a:lvl1pPr>
          </a:lstStyle>
          <a:p>
            <a:fld id="{E763ED50-12DC-4212-8B8F-A1A1C920BD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44084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13" y="1"/>
            <a:ext cx="4278840" cy="341064"/>
          </a:xfrm>
          <a:prstGeom prst="rect">
            <a:avLst/>
          </a:prstGeom>
        </p:spPr>
        <p:txBody>
          <a:bodyPr vert="horz" lIns="91029" tIns="45512" rIns="91029" bIns="45512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5593133" y="1"/>
            <a:ext cx="4278840" cy="341064"/>
          </a:xfrm>
          <a:prstGeom prst="rect">
            <a:avLst/>
          </a:prstGeom>
        </p:spPr>
        <p:txBody>
          <a:bodyPr vert="horz" lIns="91029" tIns="45512" rIns="91029" bIns="45512" rtlCol="0"/>
          <a:lstStyle>
            <a:lvl1pPr algn="r">
              <a:defRPr sz="1200"/>
            </a:lvl1pPr>
          </a:lstStyle>
          <a:p>
            <a:fld id="{29714BA8-83F7-4C63-8B63-68EA26FFA064}" type="datetimeFigureOut">
              <a:rPr lang="ru-RU" smtClean="0"/>
              <a:t>19.11.2021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2900363" y="850900"/>
            <a:ext cx="4073525" cy="2292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029" tIns="45512" rIns="91029" bIns="45512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987426" y="3271386"/>
            <a:ext cx="7899400" cy="2676585"/>
          </a:xfrm>
          <a:prstGeom prst="rect">
            <a:avLst/>
          </a:prstGeom>
        </p:spPr>
        <p:txBody>
          <a:bodyPr vert="horz" lIns="91029" tIns="45512" rIns="91029" bIns="45512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13" y="6456614"/>
            <a:ext cx="4278840" cy="341064"/>
          </a:xfrm>
          <a:prstGeom prst="rect">
            <a:avLst/>
          </a:prstGeom>
        </p:spPr>
        <p:txBody>
          <a:bodyPr vert="horz" lIns="91029" tIns="45512" rIns="91029" bIns="45512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5593133" y="6456614"/>
            <a:ext cx="4278840" cy="341064"/>
          </a:xfrm>
          <a:prstGeom prst="rect">
            <a:avLst/>
          </a:prstGeom>
        </p:spPr>
        <p:txBody>
          <a:bodyPr vert="horz" lIns="91029" tIns="45512" rIns="91029" bIns="45512" rtlCol="0" anchor="b"/>
          <a:lstStyle>
            <a:lvl1pPr algn="r">
              <a:defRPr sz="1200"/>
            </a:lvl1pPr>
          </a:lstStyle>
          <a:p>
            <a:fld id="{74A8CDDC-FAC2-4836-B36C-96CE764B8F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5041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0285">
              <a:defRPr/>
            </a:pPr>
            <a:fld id="{30EEF92F-536A-40B5-A4F7-8AD37E46E039}" type="slidenum">
              <a:rPr lang="ru-RU">
                <a:solidFill>
                  <a:prstClr val="black"/>
                </a:solidFill>
                <a:latin typeface="Calibri"/>
              </a:rPr>
              <a:pPr defTabSz="910285">
                <a:defRPr/>
              </a:pPr>
              <a:t>1</a:t>
            </a:fld>
            <a:endParaRPr lang="ru-RU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371521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 txBox="1">
            <a:spLocks noGrp="1" noChangeArrowheads="1"/>
          </p:cNvSpPr>
          <p:nvPr/>
        </p:nvSpPr>
        <p:spPr bwMode="auto">
          <a:xfrm>
            <a:off x="3897313" y="9420225"/>
            <a:ext cx="298132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618" tIns="46309" rIns="92618" bIns="46309" anchor="b"/>
          <a:lstStyle/>
          <a:p>
            <a:pPr algn="r"/>
            <a:fld id="{68CDAB3E-50D3-467B-AE2B-8074AC7B3FA4}" type="slidenum">
              <a:rPr lang="ru-RU" sz="1200">
                <a:latin typeface="Arial" charset="0"/>
              </a:rPr>
              <a:pPr algn="r"/>
              <a:t>4</a:t>
            </a:fld>
            <a:endParaRPr lang="ru-RU" sz="1200">
              <a:latin typeface="Arial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1763" y="742950"/>
            <a:ext cx="6616700" cy="3721100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/>
              <a:cs typeface="ＭＳ Ｐゴシック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 txBox="1">
            <a:spLocks noGrp="1" noChangeArrowheads="1"/>
          </p:cNvSpPr>
          <p:nvPr/>
        </p:nvSpPr>
        <p:spPr bwMode="auto">
          <a:xfrm>
            <a:off x="3897313" y="9420225"/>
            <a:ext cx="298132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618" tIns="46309" rIns="92618" bIns="46309" anchor="b"/>
          <a:lstStyle/>
          <a:p>
            <a:pPr algn="r"/>
            <a:fld id="{68CDAB3E-50D3-467B-AE2B-8074AC7B3FA4}" type="slidenum">
              <a:rPr lang="ru-RU" sz="1200">
                <a:latin typeface="Arial" charset="0"/>
              </a:rPr>
              <a:pPr algn="r"/>
              <a:t>5</a:t>
            </a:fld>
            <a:endParaRPr lang="ru-RU" sz="1200">
              <a:latin typeface="Arial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1763" y="742950"/>
            <a:ext cx="6616700" cy="3721100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0210937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 txBox="1">
            <a:spLocks noGrp="1" noChangeArrowheads="1"/>
          </p:cNvSpPr>
          <p:nvPr/>
        </p:nvSpPr>
        <p:spPr bwMode="auto">
          <a:xfrm>
            <a:off x="3899195" y="9363316"/>
            <a:ext cx="2982581" cy="493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885" tIns="45942" rIns="91885" bIns="45942" anchor="b"/>
          <a:lstStyle/>
          <a:p>
            <a:pPr algn="r" defTabSz="910285">
              <a:defRPr/>
            </a:pPr>
            <a:fld id="{626C0AF5-638A-4054-8FF0-7F4CFAE79DE9}" type="slidenum">
              <a:rPr lang="ru-RU" sz="1200">
                <a:solidFill>
                  <a:prstClr val="black"/>
                </a:solidFill>
                <a:latin typeface="Calibri"/>
              </a:rPr>
              <a:pPr algn="r" defTabSz="910285">
                <a:defRPr/>
              </a:pPr>
              <a:t>10</a:t>
            </a:fld>
            <a:endParaRPr lang="ru-RU" sz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2400" y="736600"/>
            <a:ext cx="6577013" cy="3700463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5120970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-233363" y="803275"/>
            <a:ext cx="7156451" cy="40259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dirty="0"/>
          </a:p>
        </p:txBody>
      </p:sp>
      <p:sp>
        <p:nvSpPr>
          <p:cNvPr id="18436" name="Номер слайда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7C8239B-357F-402A-9396-E799E4464101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5796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-233363" y="803275"/>
            <a:ext cx="7156451" cy="40259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dirty="0"/>
          </a:p>
        </p:txBody>
      </p:sp>
      <p:sp>
        <p:nvSpPr>
          <p:cNvPr id="18436" name="Номер слайда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7C8239B-357F-402A-9396-E799E4464101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77330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Google Shape;93;p2:notes"/>
          <p:cNvSpPr txBox="1">
            <a:spLocks noChangeArrowheads="1"/>
          </p:cNvSpPr>
          <p:nvPr/>
        </p:nvSpPr>
        <p:spPr bwMode="auto">
          <a:xfrm>
            <a:off x="3810347" y="9410748"/>
            <a:ext cx="2913859" cy="497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106" tIns="45541" rIns="91106" bIns="45541" anchor="b"/>
          <a:lstStyle/>
          <a:p>
            <a:pPr algn="r" defTabSz="1113113">
              <a:buClr>
                <a:srgbClr val="000000"/>
              </a:buClr>
              <a:defRPr/>
            </a:pPr>
            <a:fld id="{48A85F1E-736B-41D2-AE4C-2961D778F75E}" type="slidenum">
              <a:rPr lang="ru-RU" sz="1800">
                <a:solidFill>
                  <a:prstClr val="black"/>
                </a:solidFill>
              </a:rPr>
              <a:pPr algn="r" defTabSz="1113113">
                <a:buClr>
                  <a:srgbClr val="000000"/>
                </a:buClr>
                <a:defRPr/>
              </a:pPr>
              <a:t>14</a:t>
            </a:fld>
            <a:endParaRPr lang="ru-RU" sz="1800">
              <a:solidFill>
                <a:prstClr val="black"/>
              </a:solidFill>
            </a:endParaRPr>
          </a:p>
        </p:txBody>
      </p:sp>
      <p:sp>
        <p:nvSpPr>
          <p:cNvPr id="15363" name="Google Shape;94;p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0325" y="741363"/>
            <a:ext cx="6605588" cy="3716337"/>
          </a:xfrm>
          <a:noFill/>
          <a:ln>
            <a:noFill/>
          </a:ln>
        </p:spPr>
      </p:sp>
      <p:sp>
        <p:nvSpPr>
          <p:cNvPr id="15364" name="Google Shape;95;p2:notes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SzPts val="1400"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0864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Google Shape;93;p2:notes"/>
          <p:cNvSpPr txBox="1">
            <a:spLocks noChangeArrowheads="1"/>
          </p:cNvSpPr>
          <p:nvPr/>
        </p:nvSpPr>
        <p:spPr bwMode="auto">
          <a:xfrm>
            <a:off x="3810347" y="9410748"/>
            <a:ext cx="2913859" cy="497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106" tIns="45541" rIns="91106" bIns="45541" anchor="b"/>
          <a:lstStyle/>
          <a:p>
            <a:pPr algn="r" defTabSz="1113113">
              <a:buClr>
                <a:srgbClr val="000000"/>
              </a:buClr>
              <a:defRPr/>
            </a:pPr>
            <a:fld id="{48A85F1E-736B-41D2-AE4C-2961D778F75E}" type="slidenum">
              <a:rPr lang="ru-RU" sz="1800">
                <a:solidFill>
                  <a:prstClr val="black"/>
                </a:solidFill>
              </a:rPr>
              <a:pPr algn="r" defTabSz="1113113">
                <a:buClr>
                  <a:srgbClr val="000000"/>
                </a:buClr>
                <a:defRPr/>
              </a:pPr>
              <a:t>15</a:t>
            </a:fld>
            <a:endParaRPr lang="ru-RU" sz="1800">
              <a:solidFill>
                <a:prstClr val="black"/>
              </a:solidFill>
            </a:endParaRPr>
          </a:p>
        </p:txBody>
      </p:sp>
      <p:sp>
        <p:nvSpPr>
          <p:cNvPr id="15363" name="Google Shape;94;p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0325" y="741363"/>
            <a:ext cx="6605588" cy="3716337"/>
          </a:xfrm>
          <a:noFill/>
          <a:ln>
            <a:noFill/>
          </a:ln>
        </p:spPr>
      </p:sp>
      <p:sp>
        <p:nvSpPr>
          <p:cNvPr id="15364" name="Google Shape;95;p2:notes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SzPts val="1400"/>
            </a:pPr>
            <a:endParaRPr lang="ru-RU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093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B082-AF4D-4F1D-997C-08B9DFCBEFFC}" type="datetime1">
              <a:rPr lang="ru-RU" smtClean="0"/>
              <a:t>19.11.2021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29724-5EEC-46F0-939F-EA6642CE360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1616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903DA-B0DE-4A3A-A85E-4B74E47DDDAB}" type="datetime1">
              <a:rPr lang="ru-RU" smtClean="0"/>
              <a:t>19.11.2021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29724-5EEC-46F0-939F-EA6642CE360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7769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2A6D1-DE4D-4E61-A62E-D22DB7A00D87}" type="datetime1">
              <a:rPr lang="ru-RU" smtClean="0"/>
              <a:t>19.11.2021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29724-5EEC-46F0-939F-EA6642CE360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63448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3E42B-C37B-4F63-9BE0-577A9B7EF30F}" type="datetimeFigureOut">
              <a:rPr lang="ru-RU" smtClean="0"/>
              <a:t>19.11.2021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37515-88B0-4B3C-B76D-B219506766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0813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3E42B-C37B-4F63-9BE0-577A9B7EF30F}" type="datetimeFigureOut">
              <a:rPr lang="ru-RU" smtClean="0"/>
              <a:t>19.11.2021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37515-88B0-4B3C-B76D-B219506766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47166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3E42B-C37B-4F63-9BE0-577A9B7EF30F}" type="datetimeFigureOut">
              <a:rPr lang="ru-RU" smtClean="0"/>
              <a:t>19.11.2021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37515-88B0-4B3C-B76D-B219506766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10187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3E42B-C37B-4F63-9BE0-577A9B7EF30F}" type="datetimeFigureOut">
              <a:rPr lang="ru-RU" smtClean="0"/>
              <a:t>19.11.2021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37515-88B0-4B3C-B76D-B219506766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99423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3E42B-C37B-4F63-9BE0-577A9B7EF30F}" type="datetimeFigureOut">
              <a:rPr lang="ru-RU" smtClean="0"/>
              <a:t>19.11.2021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37515-88B0-4B3C-B76D-B219506766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48214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3E42B-C37B-4F63-9BE0-577A9B7EF30F}" type="datetimeFigureOut">
              <a:rPr lang="ru-RU" smtClean="0"/>
              <a:t>19.11.2021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37515-88B0-4B3C-B76D-B219506766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67262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3E42B-C37B-4F63-9BE0-577A9B7EF30F}" type="datetimeFigureOut">
              <a:rPr lang="ru-RU" smtClean="0"/>
              <a:t>19.11.2021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37515-88B0-4B3C-B76D-B219506766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72864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3E42B-C37B-4F63-9BE0-577A9B7EF30F}" type="datetimeFigureOut">
              <a:rPr lang="ru-RU" smtClean="0"/>
              <a:t>19.11.2021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37515-88B0-4B3C-B76D-B219506766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105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DA274-3C34-408E-9E67-54811057B781}" type="datetime1">
              <a:rPr lang="ru-RU" smtClean="0"/>
              <a:t>19.11.2021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29724-5EEC-46F0-939F-EA6642CE360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68468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3E42B-C37B-4F63-9BE0-577A9B7EF30F}" type="datetimeFigureOut">
              <a:rPr lang="ru-RU" smtClean="0"/>
              <a:t>19.11.2021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37515-88B0-4B3C-B76D-B219506766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98878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3E42B-C37B-4F63-9BE0-577A9B7EF30F}" type="datetimeFigureOut">
              <a:rPr lang="ru-RU" smtClean="0"/>
              <a:t>19.11.2021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37515-88B0-4B3C-B76D-B219506766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77757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3E42B-C37B-4F63-9BE0-577A9B7EF30F}" type="datetimeFigureOut">
              <a:rPr lang="ru-RU" smtClean="0"/>
              <a:t>19.11.2021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37515-88B0-4B3C-B76D-B219506766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3003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5E636-35A7-4148-9005-7317AB95A5E1}" type="datetime1">
              <a:rPr lang="ru-RU" smtClean="0"/>
              <a:t>19.11.2021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29724-5EEC-46F0-939F-EA6642CE360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8206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ECBB7-AB47-4628-B920-A11563453598}" type="datetime1">
              <a:rPr lang="ru-RU" smtClean="0"/>
              <a:t>19.11.2021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29724-5EEC-46F0-939F-EA6642CE360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465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A87C7-3197-4F4E-9598-B5F9EF42D055}" type="datetime1">
              <a:rPr lang="ru-RU" smtClean="0"/>
              <a:t>19.11.2021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29724-5EEC-46F0-939F-EA6642CE360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8343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870A8-B173-4861-BDAD-4BD1E3084552}" type="datetime1">
              <a:rPr lang="ru-RU" smtClean="0"/>
              <a:t>19.11.2021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29724-5EEC-46F0-939F-EA6642CE360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9034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9CFD7-D0A0-4693-8F85-EBAC6A48FBDB}" type="datetime1">
              <a:rPr lang="ru-RU" smtClean="0"/>
              <a:t>19.11.2021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29724-5EEC-46F0-939F-EA6642CE360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9156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D5254-BE9D-496B-B556-EDF28CDF16EE}" type="datetime1">
              <a:rPr lang="ru-RU" smtClean="0"/>
              <a:t>19.11.2021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29724-5EEC-46F0-939F-EA6642CE360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2495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30964-F6EB-462C-AED8-A50BAC8F1952}" type="datetime1">
              <a:rPr lang="ru-RU" smtClean="0"/>
              <a:t>19.11.2021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29724-5EEC-46F0-939F-EA6642CE360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7462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5999E-650B-4BF6-82DA-9627FE817559}" type="datetime1">
              <a:rPr lang="ru-RU" smtClean="0"/>
              <a:t>19.11.2021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29724-5EEC-46F0-939F-EA6642CE360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5072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618" r:id="rId1"/>
    <p:sldLayoutId id="2147485619" r:id="rId2"/>
    <p:sldLayoutId id="2147485620" r:id="rId3"/>
    <p:sldLayoutId id="2147485621" r:id="rId4"/>
    <p:sldLayoutId id="2147485622" r:id="rId5"/>
    <p:sldLayoutId id="2147485623" r:id="rId6"/>
    <p:sldLayoutId id="2147485624" r:id="rId7"/>
    <p:sldLayoutId id="2147485625" r:id="rId8"/>
    <p:sldLayoutId id="2147485626" r:id="rId9"/>
    <p:sldLayoutId id="2147485627" r:id="rId10"/>
    <p:sldLayoutId id="2147485628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3E42B-C37B-4F63-9BE0-577A9B7EF30F}" type="datetimeFigureOut">
              <a:rPr lang="ru-RU" smtClean="0"/>
              <a:t>19.11.2021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37515-88B0-4B3C-B76D-B219506766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5588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630" r:id="rId1"/>
    <p:sldLayoutId id="2147485631" r:id="rId2"/>
    <p:sldLayoutId id="2147485632" r:id="rId3"/>
    <p:sldLayoutId id="2147485633" r:id="rId4"/>
    <p:sldLayoutId id="2147485634" r:id="rId5"/>
    <p:sldLayoutId id="2147485635" r:id="rId6"/>
    <p:sldLayoutId id="2147485636" r:id="rId7"/>
    <p:sldLayoutId id="2147485637" r:id="rId8"/>
    <p:sldLayoutId id="2147485638" r:id="rId9"/>
    <p:sldLayoutId id="2147485639" r:id="rId10"/>
    <p:sldLayoutId id="2147485640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Содержимое 4"/>
          <p:cNvSpPr txBox="1">
            <a:spLocks/>
          </p:cNvSpPr>
          <p:nvPr/>
        </p:nvSpPr>
        <p:spPr>
          <a:xfrm>
            <a:off x="2949824" y="1626606"/>
            <a:ext cx="7187300" cy="101103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endParaRPr kumimoji="0" lang="ru-RU" sz="3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2" name="TextBox 5"/>
          <p:cNvSpPr txBox="1">
            <a:spLocks noChangeArrowheads="1"/>
          </p:cNvSpPr>
          <p:nvPr/>
        </p:nvSpPr>
        <p:spPr bwMode="auto">
          <a:xfrm>
            <a:off x="2949824" y="5988608"/>
            <a:ext cx="667336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-1" normalizeH="0" baseline="0" noProof="0" dirty="0">
                <a:ln>
                  <a:noFill/>
                </a:ln>
                <a:solidFill>
                  <a:srgbClr val="A88000"/>
                </a:solidFill>
                <a:effectLst/>
                <a:uLnTx/>
                <a:uFillTx/>
                <a:latin typeface="Times New Roman"/>
                <a:ea typeface="DejaVu Sans"/>
                <a:cs typeface="+mn-cs"/>
              </a:rPr>
              <a:t>г. Тверь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-1" normalizeH="0" baseline="0" noProof="0" dirty="0">
                <a:ln>
                  <a:noFill/>
                </a:ln>
                <a:solidFill>
                  <a:srgbClr val="A88000"/>
                </a:solidFill>
                <a:effectLst/>
                <a:uLnTx/>
                <a:uFillTx/>
                <a:latin typeface="Times New Roman"/>
                <a:ea typeface="DejaVu Sans"/>
                <a:cs typeface="+mn-cs"/>
              </a:rPr>
              <a:t>23 ноября 2021 года</a:t>
            </a:r>
          </a:p>
        </p:txBody>
      </p:sp>
      <p:sp>
        <p:nvSpPr>
          <p:cNvPr id="6" name="Прямоугольник 5"/>
          <p:cNvSpPr>
            <a:spLocks noChangeArrowheads="1"/>
          </p:cNvSpPr>
          <p:nvPr/>
        </p:nvSpPr>
        <p:spPr bwMode="auto">
          <a:xfrm>
            <a:off x="946296" y="1527917"/>
            <a:ext cx="10611293" cy="340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0433" tIns="40242" rIns="80433" bIns="40242">
            <a:spAutoFit/>
          </a:bodyPr>
          <a:lstStyle/>
          <a:p>
            <a:pPr lvl="0" algn="ctr">
              <a:defRPr/>
            </a:pPr>
            <a:r>
              <a:rPr kumimoji="0" lang="ru-RU" sz="24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О внесении изменений в закон Тверской области от 28.12.2020 № 84-ЗО   «Об областном бюджете Тверской области на 2021 год и на плановый период 2022 и 2023 годов», </a:t>
            </a:r>
            <a:r>
              <a:rPr kumimoji="0" lang="ru-RU" altLang="ru-RU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сводную бюджетную роспись и </a:t>
            </a:r>
            <a:r>
              <a:rPr kumimoji="0" lang="ru-RU" sz="24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государственную программу Тверской области </a:t>
            </a:r>
            <a:r>
              <a:rPr lang="ru-RU" sz="2400" b="1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«Развитие демографической и семейной политики Тверской области» на 2020 ‒ 2025 годы </a:t>
            </a:r>
            <a:r>
              <a:rPr kumimoji="0" lang="ru-RU" sz="24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в части увеличения бюджетных </a:t>
            </a:r>
            <a:r>
              <a:rPr lang="ru-RU" sz="2400" b="1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ассигнований субсидии на выполнение </a:t>
            </a:r>
          </a:p>
          <a:p>
            <a:pPr lvl="0" algn="ctr">
              <a:defRPr/>
            </a:pPr>
            <a:r>
              <a:rPr lang="ru-RU" sz="2400" b="1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государственного задания в 2021 году</a:t>
            </a:r>
            <a:r>
              <a:rPr kumimoji="0" lang="ru-RU" sz="24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государственным бюджетным учреждениям, подведомственным Министерству демографической и семейной политики Тверской области</a:t>
            </a:r>
          </a:p>
        </p:txBody>
      </p:sp>
      <p:pic>
        <p:nvPicPr>
          <p:cNvPr id="11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</a:blip>
          <a:srcRect l="5005"/>
          <a:stretch>
            <a:fillRect/>
          </a:stretch>
        </p:blipFill>
        <p:spPr bwMode="auto">
          <a:xfrm>
            <a:off x="244015" y="94924"/>
            <a:ext cx="756000" cy="938483"/>
          </a:xfrm>
          <a:prstGeom prst="rect">
            <a:avLst/>
          </a:prstGeom>
          <a:noFill/>
        </p:spPr>
      </p:pic>
      <p:sp>
        <p:nvSpPr>
          <p:cNvPr id="10" name="CustomShape 1">
            <a:extLst>
              <a:ext uri="{FF2B5EF4-FFF2-40B4-BE49-F238E27FC236}">
                <a16:creationId xmlns:a16="http://schemas.microsoft.com/office/drawing/2014/main" id="{8C581035-3371-4CF4-9CF0-F048A2CEEEFE}"/>
              </a:ext>
            </a:extLst>
          </p:cNvPr>
          <p:cNvSpPr/>
          <p:nvPr/>
        </p:nvSpPr>
        <p:spPr>
          <a:xfrm>
            <a:off x="1000080" y="142200"/>
            <a:ext cx="7347600" cy="8121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noStrike" kern="1200" cap="none" spc="-1" normalizeH="0" baseline="0" noProof="0" dirty="0">
                <a:ln>
                  <a:noFill/>
                </a:ln>
                <a:solidFill>
                  <a:srgbClr val="A88000"/>
                </a:solidFill>
                <a:effectLst/>
                <a:uLnTx/>
                <a:uFillTx/>
                <a:latin typeface="Times New Roman"/>
                <a:ea typeface="DejaVu Sans"/>
              </a:rPr>
              <a:t>МИНИСТЕРСТВО ДЕМОГРАФИЧЕСКОЙ И СЕМЕЙНОЙ  ПОЛИТИКИ ТВЕРСКОЙ ОБЛАСТИ</a:t>
            </a:r>
            <a:endParaRPr kumimoji="0" lang="ru-RU" sz="20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77294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1093694" y="343156"/>
            <a:ext cx="10068608" cy="39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defPPr>
              <a:defRPr lang="ru-RU"/>
            </a:defPPr>
            <a:lvl1pPr algn="ctr">
              <a:defRPr sz="2000" b="1" cap="all">
                <a:solidFill>
                  <a:srgbClr val="A88000"/>
                </a:solidFill>
                <a:effectLst/>
                <a:latin typeface="Times New Roman" pitchFamily="18" charset="0"/>
                <a:cs typeface="Times New Roman" pitchFamily="18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noStrike" kern="1200" cap="all" spc="0" normalizeH="0" baseline="0" noProof="0" dirty="0">
                <a:ln>
                  <a:noFill/>
                </a:ln>
                <a:solidFill>
                  <a:srgbClr val="A88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уровень среднемесячной заработной платы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000" b="1" i="0" u="none" strike="noStrike" kern="1200" cap="all" spc="0" normalizeH="0" baseline="0" noProof="0" dirty="0">
              <a:ln>
                <a:noFill/>
              </a:ln>
              <a:solidFill>
                <a:srgbClr val="A88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0" y="-1145223"/>
            <a:ext cx="850832" cy="61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899" tIns="60949" rIns="121899" bIns="60949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598913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598913" algn="l" defTabSz="1218987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267009"/>
              </p:ext>
            </p:extLst>
          </p:nvPr>
        </p:nvGraphicFramePr>
        <p:xfrm>
          <a:off x="1056346" y="1309931"/>
          <a:ext cx="10109025" cy="49936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37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4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18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18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1863">
                  <a:extLst>
                    <a:ext uri="{9D8B030D-6E8A-4147-A177-3AD203B41FA5}">
                      <a16:colId xmlns:a16="http://schemas.microsoft.com/office/drawing/2014/main" val="95320483"/>
                    </a:ext>
                  </a:extLst>
                </a:gridCol>
                <a:gridCol w="1141863">
                  <a:extLst>
                    <a:ext uri="{9D8B030D-6E8A-4147-A177-3AD203B41FA5}">
                      <a16:colId xmlns:a16="http://schemas.microsoft.com/office/drawing/2014/main" val="765169615"/>
                    </a:ext>
                  </a:extLst>
                </a:gridCol>
                <a:gridCol w="1141863">
                  <a:extLst>
                    <a:ext uri="{9D8B030D-6E8A-4147-A177-3AD203B41FA5}">
                      <a16:colId xmlns:a16="http://schemas.microsoft.com/office/drawing/2014/main" val="2610645191"/>
                    </a:ext>
                  </a:extLst>
                </a:gridCol>
                <a:gridCol w="11418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89383">
                  <a:extLst>
                    <a:ext uri="{9D8B030D-6E8A-4147-A177-3AD203B41FA5}">
                      <a16:colId xmlns:a16="http://schemas.microsoft.com/office/drawing/2014/main" val="100573314"/>
                    </a:ext>
                  </a:extLst>
                </a:gridCol>
              </a:tblGrid>
              <a:tr h="896566"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1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</a:t>
                      </a:r>
                    </a:p>
                  </a:txBody>
                  <a:tcPr marL="6835" marR="6835" marT="6835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Показатели</a:t>
                      </a:r>
                      <a:endParaRPr lang="ru-RU" sz="1600" b="1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5" marR="6835" marT="68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2016 год</a:t>
                      </a:r>
                      <a:endParaRPr lang="ru-RU" sz="1600" b="1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5" marR="6835" marT="6835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2017 год</a:t>
                      </a:r>
                      <a:endParaRPr lang="ru-RU" sz="1600" b="1" u="none" strike="noStrike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35" marR="6835" marT="6835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2018 год</a:t>
                      </a:r>
                    </a:p>
                  </a:txBody>
                  <a:tcPr marL="6835" marR="6835" marT="6835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2019 год</a:t>
                      </a:r>
                    </a:p>
                  </a:txBody>
                  <a:tcPr marL="6835" marR="6835" marT="6835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2020 год</a:t>
                      </a:r>
                    </a:p>
                  </a:txBody>
                  <a:tcPr marL="6835" marR="6835" marT="6835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Январь-август 2021 года</a:t>
                      </a:r>
                    </a:p>
                  </a:txBody>
                  <a:tcPr marL="6835" marR="6835" marT="6835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Прирост 2021 года к 2016 году</a:t>
                      </a:r>
                      <a:endParaRPr lang="ru-RU" sz="1600" b="1" u="none" strike="noStrike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35" marR="6835" marT="6835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163"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1" i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35" marR="6835" marT="6835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1" i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35" marR="6835" marT="68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1" i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35" marR="6835" marT="6835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1" i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35" marR="6835" marT="6835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1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35" marR="6835" marT="6835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1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35" marR="6835" marT="6835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1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6835" marR="6835" marT="6835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1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835" marR="6835" marT="6835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1" i="1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6835" marR="6835" marT="6835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3817262"/>
                  </a:ext>
                </a:extLst>
              </a:tr>
              <a:tr h="722811"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35" marR="6835" marT="6835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РФ</a:t>
                      </a:r>
                      <a:endParaRPr lang="ru-RU" sz="16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5" marR="6835" marT="6835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36,7</a:t>
                      </a:r>
                    </a:p>
                  </a:txBody>
                  <a:tcPr marL="6835" marR="6835" marT="6835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39,2</a:t>
                      </a:r>
                    </a:p>
                  </a:txBody>
                  <a:tcPr marL="6835" marR="6835" marT="6835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43,7</a:t>
                      </a:r>
                    </a:p>
                  </a:txBody>
                  <a:tcPr marL="6835" marR="6835" marT="6835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47,8</a:t>
                      </a:r>
                    </a:p>
                  </a:txBody>
                  <a:tcPr marL="6835" marR="6835" marT="6835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51,3</a:t>
                      </a:r>
                    </a:p>
                  </a:txBody>
                  <a:tcPr marL="6835" marR="6835" marT="6835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54,4</a:t>
                      </a:r>
                    </a:p>
                  </a:txBody>
                  <a:tcPr marL="6835" marR="6835" marT="6835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48 %</a:t>
                      </a:r>
                    </a:p>
                  </a:txBody>
                  <a:tcPr marL="6835" marR="6835" marT="6835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7349"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35" marR="6835" marT="6835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ЦФО</a:t>
                      </a:r>
                      <a:endParaRPr lang="ru-RU" sz="16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5" marR="6835" marT="6835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45,9</a:t>
                      </a:r>
                    </a:p>
                  </a:txBody>
                  <a:tcPr marL="6835" marR="6835" marT="6835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48,6</a:t>
                      </a:r>
                    </a:p>
                  </a:txBody>
                  <a:tcPr marL="6835" marR="6835" marT="6835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54,7</a:t>
                      </a:r>
                    </a:p>
                  </a:txBody>
                  <a:tcPr marL="6835" marR="6835" marT="6835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60,8</a:t>
                      </a:r>
                    </a:p>
                  </a:txBody>
                  <a:tcPr marL="6835" marR="6835" marT="6835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65,3</a:t>
                      </a:r>
                    </a:p>
                  </a:txBody>
                  <a:tcPr marL="6835" marR="6835" marT="6835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69,7</a:t>
                      </a:r>
                    </a:p>
                  </a:txBody>
                  <a:tcPr marL="6835" marR="6835" marT="6835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52 %</a:t>
                      </a:r>
                    </a:p>
                  </a:txBody>
                  <a:tcPr marL="6835" marR="6835" marT="6835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7349"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35" marR="6835" marT="6835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Тверская область</a:t>
                      </a:r>
                    </a:p>
                  </a:txBody>
                  <a:tcPr marL="6835" marR="6835" marT="6835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26,2</a:t>
                      </a:r>
                    </a:p>
                  </a:txBody>
                  <a:tcPr marL="6835" marR="6835" marT="6835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27,6</a:t>
                      </a:r>
                    </a:p>
                  </a:txBody>
                  <a:tcPr marL="6835" marR="6835" marT="6835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31,0</a:t>
                      </a:r>
                    </a:p>
                  </a:txBody>
                  <a:tcPr marL="6835" marR="6835" marT="6835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33,5</a:t>
                      </a:r>
                    </a:p>
                  </a:txBody>
                  <a:tcPr marL="6835" marR="6835" marT="6835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36,1</a:t>
                      </a:r>
                    </a:p>
                  </a:txBody>
                  <a:tcPr marL="6835" marR="6835" marT="6835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38,3</a:t>
                      </a:r>
                    </a:p>
                  </a:txBody>
                  <a:tcPr marL="6835" marR="6835" marT="6835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1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46 %</a:t>
                      </a:r>
                    </a:p>
                  </a:txBody>
                  <a:tcPr marL="6835" marR="6835" marT="6835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0856097"/>
                  </a:ext>
                </a:extLst>
              </a:tr>
              <a:tr h="557349"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1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35" marR="6835" marT="6835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1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Семейный центр </a:t>
                      </a:r>
                    </a:p>
                    <a:p>
                      <a:pPr algn="ctr" fontAlgn="t"/>
                      <a:r>
                        <a:rPr lang="ru-RU" sz="1600" b="0" i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(педагогический персонал)</a:t>
                      </a:r>
                    </a:p>
                  </a:txBody>
                  <a:tcPr marL="6835" marR="6835" marT="6835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1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15,5</a:t>
                      </a:r>
                    </a:p>
                  </a:txBody>
                  <a:tcPr marL="6835" marR="6835" marT="6835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1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16,6</a:t>
                      </a:r>
                    </a:p>
                  </a:txBody>
                  <a:tcPr marL="6835" marR="6835" marT="6835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17,0</a:t>
                      </a:r>
                    </a:p>
                  </a:txBody>
                  <a:tcPr marL="6835" marR="6835" marT="6835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18,5</a:t>
                      </a:r>
                    </a:p>
                  </a:txBody>
                  <a:tcPr marL="6835" marR="6835" marT="6835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19,4</a:t>
                      </a:r>
                    </a:p>
                  </a:txBody>
                  <a:tcPr marL="6835" marR="6835" marT="6835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19,7</a:t>
                      </a:r>
                    </a:p>
                  </a:txBody>
                  <a:tcPr marL="6835" marR="6835" marT="6835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1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27 %</a:t>
                      </a:r>
                    </a:p>
                  </a:txBody>
                  <a:tcPr marL="6835" marR="6835" marT="6835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4075727"/>
                  </a:ext>
                </a:extLst>
              </a:tr>
              <a:tr h="557349"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1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35" marR="6835" marT="6835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1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Семейный центр </a:t>
                      </a:r>
                    </a:p>
                    <a:p>
                      <a:pPr algn="ctr" fontAlgn="t"/>
                      <a:r>
                        <a:rPr lang="ru-RU" sz="1600" b="0" i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(социальные </a:t>
                      </a:r>
                    </a:p>
                    <a:p>
                      <a:pPr algn="ctr" fontAlgn="t"/>
                      <a:r>
                        <a:rPr lang="ru-RU" sz="1600" b="0" i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работники)</a:t>
                      </a:r>
                    </a:p>
                  </a:txBody>
                  <a:tcPr marL="6835" marR="6835" marT="6835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1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13,4</a:t>
                      </a:r>
                    </a:p>
                  </a:txBody>
                  <a:tcPr marL="6835" marR="6835" marT="6835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1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15,4</a:t>
                      </a:r>
                    </a:p>
                  </a:txBody>
                  <a:tcPr marL="6835" marR="6835" marT="6835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17,3</a:t>
                      </a:r>
                    </a:p>
                  </a:txBody>
                  <a:tcPr marL="6835" marR="6835" marT="6835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18,5</a:t>
                      </a:r>
                    </a:p>
                  </a:txBody>
                  <a:tcPr marL="6835" marR="6835" marT="6835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17,2</a:t>
                      </a:r>
                    </a:p>
                  </a:txBody>
                  <a:tcPr marL="6835" marR="6835" marT="6835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16,4</a:t>
                      </a:r>
                    </a:p>
                  </a:txBody>
                  <a:tcPr marL="6835" marR="6835" marT="6835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1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22 %</a:t>
                      </a:r>
                    </a:p>
                  </a:txBody>
                  <a:tcPr marL="6835" marR="6835" marT="6835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7795013"/>
                  </a:ext>
                </a:extLst>
              </a:tr>
            </a:tbl>
          </a:graphicData>
        </a:graphic>
      </p:graphicFrame>
      <p:sp>
        <p:nvSpPr>
          <p:cNvPr id="9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467476" y="6286553"/>
            <a:ext cx="342374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11" name="Прямоугольник 2">
            <a:extLst>
              <a:ext uri="{FF2B5EF4-FFF2-40B4-BE49-F238E27FC236}">
                <a16:creationId xmlns:a16="http://schemas.microsoft.com/office/drawing/2014/main" id="{C39E642B-9394-4B44-A13C-831A5BA057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55823" y="857244"/>
            <a:ext cx="1242483" cy="37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r" defTabSz="1219170" rtl="0" eaLnBrk="1" fontAlgn="ctr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alt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тыс. руб.</a:t>
            </a:r>
            <a:endParaRPr kumimoji="0" lang="ru-RU" altLang="ru-RU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3" name="Рисунок 1"/>
          <p:cNvPicPr>
            <a:picLocks noChangeAspect="1" noChangeArrowheads="1"/>
          </p:cNvPicPr>
          <p:nvPr/>
        </p:nvPicPr>
        <p:blipFill>
          <a:blip r:embed="rId3">
            <a:lum contrast="12000"/>
          </a:blip>
          <a:srcRect l="5005"/>
          <a:stretch>
            <a:fillRect/>
          </a:stretch>
        </p:blipFill>
        <p:spPr bwMode="auto">
          <a:xfrm>
            <a:off x="244015" y="94924"/>
            <a:ext cx="756000" cy="93848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87570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Скругленный прямоугольник 7"/>
          <p:cNvSpPr/>
          <p:nvPr/>
        </p:nvSpPr>
        <p:spPr>
          <a:xfrm>
            <a:off x="1919541" y="4625332"/>
            <a:ext cx="8064895" cy="1700808"/>
          </a:xfrm>
          <a:prstGeom prst="roundRect">
            <a:avLst>
              <a:gd name="adj" fmla="val 10000"/>
            </a:avLst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ru-RU" sz="16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1221285" y="183248"/>
            <a:ext cx="10851744" cy="6508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defRPr/>
            </a:pPr>
            <a:r>
              <a:rPr lang="ru-RU" sz="2000" b="1" dirty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ФОРМИРОВАНИЕ КАДРОВОЙ ОБЕСПЕЧЕННОСТИ ПУТЕМ ОБЕСПЕЧЕНИЯ КОНКУРЕНТНОЙ ЗАРАБОТНОЙ ПЛАТЫ</a:t>
            </a: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538099"/>
              </p:ext>
            </p:extLst>
          </p:nvPr>
        </p:nvGraphicFramePr>
        <p:xfrm>
          <a:off x="1061049" y="944991"/>
          <a:ext cx="10714706" cy="3501390"/>
        </p:xfrm>
        <a:graphic>
          <a:graphicData uri="http://schemas.openxmlformats.org/drawingml/2006/table">
            <a:tbl>
              <a:tblPr firstRow="1">
                <a:tableStyleId>{F5AB1C69-6EDB-4FF4-983F-18BD219EF322}</a:tableStyleId>
              </a:tblPr>
              <a:tblGrid>
                <a:gridCol w="345057">
                  <a:extLst>
                    <a:ext uri="{9D8B030D-6E8A-4147-A177-3AD203B41FA5}">
                      <a16:colId xmlns:a16="http://schemas.microsoft.com/office/drawing/2014/main" val="1770320108"/>
                    </a:ext>
                  </a:extLst>
                </a:gridCol>
                <a:gridCol w="21734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6154">
                  <a:extLst>
                    <a:ext uri="{9D8B030D-6E8A-4147-A177-3AD203B41FA5}">
                      <a16:colId xmlns:a16="http://schemas.microsoft.com/office/drawing/2014/main" val="1457480894"/>
                    </a:ext>
                  </a:extLst>
                </a:gridCol>
                <a:gridCol w="839821">
                  <a:extLst>
                    <a:ext uri="{9D8B030D-6E8A-4147-A177-3AD203B41FA5}">
                      <a16:colId xmlns:a16="http://schemas.microsoft.com/office/drawing/2014/main" val="1589711809"/>
                    </a:ext>
                  </a:extLst>
                </a:gridCol>
                <a:gridCol w="1184043">
                  <a:extLst>
                    <a:ext uri="{9D8B030D-6E8A-4147-A177-3AD203B41FA5}">
                      <a16:colId xmlns:a16="http://schemas.microsoft.com/office/drawing/2014/main" val="2625552114"/>
                    </a:ext>
                  </a:extLst>
                </a:gridCol>
                <a:gridCol w="1600051">
                  <a:extLst>
                    <a:ext uri="{9D8B030D-6E8A-4147-A177-3AD203B41FA5}">
                      <a16:colId xmlns:a16="http://schemas.microsoft.com/office/drawing/2014/main" val="206203433"/>
                    </a:ext>
                  </a:extLst>
                </a:gridCol>
                <a:gridCol w="1683046">
                  <a:extLst>
                    <a:ext uri="{9D8B030D-6E8A-4147-A177-3AD203B41FA5}">
                      <a16:colId xmlns:a16="http://schemas.microsoft.com/office/drawing/2014/main" val="2169321772"/>
                    </a:ext>
                  </a:extLst>
                </a:gridCol>
                <a:gridCol w="1683046">
                  <a:extLst>
                    <a:ext uri="{9D8B030D-6E8A-4147-A177-3AD203B41FA5}">
                      <a16:colId xmlns:a16="http://schemas.microsoft.com/office/drawing/2014/main" val="4052450512"/>
                    </a:ext>
                  </a:extLst>
                </a:gridCol>
              </a:tblGrid>
              <a:tr h="545031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ru-RU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57" marR="9157" marT="91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ru-RU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57" marR="9157" marT="91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ru-RU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 год</a:t>
                      </a:r>
                    </a:p>
                  </a:txBody>
                  <a:tcPr marL="9157" marR="9157" marT="91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ru-RU" sz="18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57" marR="9157" marT="9159" marB="0" anchor="ctr">
                    <a:lnL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ru-RU" sz="18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57" marR="9157" marT="91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57" marR="9157" marT="9159" marB="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2022 год</a:t>
                      </a:r>
                    </a:p>
                  </a:txBody>
                  <a:tcPr marL="9157" marR="9157" marT="9159" marB="0" anchor="ctr">
                    <a:lnL w="19050" cap="flat" cmpd="sng" algn="ctr">
                      <a:solidFill>
                        <a:schemeClr val="accent5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5700727"/>
                  </a:ext>
                </a:extLst>
              </a:tr>
              <a:tr h="1153129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ru-RU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</a:t>
                      </a:r>
                      <a:r>
                        <a:rPr lang="ru-RU" sz="160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п/п</a:t>
                      </a:r>
                      <a:endParaRPr lang="ru-RU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57" marR="9157" marT="91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ru-RU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57" marR="9157" marT="91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Заработная плата сотрудников, руб.</a:t>
                      </a:r>
                    </a:p>
                  </a:txBody>
                  <a:tcPr marL="9157" marR="9157" marT="91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mpd="sng">
                      <a:noFill/>
                    </a:lnL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ru-RU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Предусмотрено на ФЗП,</a:t>
                      </a:r>
                    </a:p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ru-RU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тыс. руб.</a:t>
                      </a:r>
                    </a:p>
                  </a:txBody>
                  <a:tcPr marL="9157" marR="9157" marT="91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ru-RU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Дополнительная потребность (октябрь – декабрь),</a:t>
                      </a:r>
                    </a:p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ru-RU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тыс. руб.</a:t>
                      </a:r>
                    </a:p>
                  </a:txBody>
                  <a:tcPr marL="9157" marR="9157" marT="9159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ru-RU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Дополнительная потребность </a:t>
                      </a:r>
                    </a:p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ru-RU" sz="1600" b="1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(с учетом роста </a:t>
                      </a:r>
                    </a:p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ru-RU" sz="1600" b="1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 25% с 01.04.)</a:t>
                      </a:r>
                      <a:r>
                        <a:rPr lang="ru-RU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</a:p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ru-RU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тыс. руб. *</a:t>
                      </a:r>
                    </a:p>
                  </a:txBody>
                  <a:tcPr marL="9157" marR="9157" marT="9159" marB="0" anchor="ctr">
                    <a:lnL w="19050" cap="flat" cmpd="sng" algn="ctr">
                      <a:solidFill>
                        <a:schemeClr val="accent5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48000" marB="24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Педагогический персонал</a:t>
                      </a:r>
                      <a:endParaRPr lang="ru-RU" sz="1600" b="0" i="1" u="none" strike="noStrike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00" marR="48000" marT="480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i="1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19 698,31</a:t>
                      </a:r>
                    </a:p>
                  </a:txBody>
                  <a:tcPr marL="72000" marR="48000" marT="480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i="1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+25%</a:t>
                      </a:r>
                    </a:p>
                  </a:txBody>
                  <a:tcPr marL="72000" marR="48000" marT="4800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i="1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24 622,89</a:t>
                      </a:r>
                    </a:p>
                  </a:txBody>
                  <a:tcPr marL="72000" marR="48000" marT="4800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i="1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129 231,1</a:t>
                      </a:r>
                    </a:p>
                  </a:txBody>
                  <a:tcPr marL="72000" marR="48000" marT="4800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i="1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15 605,7</a:t>
                      </a:r>
                    </a:p>
                  </a:txBody>
                  <a:tcPr marL="72000" marR="48000" marT="4800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i="1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75 663,1*</a:t>
                      </a:r>
                    </a:p>
                  </a:txBody>
                  <a:tcPr marL="72000" marR="48000" marT="48000" marB="0" anchor="ctr">
                    <a:lnL w="19050" cap="flat" cmpd="sng" algn="ctr">
                      <a:solidFill>
                        <a:schemeClr val="accent5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6212763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48000" marB="24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Социальные 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работники</a:t>
                      </a:r>
                    </a:p>
                  </a:txBody>
                  <a:tcPr marL="72000" marR="48000" marT="48000" marB="24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i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16 420,18</a:t>
                      </a:r>
                    </a:p>
                  </a:txBody>
                  <a:tcPr marL="72000" marR="48000" marT="48000" marB="24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b="0" i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00" marR="48000" marT="48000" marB="2400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20 525,23</a:t>
                      </a:r>
                    </a:p>
                  </a:txBody>
                  <a:tcPr marL="72000" marR="48000" marT="48000" marB="2400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i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9 620,6</a:t>
                      </a:r>
                    </a:p>
                  </a:txBody>
                  <a:tcPr marL="72000" marR="48000" marT="48000" marB="2400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i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1 763,8</a:t>
                      </a:r>
                    </a:p>
                  </a:txBody>
                  <a:tcPr marL="72000" marR="48000" marT="48000" marB="24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i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8 377,2*</a:t>
                      </a:r>
                    </a:p>
                  </a:txBody>
                  <a:tcPr marL="72000" marR="48000" marT="48000" marB="24000" anchor="ctr">
                    <a:lnL w="19050" cap="flat" cmpd="sng" algn="ctr">
                      <a:solidFill>
                        <a:schemeClr val="accent5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b="0" u="none" strike="noStrike" kern="1200" baseline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48000" marB="24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ИТОГО:</a:t>
                      </a:r>
                    </a:p>
                  </a:txBody>
                  <a:tcPr marL="72000" marR="48000" marT="48000" marB="24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b="0" i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00" marR="48000" marT="48000" marB="24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b="0" i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00" marR="48000" marT="48000" marB="2400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48000" marT="48000" marB="2400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i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138 851,7</a:t>
                      </a:r>
                    </a:p>
                  </a:txBody>
                  <a:tcPr marL="72000" marR="48000" marT="48000" marB="2400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i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17 369,5</a:t>
                      </a:r>
                    </a:p>
                  </a:txBody>
                  <a:tcPr marL="72000" marR="48000" marT="48000" marB="24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i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84 040,3*</a:t>
                      </a:r>
                    </a:p>
                  </a:txBody>
                  <a:tcPr marL="72000" marR="48000" marT="48000" marB="24000" anchor="ctr">
                    <a:lnL w="19050" cap="flat" cmpd="sng" algn="ctr">
                      <a:solidFill>
                        <a:schemeClr val="accent5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9155871"/>
                  </a:ext>
                </a:extLst>
              </a:tr>
            </a:tbl>
          </a:graphicData>
        </a:graphic>
      </p:graphicFrame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9178646" y="6383556"/>
            <a:ext cx="3013353" cy="365125"/>
          </a:xfrm>
        </p:spPr>
        <p:txBody>
          <a:bodyPr/>
          <a:lstStyle/>
          <a:p>
            <a:pPr>
              <a:defRPr/>
            </a:pPr>
            <a:fld id="{F93B3B04-0604-4940-833E-F1728FF0D1D2}" type="slidenum">
              <a:rPr lang="ru-RU" sz="14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11</a:t>
            </a:fld>
            <a:endParaRPr lang="ru-RU" sz="1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790BE8-A1D3-4E6D-A7DD-315A443DE37D}"/>
              </a:ext>
            </a:extLst>
          </p:cNvPr>
          <p:cNvSpPr txBox="1"/>
          <p:nvPr/>
        </p:nvSpPr>
        <p:spPr>
          <a:xfrm>
            <a:off x="1194709" y="6326140"/>
            <a:ext cx="5495279" cy="36971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2267"/>
              </a:lnSpc>
            </a:pPr>
            <a:r>
              <a:rPr lang="ru-RU" sz="1867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Бюджетные ассигнования не предусмотрены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8701F1-2E80-43D8-B51F-FA1FA4918F40}"/>
              </a:ext>
            </a:extLst>
          </p:cNvPr>
          <p:cNvSpPr txBox="1"/>
          <p:nvPr/>
        </p:nvSpPr>
        <p:spPr>
          <a:xfrm>
            <a:off x="1034473" y="4567916"/>
            <a:ext cx="1071470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Справочно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должностные обязанности сотрудников семейных центров сходны с должностными обязанностями сотрудников учреждений образования и социальной защиты. </a:t>
            </a:r>
          </a:p>
          <a:p>
            <a:endParaRPr lang="ru-RU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Справочно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среднемесячная заработная плата:</a:t>
            </a:r>
          </a:p>
          <a:p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35 834,67 руб. – педагогический работник в учреждениях образования;</a:t>
            </a:r>
          </a:p>
          <a:p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30 994,96 руб. – социальный работник в учреждениях социальной защиты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1B9019A0-C4F8-46AB-A2D0-5042C5BFBB3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51" y="153238"/>
            <a:ext cx="686117" cy="8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308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Прямоугольник 5"/>
          <p:cNvSpPr>
            <a:spLocks noChangeArrowheads="1"/>
          </p:cNvSpPr>
          <p:nvPr/>
        </p:nvSpPr>
        <p:spPr bwMode="auto">
          <a:xfrm>
            <a:off x="1038224" y="134737"/>
            <a:ext cx="10126559" cy="860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alt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A88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ЦЕНТРАЛИЗАЦИЯ БУХГАЛТЕРСКОГО УЧЕТА СЕМЕЙНЫХ ЦЕНТРОВ ТВЕРСКОЙ ОБЛАСТИ</a:t>
            </a:r>
          </a:p>
        </p:txBody>
      </p:sp>
      <p:cxnSp>
        <p:nvCxnSpPr>
          <p:cNvPr id="27" name="Прямая соединительная линия 26"/>
          <p:cNvCxnSpPr>
            <a:cxnSpLocks/>
          </p:cNvCxnSpPr>
          <p:nvPr/>
        </p:nvCxnSpPr>
        <p:spPr>
          <a:xfrm>
            <a:off x="1038224" y="2994085"/>
            <a:ext cx="10126559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>
            <a:cxnSpLocks/>
          </p:cNvCxnSpPr>
          <p:nvPr/>
        </p:nvCxnSpPr>
        <p:spPr>
          <a:xfrm>
            <a:off x="1038224" y="4858367"/>
            <a:ext cx="10126559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Скругленный прямоугольник 21"/>
          <p:cNvSpPr/>
          <p:nvPr/>
        </p:nvSpPr>
        <p:spPr>
          <a:xfrm>
            <a:off x="1038223" y="1282545"/>
            <a:ext cx="10126559" cy="1517007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1903" tIns="60952" rIns="121903" bIns="60952" anchor="ctr"/>
          <a:lstStyle>
            <a:lvl1pPr marL="342900" indent="-342900">
              <a:spcBef>
                <a:spcPct val="20000"/>
              </a:spcBef>
              <a:buChar char="•"/>
              <a:tabLst>
                <a:tab pos="20161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201613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2016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0" indent="0" algn="ctr">
              <a:spcBef>
                <a:spcPct val="0"/>
              </a:spcBef>
              <a:buNone/>
              <a:defRPr/>
            </a:pPr>
            <a:r>
              <a:rPr kumimoji="1" lang="ru-RU" altLang="ru-RU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рамках реализации процесса централизации отдельных функций учреждений,</a:t>
            </a:r>
          </a:p>
          <a:p>
            <a:pPr marL="0" lvl="0" indent="0" algn="ctr">
              <a:spcBef>
                <a:spcPct val="0"/>
              </a:spcBef>
              <a:buNone/>
              <a:defRPr/>
            </a:pPr>
            <a:r>
              <a:rPr kumimoji="1" lang="ru-RU" altLang="ru-RU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подведомственных </a:t>
            </a:r>
            <a:r>
              <a:rPr kumimoji="1" lang="ru-RU" altLang="ru-RU" sz="2000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Минсемьи</a:t>
            </a:r>
            <a:r>
              <a:rPr kumimoji="1" lang="ru-RU" altLang="ru-RU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ТО, в 2020 году на базе </a:t>
            </a:r>
          </a:p>
          <a:p>
            <a:pPr marL="0" lvl="0" indent="0" algn="ctr">
              <a:spcBef>
                <a:spcPct val="0"/>
              </a:spcBef>
              <a:buNone/>
              <a:defRPr/>
            </a:pPr>
            <a:r>
              <a:rPr kumimoji="1" lang="ru-RU" altLang="ru-RU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ГБУ «ОСРЦН «Мой семейный центр» г. Твери и Калининского р-на начал свою работу отраслевой центр по бухгалтерскому и кадровому учету </a:t>
            </a:r>
            <a:r>
              <a:rPr kumimoji="1" lang="ru-RU" altLang="ru-RU" sz="20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(Централизованная бухгалтерия)</a:t>
            </a:r>
            <a:r>
              <a:rPr kumimoji="1" lang="ru-RU" altLang="ru-RU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1038224" y="3281568"/>
            <a:ext cx="10126560" cy="1448330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1903" tIns="60952" rIns="121903" bIns="60952" anchor="ctr"/>
          <a:lstStyle>
            <a:lvl1pPr marL="342900" indent="-342900">
              <a:spcBef>
                <a:spcPct val="20000"/>
              </a:spcBef>
              <a:buChar char="•"/>
              <a:tabLst>
                <a:tab pos="20161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201613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2016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0" indent="0" algn="just">
              <a:spcBef>
                <a:spcPct val="0"/>
              </a:spcBef>
              <a:buNone/>
              <a:defRPr/>
            </a:pPr>
            <a:r>
              <a:rPr kumimoji="1" lang="ru-RU" altLang="ru-R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Централизованной бухгалтерии предусмотрена 41 шт. ед., обслуживающая 27 государственных бюджетных учреждений (1 162 шт. ед.), подведомственных Министерству. </a:t>
            </a:r>
            <a:r>
              <a:rPr kumimoji="1" lang="ru-RU" altLang="ru-RU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Финансовое обеспечение учреждений осуществляется только за счет средств областного бюджета Тверской области.</a:t>
            </a:r>
          </a:p>
        </p:txBody>
      </p:sp>
      <p:sp>
        <p:nvSpPr>
          <p:cNvPr id="6159" name="Номер слайда 4"/>
          <p:cNvSpPr>
            <a:spLocks noGrp="1"/>
          </p:cNvSpPr>
          <p:nvPr>
            <p:ph type="sldNum" sz="quarter" idx="12"/>
          </p:nvPr>
        </p:nvSpPr>
        <p:spPr bwMode="auto">
          <a:xfrm>
            <a:off x="9164638" y="6293783"/>
            <a:ext cx="2743200" cy="360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altLang="ru-RU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kumimoji="0" lang="ru-RU" altLang="ru-RU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12" name="Рисунок 1"/>
          <p:cNvPicPr>
            <a:picLocks noChangeAspect="1" noChangeArrowheads="1"/>
          </p:cNvPicPr>
          <p:nvPr/>
        </p:nvPicPr>
        <p:blipFill>
          <a:blip r:embed="rId2">
            <a:lum contrast="12000"/>
          </a:blip>
          <a:srcRect l="5005"/>
          <a:stretch>
            <a:fillRect/>
          </a:stretch>
        </p:blipFill>
        <p:spPr bwMode="auto">
          <a:xfrm>
            <a:off x="244015" y="94924"/>
            <a:ext cx="756000" cy="938483"/>
          </a:xfrm>
          <a:prstGeom prst="rect">
            <a:avLst/>
          </a:prstGeom>
          <a:noFill/>
        </p:spPr>
      </p:pic>
      <p:sp>
        <p:nvSpPr>
          <p:cNvPr id="15" name="Скругленный прямоугольник 22">
            <a:extLst>
              <a:ext uri="{FF2B5EF4-FFF2-40B4-BE49-F238E27FC236}">
                <a16:creationId xmlns:a16="http://schemas.microsoft.com/office/drawing/2014/main" id="{8D8A0FA7-54DB-4F79-8AAF-A6BCAD559517}"/>
              </a:ext>
            </a:extLst>
          </p:cNvPr>
          <p:cNvSpPr/>
          <p:nvPr/>
        </p:nvSpPr>
        <p:spPr>
          <a:xfrm>
            <a:off x="1038223" y="4978092"/>
            <a:ext cx="10278961" cy="1439961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1903" tIns="60952" rIns="121903" bIns="60952" anchor="ctr"/>
          <a:lstStyle>
            <a:lvl1pPr marL="342900" indent="-342900">
              <a:spcBef>
                <a:spcPct val="20000"/>
              </a:spcBef>
              <a:buChar char="•"/>
              <a:tabLst>
                <a:tab pos="20161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201613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2016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0" indent="0" algn="ctr">
              <a:spcBef>
                <a:spcPct val="0"/>
              </a:spcBef>
              <a:buNone/>
              <a:defRPr/>
            </a:pPr>
            <a:r>
              <a:rPr kumimoji="1" lang="ru-RU" altLang="ru-RU" sz="1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 создании централизованной бухгалтерии для финансового обеспечения было учтено передаваемое из Минсоцзащиты ТО финансирование, определенное из вакантных ставок без учета компенсационных и стимулирующих выплат. </a:t>
            </a:r>
          </a:p>
          <a:p>
            <a:pPr marL="0" lvl="0" indent="0" algn="ctr">
              <a:spcBef>
                <a:spcPct val="0"/>
              </a:spcBef>
              <a:buNone/>
              <a:defRPr/>
            </a:pPr>
            <a:r>
              <a:rPr kumimoji="1" lang="ru-RU" altLang="ru-RU" sz="1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ГБУ «ОСРЦН «Мой семейный центр» г. Твери и Калининского р-на не обеспечен бюджетными ассигнованиями для осуществления выплаты заработной платы за ноябрь-декабрь 2021 года.</a:t>
            </a:r>
            <a:endParaRPr kumimoji="1" lang="ru-RU" altLang="ru-RU" sz="18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4711259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Скругленный прямоугольник 7"/>
          <p:cNvSpPr/>
          <p:nvPr/>
        </p:nvSpPr>
        <p:spPr>
          <a:xfrm>
            <a:off x="1919541" y="4625332"/>
            <a:ext cx="8064895" cy="1700808"/>
          </a:xfrm>
          <a:prstGeom prst="roundRect">
            <a:avLst>
              <a:gd name="adj" fmla="val 10000"/>
            </a:avLst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ru-RU" sz="16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966443" y="183248"/>
            <a:ext cx="10851744" cy="6508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defRPr/>
            </a:pPr>
            <a:r>
              <a:rPr lang="ru-RU" sz="2000" b="1" dirty="0">
                <a:solidFill>
                  <a:srgbClr val="CCAF0A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ФИНАНСОВОЕ ОБЕСПЕЧЕНИЕ ЦЕНТРАЛИЗОВАННОЙ БУХГАЛТЕРИИ</a:t>
            </a: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698258"/>
              </p:ext>
            </p:extLst>
          </p:nvPr>
        </p:nvGraphicFramePr>
        <p:xfrm>
          <a:off x="996067" y="731889"/>
          <a:ext cx="10851744" cy="4901816"/>
        </p:xfrm>
        <a:graphic>
          <a:graphicData uri="http://schemas.openxmlformats.org/drawingml/2006/table">
            <a:tbl>
              <a:tblPr firstRow="1">
                <a:tableStyleId>{F5AB1C69-6EDB-4FF4-983F-18BD219EF322}</a:tableStyleId>
              </a:tblPr>
              <a:tblGrid>
                <a:gridCol w="405157">
                  <a:extLst>
                    <a:ext uri="{9D8B030D-6E8A-4147-A177-3AD203B41FA5}">
                      <a16:colId xmlns:a16="http://schemas.microsoft.com/office/drawing/2014/main" val="1770320108"/>
                    </a:ext>
                  </a:extLst>
                </a:gridCol>
                <a:gridCol w="23625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5471">
                  <a:extLst>
                    <a:ext uri="{9D8B030D-6E8A-4147-A177-3AD203B41FA5}">
                      <a16:colId xmlns:a16="http://schemas.microsoft.com/office/drawing/2014/main" val="1457480894"/>
                    </a:ext>
                  </a:extLst>
                </a:gridCol>
                <a:gridCol w="1301173">
                  <a:extLst>
                    <a:ext uri="{9D8B030D-6E8A-4147-A177-3AD203B41FA5}">
                      <a16:colId xmlns:a16="http://schemas.microsoft.com/office/drawing/2014/main" val="2625552114"/>
                    </a:ext>
                  </a:extLst>
                </a:gridCol>
                <a:gridCol w="1758334">
                  <a:extLst>
                    <a:ext uri="{9D8B030D-6E8A-4147-A177-3AD203B41FA5}">
                      <a16:colId xmlns:a16="http://schemas.microsoft.com/office/drawing/2014/main" val="206203433"/>
                    </a:ext>
                  </a:extLst>
                </a:gridCol>
                <a:gridCol w="1849539">
                  <a:extLst>
                    <a:ext uri="{9D8B030D-6E8A-4147-A177-3AD203B41FA5}">
                      <a16:colId xmlns:a16="http://schemas.microsoft.com/office/drawing/2014/main" val="2169321772"/>
                    </a:ext>
                  </a:extLst>
                </a:gridCol>
                <a:gridCol w="1849539">
                  <a:extLst>
                    <a:ext uri="{9D8B030D-6E8A-4147-A177-3AD203B41FA5}">
                      <a16:colId xmlns:a16="http://schemas.microsoft.com/office/drawing/2014/main" val="4052450512"/>
                    </a:ext>
                  </a:extLst>
                </a:gridCol>
              </a:tblGrid>
              <a:tr h="434798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ru-RU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57" marR="9157" marT="91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ru-RU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57" marR="9157" marT="91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57" marR="9157" marT="91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 год</a:t>
                      </a:r>
                    </a:p>
                  </a:txBody>
                  <a:tcPr marL="9157" marR="9157" marT="9159" marB="0" anchor="ctr">
                    <a:lnL w="19050" cap="flat" cmpd="sng" algn="ctr">
                      <a:solidFill>
                        <a:schemeClr val="bg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ru-RU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57" marR="9157" marT="91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ru-RU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57" marR="9157" marT="9159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ru-RU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57" marR="9157" marT="9159" marB="0" anchor="ctr">
                    <a:lnL w="19050" cap="flat" cmpd="sng" algn="ctr">
                      <a:solidFill>
                        <a:schemeClr val="accent5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2182717"/>
                  </a:ext>
                </a:extLst>
              </a:tr>
              <a:tr h="1049576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ru-RU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</a:t>
                      </a:r>
                      <a:r>
                        <a:rPr lang="ru-RU" sz="160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п/п</a:t>
                      </a:r>
                      <a:endParaRPr lang="ru-RU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57" marR="9157" marT="91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ru-RU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Наименование показателя</a:t>
                      </a:r>
                    </a:p>
                  </a:txBody>
                  <a:tcPr marL="9157" marR="9157" marT="91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Шт. ед.</a:t>
                      </a:r>
                    </a:p>
                  </a:txBody>
                  <a:tcPr marL="9157" marR="9157" marT="91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Заработная плата сотрудников, руб.</a:t>
                      </a:r>
                    </a:p>
                  </a:txBody>
                  <a:tcPr marL="9157" marR="9157" marT="9159" marB="0" anchor="ctr">
                    <a:lnL w="19050" cap="flat" cmpd="sng" algn="ctr">
                      <a:solidFill>
                        <a:schemeClr val="bg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ru-RU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Необходимый ФЗП на год,</a:t>
                      </a:r>
                    </a:p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ru-RU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тыс. руб.</a:t>
                      </a:r>
                    </a:p>
                  </a:txBody>
                  <a:tcPr marL="9157" marR="9157" marT="915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ru-RU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Предусмотрено на ФЗП,</a:t>
                      </a:r>
                    </a:p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ru-RU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тыс. руб.</a:t>
                      </a:r>
                    </a:p>
                  </a:txBody>
                  <a:tcPr marL="9157" marR="9157" marT="9159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ru-RU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Дополнительная потребность,</a:t>
                      </a:r>
                    </a:p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ru-RU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тыс. руб.</a:t>
                      </a:r>
                    </a:p>
                  </a:txBody>
                  <a:tcPr marL="9157" marR="9157" marT="9159" marB="0" anchor="ctr">
                    <a:lnL w="19050" cap="flat" cmpd="sng" algn="ctr">
                      <a:solidFill>
                        <a:schemeClr val="accent5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3078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48000" marB="24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Главный бухгалтер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i="1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2000" marR="48000" marT="480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44 000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687,46   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i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7 812,0</a:t>
                      </a:r>
                    </a:p>
                  </a:txBody>
                  <a:tcPr marL="72000" marR="48000" marT="4800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i="1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6 702,7</a:t>
                      </a:r>
                      <a:endParaRPr lang="ru-RU" sz="1600" b="1" i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00" marR="48000" marT="48000" marB="0" anchor="ctr">
                    <a:lnL w="19050" cap="flat" cmpd="sng" algn="ctr">
                      <a:solidFill>
                        <a:schemeClr val="accent5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6212763"/>
                  </a:ext>
                </a:extLst>
              </a:tr>
              <a:tr h="603078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48000" marB="24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Зам. главного бухгалтера 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i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2000" marR="48000" marT="48000" marB="24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35 200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549,96   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b="1" i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00" marR="48000" marT="48000" marB="24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b="1" i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00" marR="48000" marT="48000" marB="24000" anchor="ctr">
                    <a:lnL w="19050" cap="flat" cmpd="sng" algn="ctr">
                      <a:solidFill>
                        <a:schemeClr val="accent5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3078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0" marR="0" marT="48000" marB="24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Бухгалтер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i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36</a:t>
                      </a:r>
                    </a:p>
                  </a:txBody>
                  <a:tcPr marL="72000" marR="48000" marT="48000" marB="24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21 800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12 261,72   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b="1" i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00" marR="48000" marT="48000" marB="24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b="1" i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00" marR="48000" marT="48000" marB="24000" anchor="ctr">
                    <a:lnL w="19050" cap="flat" cmpd="sng" algn="ctr">
                      <a:solidFill>
                        <a:schemeClr val="accent5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01030"/>
                  </a:ext>
                </a:extLst>
              </a:tr>
              <a:tr h="603078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0" marR="0" marT="48000" marB="24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Специалист по кадрам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i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2000" marR="48000" marT="48000" marB="24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19 000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593,71   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b="1" i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00" marR="48000" marT="48000" marB="24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b="1" i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00" marR="48000" marT="48000" marB="24000" anchor="ctr">
                    <a:lnL w="19050" cap="flat" cmpd="sng" algn="ctr">
                      <a:solidFill>
                        <a:schemeClr val="accent5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0783996"/>
                  </a:ext>
                </a:extLst>
              </a:tr>
              <a:tr h="603078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0" marR="0" marT="48000" marB="24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Системный администратор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i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2000" marR="48000" marT="48000" marB="24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27 000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421,85   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b="1" i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00" marR="48000" marT="48000" marB="24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b="1" i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00" marR="48000" marT="48000" marB="24000" anchor="ctr">
                    <a:lnL w="19050" cap="flat" cmpd="sng" algn="ctr">
                      <a:solidFill>
                        <a:schemeClr val="accent5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2285556"/>
                  </a:ext>
                </a:extLst>
              </a:tr>
              <a:tr h="402052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b="0" u="none" strike="noStrike" kern="1200" baseline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48000" marB="24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ИТОГО:</a:t>
                      </a:r>
                    </a:p>
                  </a:txBody>
                  <a:tcPr marL="72000" marR="48000" marT="48000" marB="24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i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41</a:t>
                      </a:r>
                    </a:p>
                  </a:txBody>
                  <a:tcPr marL="72000" marR="48000" marT="48000" marB="24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48000" marT="48000" marB="2400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i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14 514,7</a:t>
                      </a:r>
                    </a:p>
                  </a:txBody>
                  <a:tcPr marL="9525" marR="9525" marT="9525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i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7 812,0</a:t>
                      </a:r>
                    </a:p>
                  </a:txBody>
                  <a:tcPr marL="72000" marR="48000" marT="48000" marB="24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i="1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6 702,7</a:t>
                      </a:r>
                      <a:endParaRPr lang="ru-RU" sz="1600" b="1" i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00" marR="48000" marT="48000" marB="24000" anchor="ctr">
                    <a:lnL w="19050" cap="flat" cmpd="sng" algn="ctr">
                      <a:solidFill>
                        <a:schemeClr val="accent5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9155871"/>
                  </a:ext>
                </a:extLst>
              </a:tr>
            </a:tbl>
          </a:graphicData>
        </a:graphic>
      </p:graphicFrame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9040629" y="6383556"/>
            <a:ext cx="3013353" cy="365125"/>
          </a:xfrm>
        </p:spPr>
        <p:txBody>
          <a:bodyPr/>
          <a:lstStyle/>
          <a:p>
            <a:pPr>
              <a:defRPr/>
            </a:pPr>
            <a:fld id="{F93B3B04-0604-4940-833E-F1728FF0D1D2}" type="slidenum">
              <a:rPr lang="ru-RU" sz="14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13</a:t>
            </a:fld>
            <a:endParaRPr lang="ru-RU" sz="1867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1B9019A0-C4F8-46AB-A2D0-5042C5BFBB3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51" y="153238"/>
            <a:ext cx="686117" cy="864000"/>
          </a:xfrm>
          <a:prstGeom prst="rect">
            <a:avLst/>
          </a:prstGeom>
        </p:spPr>
      </p:pic>
      <p:sp>
        <p:nvSpPr>
          <p:cNvPr id="12" name="Скругленный прямоугольник 22">
            <a:extLst>
              <a:ext uri="{FF2B5EF4-FFF2-40B4-BE49-F238E27FC236}">
                <a16:creationId xmlns:a16="http://schemas.microsoft.com/office/drawing/2014/main" id="{422FEDAA-73C8-4177-8CAF-B2318782E0AD}"/>
              </a:ext>
            </a:extLst>
          </p:cNvPr>
          <p:cNvSpPr/>
          <p:nvPr/>
        </p:nvSpPr>
        <p:spPr>
          <a:xfrm>
            <a:off x="1099579" y="5745192"/>
            <a:ext cx="10364249" cy="100348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1903" tIns="60952" rIns="121903" bIns="60952" anchor="ctr"/>
          <a:lstStyle>
            <a:lvl1pPr marL="342900" indent="-342900">
              <a:spcBef>
                <a:spcPct val="20000"/>
              </a:spcBef>
              <a:buChar char="•"/>
              <a:tabLst>
                <a:tab pos="20161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201613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2016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0" indent="0" algn="ctr">
              <a:spcBef>
                <a:spcPct val="0"/>
              </a:spcBef>
              <a:buNone/>
              <a:defRPr/>
            </a:pPr>
            <a:r>
              <a:rPr kumimoji="1" lang="ru-RU" altLang="ru-RU" sz="1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ВСЕГО дополнительная потребность в бюджетных ассигнованиях на 2021 год для обеспечения оплаты труда педагогического персонала, социальных работников и сотрудников централизованной бухгалтерии </a:t>
            </a:r>
          </a:p>
          <a:p>
            <a:pPr marL="0" lvl="0" indent="0" algn="ctr">
              <a:spcBef>
                <a:spcPct val="0"/>
              </a:spcBef>
              <a:buNone/>
              <a:defRPr/>
            </a:pPr>
            <a:r>
              <a:rPr kumimoji="1" lang="ru-RU" altLang="ru-RU" sz="1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составляет 24 072,2 тыс. руб. </a:t>
            </a:r>
          </a:p>
        </p:txBody>
      </p:sp>
    </p:spTree>
    <p:extLst>
      <p:ext uri="{BB962C8B-B14F-4D97-AF65-F5344CB8AC3E}">
        <p14:creationId xmlns:p14="http://schemas.microsoft.com/office/powerpoint/2010/main" val="42579073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Google Shape;97;p14"/>
          <p:cNvSpPr>
            <a:spLocks noChangeArrowheads="1"/>
          </p:cNvSpPr>
          <p:nvPr/>
        </p:nvSpPr>
        <p:spPr bwMode="auto">
          <a:xfrm>
            <a:off x="1354668" y="5025177"/>
            <a:ext cx="9529235" cy="1851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36" tIns="45652" rIns="91336" bIns="45652"/>
          <a:lstStyle/>
          <a:p>
            <a:pPr algn="ctr" defTabSz="1114003">
              <a:buClr>
                <a:srgbClr val="000000"/>
              </a:buClr>
            </a:pPr>
            <a:endParaRPr lang="ru-RU" sz="3200" b="1" i="1" dirty="0">
              <a:solidFill>
                <a:srgbClr val="99000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algn="ctr" defTabSz="1114003">
              <a:buClr>
                <a:srgbClr val="000000"/>
              </a:buClr>
            </a:pPr>
            <a:endParaRPr lang="ru-RU" sz="3200" b="1" i="1" dirty="0">
              <a:solidFill>
                <a:srgbClr val="99000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algn="ctr" defTabSz="1114003">
              <a:buClr>
                <a:srgbClr val="000000"/>
              </a:buClr>
            </a:pPr>
            <a:endParaRPr lang="ru-RU" sz="3200" b="1" i="1" dirty="0">
              <a:solidFill>
                <a:srgbClr val="99000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algn="ctr" defTabSz="1114003">
              <a:buClr>
                <a:srgbClr val="000000"/>
              </a:buClr>
            </a:pPr>
            <a:endParaRPr lang="ru-RU" sz="2200" dirty="0">
              <a:solidFill>
                <a:prstClr val="black"/>
              </a:solidFill>
            </a:endParaRPr>
          </a:p>
        </p:txBody>
      </p:sp>
      <p:sp>
        <p:nvSpPr>
          <p:cNvPr id="3075" name="Google Shape;98;p14"/>
          <p:cNvSpPr>
            <a:spLocks noChangeArrowheads="1"/>
          </p:cNvSpPr>
          <p:nvPr/>
        </p:nvSpPr>
        <p:spPr bwMode="auto">
          <a:xfrm>
            <a:off x="1725087" y="665257"/>
            <a:ext cx="9150349" cy="50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36" tIns="45652" rIns="91336" bIns="45652"/>
          <a:lstStyle/>
          <a:p>
            <a:pPr defTabSz="1114003">
              <a:buClr>
                <a:srgbClr val="000000"/>
              </a:buClr>
            </a:pPr>
            <a:endParaRPr lang="ru-RU" sz="27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</p:txBody>
      </p:sp>
      <p:sp>
        <p:nvSpPr>
          <p:cNvPr id="3076" name="Google Shape;99;p14"/>
          <p:cNvSpPr>
            <a:spLocks noChangeArrowheads="1"/>
          </p:cNvSpPr>
          <p:nvPr/>
        </p:nvSpPr>
        <p:spPr bwMode="auto">
          <a:xfrm>
            <a:off x="3" y="-1142234"/>
            <a:ext cx="850900" cy="614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1738" tIns="60867" rIns="121738" bIns="60867" anchor="ctr"/>
          <a:lstStyle/>
          <a:p>
            <a:pPr indent="596229" defTabSz="1114003">
              <a:buClr>
                <a:srgbClr val="000000"/>
              </a:buClr>
            </a:pPr>
            <a:endParaRPr lang="ru-RU" sz="800" dirty="0">
              <a:solidFill>
                <a:prstClr val="black"/>
              </a:solidFill>
            </a:endParaRPr>
          </a:p>
          <a:p>
            <a:pPr indent="596229" defTabSz="1114003">
              <a:buClr>
                <a:srgbClr val="000000"/>
              </a:buClr>
            </a:pPr>
            <a:endParaRPr lang="ru-RU" sz="2400" dirty="0">
              <a:solidFill>
                <a:prstClr val="black"/>
              </a:solidFill>
            </a:endParaRPr>
          </a:p>
        </p:txBody>
      </p:sp>
      <p:sp>
        <p:nvSpPr>
          <p:cNvPr id="3111" name="Google Shape;101;p14"/>
          <p:cNvSpPr>
            <a:spLocks noGrp="1"/>
          </p:cNvSpPr>
          <p:nvPr>
            <p:ph type="sldNum" sz="quarter" idx="4294967295"/>
          </p:nvPr>
        </p:nvSpPr>
        <p:spPr>
          <a:xfrm>
            <a:off x="11067691" y="6519734"/>
            <a:ext cx="912753" cy="265870"/>
          </a:xfrm>
          <a:prstGeom prst="rect">
            <a:avLst/>
          </a:prstGeom>
          <a:noFill/>
        </p:spPr>
        <p:txBody>
          <a:bodyPr vert="horz" lIns="121791" tIns="60894" rIns="121791" bIns="60894" rtlCol="0" anchor="ctr"/>
          <a:lstStyle/>
          <a:p>
            <a:pPr defTabSz="1114003"/>
            <a:r>
              <a:rPr lang="ru-RU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14</a:t>
            </a:r>
          </a:p>
        </p:txBody>
      </p:sp>
      <p:pic>
        <p:nvPicPr>
          <p:cNvPr id="3112" name="Google Shape;102;p14"/>
          <p:cNvPicPr preferRelativeResize="0">
            <a:picLocks noChangeAspect="1" noChangeArrowheads="1"/>
          </p:cNvPicPr>
          <p:nvPr/>
        </p:nvPicPr>
        <p:blipFill>
          <a:blip r:embed="rId3" cstate="print"/>
          <a:srcRect l="5003"/>
          <a:stretch>
            <a:fillRect/>
          </a:stretch>
        </p:blipFill>
        <p:spPr bwMode="auto">
          <a:xfrm>
            <a:off x="167222" y="109976"/>
            <a:ext cx="755649" cy="937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" name="Google Shape;103;p14"/>
          <p:cNvSpPr txBox="1"/>
          <p:nvPr/>
        </p:nvSpPr>
        <p:spPr>
          <a:xfrm>
            <a:off x="911424" y="109977"/>
            <a:ext cx="11015538" cy="654727"/>
          </a:xfrm>
          <a:prstGeom prst="rect">
            <a:avLst/>
          </a:prstGeom>
          <a:noFill/>
          <a:ln>
            <a:noFill/>
          </a:ln>
        </p:spPr>
        <p:txBody>
          <a:bodyPr lIns="121771" tIns="60867" rIns="121771" bIns="60867"/>
          <a:lstStyle/>
          <a:p>
            <a:pPr marL="532799" indent="-532799" algn="ctr" defTabSz="1114003">
              <a:buClr>
                <a:srgbClr val="000000"/>
              </a:buClr>
            </a:pPr>
            <a:r>
              <a:rPr lang="ru-RU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ПРЕДЛОЖЕНИЯ ПО ПЕРЕРАСПРЕДЕЛЕНИЮ БЮДЖЕТНЫХ АССИГНОВАНИЙ </a:t>
            </a:r>
          </a:p>
          <a:p>
            <a:pPr marL="532799" indent="-532799" algn="ctr" defTabSz="1114003">
              <a:buClr>
                <a:srgbClr val="000000"/>
              </a:buClr>
            </a:pPr>
            <a:r>
              <a:rPr lang="ru-RU" b="1" cap="all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в рамках государственной программы</a:t>
            </a:r>
          </a:p>
          <a:p>
            <a:pPr marL="532799" indent="-532799" algn="r" defTabSz="1114003">
              <a:buClr>
                <a:srgbClr val="000000"/>
              </a:buClr>
            </a:pPr>
            <a:endParaRPr lang="ru-RU" b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</p:txBody>
      </p:sp>
      <p:sp>
        <p:nvSpPr>
          <p:cNvPr id="10" name="Прямоугольник 2">
            <a:extLst>
              <a:ext uri="{FF2B5EF4-FFF2-40B4-BE49-F238E27FC236}">
                <a16:creationId xmlns:a16="http://schemas.microsoft.com/office/drawing/2014/main" id="{643678F7-1289-4630-8500-CCF6310F94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59334" y="537895"/>
            <a:ext cx="1242483" cy="37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r" defTabSz="1219170" rtl="0" eaLnBrk="1" fontAlgn="ctr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alt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тыс. руб.</a:t>
            </a:r>
            <a:endParaRPr kumimoji="0" lang="ru-RU" altLang="ru-RU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0" name="Google Shape;100;p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1368718"/>
              </p:ext>
            </p:extLst>
          </p:nvPr>
        </p:nvGraphicFramePr>
        <p:xfrm>
          <a:off x="922870" y="935474"/>
          <a:ext cx="11004093" cy="5614649"/>
        </p:xfrm>
        <a:graphic>
          <a:graphicData uri="http://schemas.openxmlformats.org/drawingml/2006/table">
            <a:tbl>
              <a:tblPr/>
              <a:tblGrid>
                <a:gridCol w="4976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67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3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3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669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755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500"/>
                        <a:buFont typeface="Times New Roman" pitchFamily="18" charset="0"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Times New Roman" pitchFamily="18" charset="0"/>
                        </a:rPr>
                        <a:t>№ </a:t>
                      </a:r>
                      <a:r>
                        <a:rPr kumimoji="0" lang="ru-RU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Times New Roman" pitchFamily="18" charset="0"/>
                        </a:rPr>
                        <a:t>п</a:t>
                      </a:r>
                      <a:r>
                        <a:rPr kumimoji="0" 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Times New Roman" pitchFamily="18" charset="0"/>
                        </a:rPr>
                        <a:t>/</a:t>
                      </a:r>
                      <a:r>
                        <a:rPr kumimoji="0" lang="ru-RU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Times New Roman" pitchFamily="18" charset="0"/>
                        </a:rPr>
                        <a:t>п</a:t>
                      </a:r>
                      <a:endParaRPr kumimoji="0" lang="ru-RU" sz="1600" b="1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500"/>
                        <a:buFont typeface="Calibri" pitchFamily="34" charset="0"/>
                        <a:buNone/>
                        <a:tabLst/>
                      </a:pPr>
                      <a:endParaRPr kumimoji="0" lang="ru-RU" sz="1600" b="1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  <a:sym typeface="Times New Roman" pitchFamily="18" charset="0"/>
                      </a:endParaRPr>
                    </a:p>
                  </a:txBody>
                  <a:tcPr marL="91433" marR="91433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500"/>
                        <a:buFont typeface="Times New Roman" pitchFamily="18" charset="0"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Times New Roman" pitchFamily="18" charset="0"/>
                        </a:rPr>
                        <a:t>Наименование мероприятия</a:t>
                      </a:r>
                      <a:endParaRPr kumimoji="0" lang="ru-RU" sz="1600" b="1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 pitchFamily="34" charset="0"/>
                      </a:endParaRPr>
                    </a:p>
                  </a:txBody>
                  <a:tcPr marL="91433" marR="91433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500"/>
                        <a:buFont typeface="Times New Roman" pitchFamily="18" charset="0"/>
                        <a:buNone/>
                        <a:tabLst/>
                      </a:pPr>
                      <a:r>
                        <a:rPr kumimoji="0" lang="ru-RU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Times New Roman" pitchFamily="18" charset="0"/>
                        </a:rPr>
                        <a:t>2021 год</a:t>
                      </a:r>
                    </a:p>
                  </a:txBody>
                  <a:tcPr marL="121900" marR="121900" marT="60813" marB="608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836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500"/>
                        <a:buFont typeface="Times New Roman" pitchFamily="18" charset="0"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Times New Roman" pitchFamily="18" charset="0"/>
                        </a:rPr>
                        <a:t>Бюджет</a:t>
                      </a:r>
                    </a:p>
                  </a:txBody>
                  <a:tcPr marL="121900" marR="121900" marT="60813" marB="608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500"/>
                        <a:buFont typeface="Times New Roman" pitchFamily="18" charset="0"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Times New Roman" pitchFamily="18" charset="0"/>
                        </a:rPr>
                        <a:t>(+/-)</a:t>
                      </a:r>
                      <a:endParaRPr kumimoji="0" lang="ru-RU" sz="1600" b="1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 pitchFamily="34" charset="0"/>
                      </a:endParaRPr>
                    </a:p>
                  </a:txBody>
                  <a:tcPr marL="121900" marR="121900" marT="60813" marB="608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500"/>
                        <a:buFont typeface="Times New Roman" pitchFamily="18" charset="0"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Times New Roman" pitchFamily="18" charset="0"/>
                        </a:rPr>
                        <a:t>Пояснения</a:t>
                      </a:r>
                    </a:p>
                  </a:txBody>
                  <a:tcPr marL="121900" marR="121900" marT="60813" marB="608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6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500"/>
                        <a:buFont typeface="Times New Roman" pitchFamily="18" charset="0"/>
                        <a:buNone/>
                        <a:tabLst/>
                      </a:pPr>
                      <a:r>
                        <a:rPr kumimoji="0" lang="ru-RU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Times New Roman" pitchFamily="18" charset="0"/>
                        </a:rPr>
                        <a:t>1</a:t>
                      </a:r>
                      <a:endParaRPr kumimoji="0" lang="ru-RU" sz="1600" b="1" i="1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 pitchFamily="34" charset="0"/>
                      </a:endParaRPr>
                    </a:p>
                  </a:txBody>
                  <a:tcPr marL="91433" marR="91433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500"/>
                        <a:buFont typeface="Times New Roman" pitchFamily="18" charset="0"/>
                        <a:buNone/>
                        <a:tabLst/>
                      </a:pPr>
                      <a:r>
                        <a:rPr kumimoji="0" lang="ru-RU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Times New Roman" pitchFamily="18" charset="0"/>
                        </a:rPr>
                        <a:t>2</a:t>
                      </a:r>
                      <a:endParaRPr kumimoji="0" lang="ru-RU" sz="1600" b="1" i="1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 pitchFamily="34" charset="0"/>
                      </a:endParaRPr>
                    </a:p>
                  </a:txBody>
                  <a:tcPr marL="91433" marR="91433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500"/>
                        <a:buFont typeface="Times New Roman" pitchFamily="18" charset="0"/>
                        <a:buNone/>
                        <a:tabLst/>
                      </a:pPr>
                      <a:r>
                        <a:rPr kumimoji="0" lang="ru-RU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Times New Roman" pitchFamily="18" charset="0"/>
                        </a:rPr>
                        <a:t>3</a:t>
                      </a:r>
                      <a:endParaRPr kumimoji="0" lang="ru-RU" sz="1600" b="1" i="1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 pitchFamily="34" charset="0"/>
                      </a:endParaRPr>
                    </a:p>
                  </a:txBody>
                  <a:tcPr marL="91433" marR="91433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500"/>
                        <a:buFont typeface="Times New Roman" pitchFamily="18" charset="0"/>
                        <a:buNone/>
                        <a:tabLst/>
                      </a:pPr>
                      <a:r>
                        <a:rPr kumimoji="0" lang="ru-RU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Times New Roman" pitchFamily="18" charset="0"/>
                        </a:rPr>
                        <a:t>4</a:t>
                      </a:r>
                      <a:endParaRPr kumimoji="0" lang="ru-RU" sz="1600" b="1" i="1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 pitchFamily="34" charset="0"/>
                      </a:endParaRPr>
                    </a:p>
                  </a:txBody>
                  <a:tcPr marL="91433" marR="91433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500"/>
                        <a:buFont typeface="Times New Roman" pitchFamily="18" charset="0"/>
                        <a:buNone/>
                        <a:tabLst/>
                      </a:pPr>
                      <a:r>
                        <a:rPr kumimoji="0" lang="ru-RU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Times New Roman" pitchFamily="18" charset="0"/>
                        </a:rPr>
                        <a:t>5</a:t>
                      </a:r>
                      <a:endParaRPr kumimoji="0" lang="ru-RU" sz="1600" b="1" i="1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 pitchFamily="34" charset="0"/>
                      </a:endParaRPr>
                    </a:p>
                  </a:txBody>
                  <a:tcPr marL="91433" marR="91433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12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500"/>
                        <a:buFont typeface="Times New Roman" pitchFamily="18" charset="0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Times New Roman" pitchFamily="18" charset="0"/>
                        </a:rPr>
                        <a:t>1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 pitchFamily="34" charset="0"/>
                      </a:endParaRPr>
                    </a:p>
                  </a:txBody>
                  <a:tcPr marL="91433" marR="91433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500"/>
                        <a:buFont typeface="Times New Roman" pitchFamily="18" charset="0"/>
                        <a:buNone/>
                        <a:tabLst/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«Предоставление субсидии на выполнение государственного задания  социально-реабилитационным центрам для несовершеннолетних и государственному бюджетному учреждению «Тверской областной Центр социальной помощи семье и детям»» </a:t>
                      </a:r>
                      <a:endParaRPr kumimoji="0" lang="ru-RU" sz="16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Arial" pitchFamily="34" charset="0"/>
                      </a:endParaRPr>
                    </a:p>
                  </a:txBody>
                  <a:tcPr marL="91433" marR="91433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500"/>
                        <a:buFont typeface="Times New Roman" pitchFamily="18" charset="0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Times New Roman" pitchFamily="18" charset="0"/>
                        </a:rPr>
                        <a:t>365 068,1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 pitchFamily="34" charset="0"/>
                      </a:endParaRPr>
                    </a:p>
                  </a:txBody>
                  <a:tcPr marL="91433" marR="91433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500"/>
                        <a:buFont typeface="Times New Roman" pitchFamily="18" charset="0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 pitchFamily="34" charset="0"/>
                        </a:rPr>
                        <a:t>+ 24 072,2</a:t>
                      </a:r>
                    </a:p>
                  </a:txBody>
                  <a:tcPr marL="91433" marR="91433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500"/>
                        <a:buFont typeface="Times New Roman" pitchFamily="18" charset="0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 pitchFamily="34" charset="0"/>
                        </a:rPr>
                        <a:t>Финансовое обеспечение оплаты труда педагогического персонала, социальных работников и сотрудников централизованной бухгалтерии</a:t>
                      </a:r>
                    </a:p>
                  </a:txBody>
                  <a:tcPr marL="91433" marR="91433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337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500"/>
                        <a:buFont typeface="Times New Roman" pitchFamily="18" charset="0"/>
                        <a:buNone/>
                        <a:tabLst/>
                      </a:pPr>
                      <a:r>
                        <a:rPr kumimoji="0" lang="ru-RU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Arial" pitchFamily="34" charset="0"/>
                        </a:rPr>
                        <a:t>Источники финансового обеспечения дополнительной потребности в бюджетных ассигнованиях</a:t>
                      </a:r>
                    </a:p>
                  </a:txBody>
                  <a:tcPr marL="91433" marR="91433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500"/>
                        <a:buFont typeface="Times New Roman" pitchFamily="18" charset="0"/>
                        <a:buNone/>
                        <a:tabLst/>
                      </a:pPr>
                      <a:endParaRPr kumimoji="0" lang="ru-RU" sz="16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Arial" pitchFamily="34" charset="0"/>
                      </a:endParaRPr>
                    </a:p>
                  </a:txBody>
                  <a:tcPr marL="91433" marR="91433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500"/>
                        <a:buFont typeface="Times New Roman" pitchFamily="18" charset="0"/>
                        <a:buNone/>
                        <a:tabLst/>
                      </a:pPr>
                      <a:endParaRPr kumimoji="0" lang="ru-RU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Arial" pitchFamily="34" charset="0"/>
                      </a:endParaRPr>
                    </a:p>
                  </a:txBody>
                  <a:tcPr marL="91433" marR="91433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500"/>
                        <a:buFont typeface="Times New Roman" pitchFamily="18" charset="0"/>
                        <a:buNone/>
                        <a:tabLst/>
                        <a:defRPr/>
                      </a:pP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 pitchFamily="34" charset="0"/>
                      </a:endParaRPr>
                    </a:p>
                  </a:txBody>
                  <a:tcPr marL="91433" marR="91433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500"/>
                        <a:buFont typeface="Times New Roman" pitchFamily="18" charset="0"/>
                        <a:buNone/>
                        <a:tabLst/>
                      </a:pP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Arial" pitchFamily="34" charset="0"/>
                      </a:endParaRPr>
                    </a:p>
                  </a:txBody>
                  <a:tcPr marL="91433" marR="91433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8268475"/>
                  </a:ext>
                </a:extLst>
              </a:tr>
              <a:tr h="8900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500"/>
                        <a:buFont typeface="Times New Roman" pitchFamily="18" charset="0"/>
                        <a:buNone/>
                        <a:tabLst/>
                      </a:pPr>
                      <a:r>
                        <a:rPr kumimoji="0" lang="ru-RU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Arial" pitchFamily="34" charset="0"/>
                        </a:rPr>
                        <a:t>2</a:t>
                      </a:r>
                    </a:p>
                  </a:txBody>
                  <a:tcPr marL="91433" marR="91433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500"/>
                        <a:buFont typeface="Times New Roman" pitchFamily="18" charset="0"/>
                        <a:buNone/>
                        <a:tabLst/>
                      </a:pPr>
                      <a:r>
                        <a:rPr lang="ru-RU" sz="1600" b="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</a:t>
                      </a:r>
                      <a:r>
                        <a:rPr kumimoji="0" lang="ru-RU" sz="16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Субсидии государственным учреждениям Тверской области на организацию и обеспечение отдыха и оздоровления детей, находящихся в трудной жизненной ситуации»</a:t>
                      </a:r>
                      <a:endParaRPr kumimoji="0" lang="ru-RU" sz="16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Arial" pitchFamily="34" charset="0"/>
                      </a:endParaRPr>
                    </a:p>
                  </a:txBody>
                  <a:tcPr marL="91433" marR="91433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500"/>
                        <a:buFont typeface="Times New Roman" pitchFamily="18" charset="0"/>
                        <a:buNone/>
                        <a:tabLst/>
                      </a:pPr>
                      <a:r>
                        <a:rPr kumimoji="0" lang="ru-RU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 pitchFamily="34" charset="0"/>
                        </a:rPr>
                        <a:t>27 351,7</a:t>
                      </a:r>
                    </a:p>
                  </a:txBody>
                  <a:tcPr marL="91433" marR="91433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500"/>
                        <a:buFont typeface="Times New Roman" pitchFamily="18" charset="0"/>
                        <a:buNone/>
                        <a:tabLst/>
                        <a:defRPr/>
                      </a:pPr>
                      <a:r>
                        <a:rPr kumimoji="0" lang="ru-RU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Times New Roman" pitchFamily="18" charset="0"/>
                        </a:rPr>
                        <a:t>- </a:t>
                      </a: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 pitchFamily="34" charset="0"/>
                        </a:rPr>
                        <a:t>4 860,4</a:t>
                      </a:r>
                    </a:p>
                  </a:txBody>
                  <a:tcPr marL="91433" marR="91433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500"/>
                        <a:buFont typeface="Times New Roman" pitchFamily="18" charset="0"/>
                        <a:buNone/>
                        <a:tabLst/>
                      </a:pPr>
                      <a:r>
                        <a:rPr kumimoji="0" lang="ru-RU" sz="155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Показатель по охвату детей выполнен, экономия сложилась с учетом норматива по заполняемости лагерей в 2021 году (заполняемость загородных лагерей 75% от вместимости) </a:t>
                      </a:r>
                    </a:p>
                  </a:txBody>
                  <a:tcPr marL="91433" marR="91433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900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500"/>
                        <a:buFont typeface="Times New Roman" pitchFamily="18" charset="0"/>
                        <a:buNone/>
                        <a:tabLst/>
                      </a:pPr>
                      <a:r>
                        <a:rPr kumimoji="0" lang="ru-RU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Arial" pitchFamily="34" charset="0"/>
                        </a:rPr>
                        <a:t>3</a:t>
                      </a:r>
                    </a:p>
                  </a:txBody>
                  <a:tcPr marL="91433" marR="91433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500"/>
                        <a:buFont typeface="Times New Roman" pitchFamily="18" charset="0"/>
                        <a:buNone/>
                        <a:tabLst/>
                        <a:defRPr/>
                      </a:pPr>
                      <a:r>
                        <a:rPr kumimoji="0" lang="ru-RU" sz="16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«Предоставление субсидии на иные цели социально-реабилитационным центрам для несовершеннолетних и государственному бюджетному учреждению «Тверской областной Центр социальной помощи семье и детям»»</a:t>
                      </a:r>
                      <a:endParaRPr kumimoji="0" lang="ru-RU" sz="16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Arial" pitchFamily="34" charset="0"/>
                      </a:endParaRPr>
                    </a:p>
                  </a:txBody>
                  <a:tcPr marL="91433" marR="91433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500"/>
                        <a:buFont typeface="Times New Roman" pitchFamily="18" charset="0"/>
                        <a:buNone/>
                        <a:tabLst/>
                      </a:pPr>
                      <a:r>
                        <a:rPr kumimoji="0" lang="ru-RU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 pitchFamily="34" charset="0"/>
                        </a:rPr>
                        <a:t>9 110,0</a:t>
                      </a:r>
                    </a:p>
                  </a:txBody>
                  <a:tcPr marL="91433" marR="91433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500"/>
                        <a:buFont typeface="Times New Roman" pitchFamily="18" charset="0"/>
                        <a:buNone/>
                        <a:tabLst/>
                        <a:defRPr/>
                      </a:pP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 pitchFamily="34" charset="0"/>
                        </a:rPr>
                        <a:t>- 8 152,8</a:t>
                      </a:r>
                    </a:p>
                  </a:txBody>
                  <a:tcPr marL="91433" marR="91433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500"/>
                        <a:buFont typeface="Times New Roman" pitchFamily="18" charset="0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Рост стоимости строительных материалов в 2021 году – несоответствие сумм по изготовленным ПСД в конце 2020 - начале 2021 годов  </a:t>
                      </a:r>
                    </a:p>
                  </a:txBody>
                  <a:tcPr marL="91433" marR="91433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6042405"/>
                  </a:ext>
                </a:extLst>
              </a:tr>
              <a:tr h="8900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500"/>
                        <a:buFont typeface="Times New Roman" pitchFamily="18" charset="0"/>
                        <a:buNone/>
                        <a:tabLst/>
                      </a:pPr>
                      <a:r>
                        <a:rPr kumimoji="0" lang="ru-RU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Arial" pitchFamily="34" charset="0"/>
                        </a:rPr>
                        <a:t>4</a:t>
                      </a:r>
                    </a:p>
                  </a:txBody>
                  <a:tcPr marL="91433" marR="91433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500"/>
                        <a:buFont typeface="Times New Roman" pitchFamily="18" charset="0"/>
                        <a:buNone/>
                        <a:tabLst/>
                        <a:defRPr/>
                      </a:pPr>
                      <a:r>
                        <a:rPr kumimoji="0" lang="ru-RU" sz="16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«Предоставление субсидии на иные цели государственному бюджетному учреждению «Областной Центр помощи детям, оставшимся без попечения родителей»»</a:t>
                      </a:r>
                      <a:endParaRPr kumimoji="0" lang="ru-RU" sz="16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Arial" pitchFamily="34" charset="0"/>
                      </a:endParaRPr>
                    </a:p>
                  </a:txBody>
                  <a:tcPr marL="91433" marR="91433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500"/>
                        <a:buFont typeface="Times New Roman" pitchFamily="18" charset="0"/>
                        <a:buNone/>
                        <a:tabLst/>
                      </a:pPr>
                      <a:r>
                        <a:rPr kumimoji="0" lang="ru-RU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 pitchFamily="34" charset="0"/>
                        </a:rPr>
                        <a:t>800,0</a:t>
                      </a:r>
                    </a:p>
                  </a:txBody>
                  <a:tcPr marL="91433" marR="91433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500"/>
                        <a:buFont typeface="Times New Roman" pitchFamily="18" charset="0"/>
                        <a:buNone/>
                        <a:tabLst/>
                        <a:defRPr/>
                      </a:pP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 pitchFamily="34" charset="0"/>
                        </a:rPr>
                        <a:t>- 466,0</a:t>
                      </a:r>
                    </a:p>
                  </a:txBody>
                  <a:tcPr marL="91433" marR="91433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500"/>
                        <a:buFont typeface="Times New Roman" pitchFamily="18" charset="0"/>
                        <a:buNone/>
                        <a:tabLst/>
                      </a:pP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33" marR="91433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1397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0408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Google Shape;97;p14"/>
          <p:cNvSpPr>
            <a:spLocks noChangeArrowheads="1"/>
          </p:cNvSpPr>
          <p:nvPr/>
        </p:nvSpPr>
        <p:spPr bwMode="auto">
          <a:xfrm>
            <a:off x="1354668" y="5025177"/>
            <a:ext cx="9529235" cy="1851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36" tIns="45652" rIns="91336" bIns="45652"/>
          <a:lstStyle/>
          <a:p>
            <a:pPr algn="ctr" defTabSz="1114003">
              <a:buClr>
                <a:srgbClr val="000000"/>
              </a:buClr>
            </a:pPr>
            <a:endParaRPr lang="ru-RU" sz="3200" b="1" i="1" dirty="0">
              <a:solidFill>
                <a:srgbClr val="99000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algn="ctr" defTabSz="1114003">
              <a:buClr>
                <a:srgbClr val="000000"/>
              </a:buClr>
            </a:pPr>
            <a:endParaRPr lang="ru-RU" sz="3200" b="1" i="1" dirty="0">
              <a:solidFill>
                <a:srgbClr val="99000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algn="ctr" defTabSz="1114003">
              <a:buClr>
                <a:srgbClr val="000000"/>
              </a:buClr>
            </a:pPr>
            <a:endParaRPr lang="ru-RU" sz="3200" b="1" i="1" dirty="0">
              <a:solidFill>
                <a:srgbClr val="99000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algn="ctr" defTabSz="1114003">
              <a:buClr>
                <a:srgbClr val="000000"/>
              </a:buClr>
            </a:pPr>
            <a:endParaRPr lang="ru-RU" sz="2200" dirty="0">
              <a:solidFill>
                <a:prstClr val="black"/>
              </a:solidFill>
            </a:endParaRPr>
          </a:p>
        </p:txBody>
      </p:sp>
      <p:sp>
        <p:nvSpPr>
          <p:cNvPr id="3075" name="Google Shape;98;p14"/>
          <p:cNvSpPr>
            <a:spLocks noChangeArrowheads="1"/>
          </p:cNvSpPr>
          <p:nvPr/>
        </p:nvSpPr>
        <p:spPr bwMode="auto">
          <a:xfrm>
            <a:off x="1725087" y="665257"/>
            <a:ext cx="9150349" cy="50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36" tIns="45652" rIns="91336" bIns="45652"/>
          <a:lstStyle/>
          <a:p>
            <a:pPr defTabSz="1114003">
              <a:buClr>
                <a:srgbClr val="000000"/>
              </a:buClr>
            </a:pPr>
            <a:endParaRPr lang="ru-RU" sz="27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</p:txBody>
      </p:sp>
      <p:sp>
        <p:nvSpPr>
          <p:cNvPr id="3076" name="Google Shape;99;p14"/>
          <p:cNvSpPr>
            <a:spLocks noChangeArrowheads="1"/>
          </p:cNvSpPr>
          <p:nvPr/>
        </p:nvSpPr>
        <p:spPr bwMode="auto">
          <a:xfrm>
            <a:off x="3" y="-1142234"/>
            <a:ext cx="850900" cy="614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1738" tIns="60867" rIns="121738" bIns="60867" anchor="ctr"/>
          <a:lstStyle/>
          <a:p>
            <a:pPr indent="596229" defTabSz="1114003">
              <a:buClr>
                <a:srgbClr val="000000"/>
              </a:buClr>
            </a:pPr>
            <a:endParaRPr lang="ru-RU" sz="800" dirty="0">
              <a:solidFill>
                <a:prstClr val="black"/>
              </a:solidFill>
            </a:endParaRPr>
          </a:p>
          <a:p>
            <a:pPr indent="596229" defTabSz="1114003">
              <a:buClr>
                <a:srgbClr val="000000"/>
              </a:buClr>
            </a:pPr>
            <a:endParaRPr lang="ru-RU" sz="2400" dirty="0">
              <a:solidFill>
                <a:prstClr val="black"/>
              </a:solidFill>
            </a:endParaRPr>
          </a:p>
        </p:txBody>
      </p:sp>
      <p:sp>
        <p:nvSpPr>
          <p:cNvPr id="3111" name="Google Shape;101;p14"/>
          <p:cNvSpPr>
            <a:spLocks noGrp="1"/>
          </p:cNvSpPr>
          <p:nvPr>
            <p:ph type="sldNum" sz="quarter" idx="4294967295"/>
          </p:nvPr>
        </p:nvSpPr>
        <p:spPr>
          <a:xfrm>
            <a:off x="11067691" y="6493854"/>
            <a:ext cx="912753" cy="265870"/>
          </a:xfrm>
          <a:prstGeom prst="rect">
            <a:avLst/>
          </a:prstGeom>
          <a:noFill/>
        </p:spPr>
        <p:txBody>
          <a:bodyPr vert="horz" lIns="121791" tIns="60894" rIns="121791" bIns="60894" rtlCol="0" anchor="ctr"/>
          <a:lstStyle/>
          <a:p>
            <a:pPr defTabSz="1114003"/>
            <a:r>
              <a:rPr lang="ru-RU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15</a:t>
            </a:r>
          </a:p>
        </p:txBody>
      </p:sp>
      <p:pic>
        <p:nvPicPr>
          <p:cNvPr id="3112" name="Google Shape;102;p14"/>
          <p:cNvPicPr preferRelativeResize="0">
            <a:picLocks noChangeAspect="1" noChangeArrowheads="1"/>
          </p:cNvPicPr>
          <p:nvPr/>
        </p:nvPicPr>
        <p:blipFill>
          <a:blip r:embed="rId3" cstate="print"/>
          <a:srcRect l="5003"/>
          <a:stretch>
            <a:fillRect/>
          </a:stretch>
        </p:blipFill>
        <p:spPr bwMode="auto">
          <a:xfrm>
            <a:off x="167222" y="109976"/>
            <a:ext cx="755649" cy="937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" name="Google Shape;103;p14"/>
          <p:cNvSpPr txBox="1"/>
          <p:nvPr/>
        </p:nvSpPr>
        <p:spPr>
          <a:xfrm>
            <a:off x="911424" y="109977"/>
            <a:ext cx="11015538" cy="654727"/>
          </a:xfrm>
          <a:prstGeom prst="rect">
            <a:avLst/>
          </a:prstGeom>
          <a:noFill/>
          <a:ln>
            <a:noFill/>
          </a:ln>
        </p:spPr>
        <p:txBody>
          <a:bodyPr lIns="121771" tIns="60867" rIns="121771" bIns="60867"/>
          <a:lstStyle/>
          <a:p>
            <a:pPr marL="532799" indent="-532799" algn="ctr" defTabSz="1114003">
              <a:buClr>
                <a:srgbClr val="000000"/>
              </a:buClr>
            </a:pPr>
            <a:r>
              <a:rPr lang="ru-RU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ПРЕДЛОЖЕНИЯ ПО ПЕРЕРАСПРЕДЕЛЕНИЮ БЮДЖЕТНЫХ АССИГНОВАНИЙ </a:t>
            </a:r>
          </a:p>
          <a:p>
            <a:pPr marL="532799" indent="-532799" algn="ctr" defTabSz="1114003">
              <a:buClr>
                <a:srgbClr val="000000"/>
              </a:buClr>
            </a:pPr>
            <a:r>
              <a:rPr lang="ru-RU" b="1" cap="all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в рамках государственной программы </a:t>
            </a:r>
            <a:r>
              <a:rPr lang="ru-RU" b="1" i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(продолжение)</a:t>
            </a:r>
          </a:p>
          <a:p>
            <a:pPr marL="532799" indent="-532799" algn="r" defTabSz="1114003">
              <a:buClr>
                <a:srgbClr val="000000"/>
              </a:buClr>
            </a:pPr>
            <a:endParaRPr lang="ru-RU" b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</p:txBody>
      </p:sp>
      <p:sp>
        <p:nvSpPr>
          <p:cNvPr id="10" name="Прямоугольник 2">
            <a:extLst>
              <a:ext uri="{FF2B5EF4-FFF2-40B4-BE49-F238E27FC236}">
                <a16:creationId xmlns:a16="http://schemas.microsoft.com/office/drawing/2014/main" id="{643678F7-1289-4630-8500-CCF6310F94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47774" y="613004"/>
            <a:ext cx="1242483" cy="37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r" defTabSz="1219170" rtl="0" eaLnBrk="1" fontAlgn="ctr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alt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тыс. руб.</a:t>
            </a:r>
            <a:endParaRPr kumimoji="0" lang="ru-RU" altLang="ru-RU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0" name="Google Shape;100;p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625646"/>
              </p:ext>
            </p:extLst>
          </p:nvPr>
        </p:nvGraphicFramePr>
        <p:xfrm>
          <a:off x="922870" y="987233"/>
          <a:ext cx="11004091" cy="5514681"/>
        </p:xfrm>
        <a:graphic>
          <a:graphicData uri="http://schemas.openxmlformats.org/drawingml/2006/table">
            <a:tbl>
              <a:tblPr/>
              <a:tblGrid>
                <a:gridCol w="4976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67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3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3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669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144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500"/>
                        <a:buFont typeface="Times New Roman" pitchFamily="18" charset="0"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Times New Roman" pitchFamily="18" charset="0"/>
                        </a:rPr>
                        <a:t>№ </a:t>
                      </a:r>
                      <a:r>
                        <a:rPr kumimoji="0" lang="ru-RU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Times New Roman" pitchFamily="18" charset="0"/>
                        </a:rPr>
                        <a:t>п</a:t>
                      </a:r>
                      <a:r>
                        <a:rPr kumimoji="0" 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Times New Roman" pitchFamily="18" charset="0"/>
                        </a:rPr>
                        <a:t>/</a:t>
                      </a:r>
                      <a:r>
                        <a:rPr kumimoji="0" lang="ru-RU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Times New Roman" pitchFamily="18" charset="0"/>
                        </a:rPr>
                        <a:t>п</a:t>
                      </a:r>
                      <a:endParaRPr kumimoji="0" lang="ru-RU" sz="1600" b="1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500"/>
                        <a:buFont typeface="Calibri" pitchFamily="34" charset="0"/>
                        <a:buNone/>
                        <a:tabLst/>
                      </a:pPr>
                      <a:endParaRPr kumimoji="0" lang="ru-RU" sz="1600" b="1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  <a:sym typeface="Times New Roman" pitchFamily="18" charset="0"/>
                      </a:endParaRPr>
                    </a:p>
                  </a:txBody>
                  <a:tcPr marL="91433" marR="91433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500"/>
                        <a:buFont typeface="Times New Roman" pitchFamily="18" charset="0"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Times New Roman" pitchFamily="18" charset="0"/>
                        </a:rPr>
                        <a:t>Наименование мероприятия</a:t>
                      </a:r>
                      <a:endParaRPr kumimoji="0" lang="ru-RU" sz="1600" b="1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 pitchFamily="34" charset="0"/>
                      </a:endParaRPr>
                    </a:p>
                  </a:txBody>
                  <a:tcPr marL="91433" marR="91433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500"/>
                        <a:buFont typeface="Times New Roman" pitchFamily="18" charset="0"/>
                        <a:buNone/>
                        <a:tabLst/>
                      </a:pPr>
                      <a:r>
                        <a:rPr kumimoji="0" lang="ru-RU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Times New Roman" pitchFamily="18" charset="0"/>
                        </a:rPr>
                        <a:t>2021 год</a:t>
                      </a:r>
                    </a:p>
                  </a:txBody>
                  <a:tcPr marL="121900" marR="121900" marT="60813" marB="608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48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500"/>
                        <a:buFont typeface="Times New Roman" pitchFamily="18" charset="0"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Times New Roman" pitchFamily="18" charset="0"/>
                        </a:rPr>
                        <a:t>Бюджет</a:t>
                      </a:r>
                    </a:p>
                  </a:txBody>
                  <a:tcPr marL="121900" marR="121900" marT="60813" marB="608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500"/>
                        <a:buFont typeface="Times New Roman" pitchFamily="18" charset="0"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Times New Roman" pitchFamily="18" charset="0"/>
                        </a:rPr>
                        <a:t>(+/-)</a:t>
                      </a:r>
                      <a:endParaRPr kumimoji="0" lang="ru-RU" sz="1600" b="1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 pitchFamily="34" charset="0"/>
                      </a:endParaRPr>
                    </a:p>
                  </a:txBody>
                  <a:tcPr marL="121900" marR="121900" marT="60813" marB="608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500"/>
                        <a:buFont typeface="Times New Roman" pitchFamily="18" charset="0"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Times New Roman" pitchFamily="18" charset="0"/>
                        </a:rPr>
                        <a:t>Пояснения</a:t>
                      </a:r>
                    </a:p>
                  </a:txBody>
                  <a:tcPr marL="121900" marR="121900" marT="60813" marB="608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5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500"/>
                        <a:buFont typeface="Times New Roman" pitchFamily="18" charset="0"/>
                        <a:buNone/>
                        <a:tabLst/>
                      </a:pPr>
                      <a:r>
                        <a:rPr kumimoji="0" lang="ru-RU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Times New Roman" pitchFamily="18" charset="0"/>
                        </a:rPr>
                        <a:t>1</a:t>
                      </a:r>
                      <a:endParaRPr kumimoji="0" lang="ru-RU" sz="1600" b="1" i="1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 pitchFamily="34" charset="0"/>
                      </a:endParaRPr>
                    </a:p>
                  </a:txBody>
                  <a:tcPr marL="91433" marR="91433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500"/>
                        <a:buFont typeface="Times New Roman" pitchFamily="18" charset="0"/>
                        <a:buNone/>
                        <a:tabLst/>
                      </a:pPr>
                      <a:r>
                        <a:rPr kumimoji="0" lang="ru-RU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Times New Roman" pitchFamily="18" charset="0"/>
                        </a:rPr>
                        <a:t>2</a:t>
                      </a:r>
                      <a:endParaRPr kumimoji="0" lang="ru-RU" sz="1600" b="1" i="1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 pitchFamily="34" charset="0"/>
                      </a:endParaRPr>
                    </a:p>
                  </a:txBody>
                  <a:tcPr marL="91433" marR="91433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500"/>
                        <a:buFont typeface="Times New Roman" pitchFamily="18" charset="0"/>
                        <a:buNone/>
                        <a:tabLst/>
                      </a:pPr>
                      <a:r>
                        <a:rPr kumimoji="0" lang="ru-RU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Times New Roman" pitchFamily="18" charset="0"/>
                        </a:rPr>
                        <a:t>3</a:t>
                      </a:r>
                      <a:endParaRPr kumimoji="0" lang="ru-RU" sz="1600" b="1" i="1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 pitchFamily="34" charset="0"/>
                      </a:endParaRPr>
                    </a:p>
                  </a:txBody>
                  <a:tcPr marL="91433" marR="91433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500"/>
                        <a:buFont typeface="Times New Roman" pitchFamily="18" charset="0"/>
                        <a:buNone/>
                        <a:tabLst/>
                      </a:pPr>
                      <a:r>
                        <a:rPr kumimoji="0" lang="ru-RU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Times New Roman" pitchFamily="18" charset="0"/>
                        </a:rPr>
                        <a:t>4</a:t>
                      </a:r>
                      <a:endParaRPr kumimoji="0" lang="ru-RU" sz="1600" b="1" i="1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 pitchFamily="34" charset="0"/>
                      </a:endParaRPr>
                    </a:p>
                  </a:txBody>
                  <a:tcPr marL="91433" marR="91433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500"/>
                        <a:buFont typeface="Times New Roman" pitchFamily="18" charset="0"/>
                        <a:buNone/>
                        <a:tabLst/>
                      </a:pPr>
                      <a:r>
                        <a:rPr kumimoji="0" lang="ru-RU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Times New Roman" pitchFamily="18" charset="0"/>
                        </a:rPr>
                        <a:t>5</a:t>
                      </a:r>
                      <a:endParaRPr kumimoji="0" lang="ru-RU" sz="1600" b="1" i="1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 pitchFamily="34" charset="0"/>
                      </a:endParaRPr>
                    </a:p>
                  </a:txBody>
                  <a:tcPr marL="91433" marR="91433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593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500"/>
                        <a:buFont typeface="Times New Roman" pitchFamily="18" charset="0"/>
                        <a:buNone/>
                        <a:tabLst/>
                      </a:pPr>
                      <a:r>
                        <a:rPr kumimoji="0" lang="ru-RU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Arial" pitchFamily="34" charset="0"/>
                        </a:rPr>
                        <a:t>Источники финансового обеспечения дополнительной потребности в бюджетных ассигнованиях</a:t>
                      </a:r>
                    </a:p>
                  </a:txBody>
                  <a:tcPr marL="91433" marR="91433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500"/>
                        <a:buFont typeface="Times New Roman" pitchFamily="18" charset="0"/>
                        <a:buNone/>
                        <a:tabLst/>
                      </a:pPr>
                      <a:endParaRPr kumimoji="0" lang="ru-RU" sz="16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Arial" pitchFamily="34" charset="0"/>
                      </a:endParaRPr>
                    </a:p>
                  </a:txBody>
                  <a:tcPr marL="91433" marR="91433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500"/>
                        <a:buFont typeface="Times New Roman" pitchFamily="18" charset="0"/>
                        <a:buNone/>
                        <a:tabLst/>
                      </a:pPr>
                      <a:endParaRPr kumimoji="0" lang="ru-RU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Arial" pitchFamily="34" charset="0"/>
                      </a:endParaRPr>
                    </a:p>
                  </a:txBody>
                  <a:tcPr marL="91433" marR="91433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500"/>
                        <a:buFont typeface="Times New Roman" pitchFamily="18" charset="0"/>
                        <a:buNone/>
                        <a:tabLst/>
                        <a:defRPr/>
                      </a:pP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 pitchFamily="34" charset="0"/>
                      </a:endParaRPr>
                    </a:p>
                  </a:txBody>
                  <a:tcPr marL="91433" marR="91433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500"/>
                        <a:buFont typeface="Times New Roman" pitchFamily="18" charset="0"/>
                        <a:buNone/>
                        <a:tabLst/>
                      </a:pP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Arial" pitchFamily="34" charset="0"/>
                      </a:endParaRPr>
                    </a:p>
                  </a:txBody>
                  <a:tcPr marL="91433" marR="91433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8268475"/>
                  </a:ext>
                </a:extLst>
              </a:tr>
              <a:tr h="8165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500"/>
                        <a:buFont typeface="Times New Roman" pitchFamily="18" charset="0"/>
                        <a:buNone/>
                        <a:tabLst/>
                      </a:pPr>
                      <a:r>
                        <a:rPr kumimoji="0" lang="ru-RU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Arial" pitchFamily="34" charset="0"/>
                        </a:rPr>
                        <a:t>5</a:t>
                      </a:r>
                    </a:p>
                  </a:txBody>
                  <a:tcPr marL="91433" marR="91433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500"/>
                        <a:buFont typeface="Times New Roman" pitchFamily="18" charset="0"/>
                        <a:buNone/>
                        <a:tabLst/>
                      </a:pPr>
                      <a:r>
                        <a:rPr lang="ru-RU" sz="1600" b="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</a:t>
                      </a:r>
                      <a:r>
                        <a:rPr kumimoji="0" lang="ru-RU" sz="16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Предоставление субсидий некоммерческим организациям на формирование подарочных наборов детских принадлежностей для новорожденных детей»</a:t>
                      </a:r>
                      <a:endParaRPr kumimoji="0" lang="ru-RU" sz="16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Arial" pitchFamily="34" charset="0"/>
                      </a:endParaRPr>
                    </a:p>
                  </a:txBody>
                  <a:tcPr marL="91433" marR="91433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500"/>
                        <a:buFont typeface="Times New Roman" pitchFamily="18" charset="0"/>
                        <a:buNone/>
                        <a:tabLst/>
                      </a:pPr>
                      <a:r>
                        <a:rPr kumimoji="0" lang="ru-RU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 pitchFamily="34" charset="0"/>
                        </a:rPr>
                        <a:t>104 929,3</a:t>
                      </a:r>
                    </a:p>
                  </a:txBody>
                  <a:tcPr marL="91433" marR="91433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500"/>
                        <a:buFont typeface="Times New Roman" pitchFamily="18" charset="0"/>
                        <a:buNone/>
                        <a:tabLst/>
                        <a:defRPr/>
                      </a:pPr>
                      <a:r>
                        <a:rPr kumimoji="0" lang="ru-RU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Times New Roman" pitchFamily="18" charset="0"/>
                        </a:rPr>
                        <a:t>- </a:t>
                      </a: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 pitchFamily="34" charset="0"/>
                        </a:rPr>
                        <a:t>5 629,3</a:t>
                      </a:r>
                    </a:p>
                  </a:txBody>
                  <a:tcPr marL="91433" marR="91433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500"/>
                        <a:buFont typeface="Times New Roman" pitchFamily="18" charset="0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Снижение фактической численности новорожденных от запланированной (план - 11 642 детей, ожидаемое количество по данным </a:t>
                      </a:r>
                      <a:r>
                        <a:rPr kumimoji="0" lang="ru-RU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Тверьстата</a:t>
                      </a: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в 2021 г. –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500"/>
                        <a:buFont typeface="Times New Roman" pitchFamily="18" charset="0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10 000 детей)</a:t>
                      </a:r>
                    </a:p>
                  </a:txBody>
                  <a:tcPr marL="91433" marR="91433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80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500"/>
                        <a:buFont typeface="Times New Roman" pitchFamily="18" charset="0"/>
                        <a:buNone/>
                        <a:tabLst/>
                      </a:pPr>
                      <a:r>
                        <a:rPr kumimoji="0" lang="ru-RU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Arial" pitchFamily="34" charset="0"/>
                        </a:rPr>
                        <a:t>6</a:t>
                      </a:r>
                    </a:p>
                  </a:txBody>
                  <a:tcPr marL="91433" marR="91433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500"/>
                        <a:buFont typeface="Times New Roman" pitchFamily="18" charset="0"/>
                        <a:buNone/>
                        <a:tabLst/>
                        <a:defRPr/>
                      </a:pPr>
                      <a:r>
                        <a:rPr kumimoji="0" lang="ru-RU" sz="16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«Обеспечение приобретения автотранспорта многодетным семьям в Тверской области»</a:t>
                      </a:r>
                      <a:endParaRPr kumimoji="0" lang="ru-RU" sz="16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Arial" pitchFamily="34" charset="0"/>
                      </a:endParaRPr>
                    </a:p>
                  </a:txBody>
                  <a:tcPr marL="91433" marR="91433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500"/>
                        <a:buFont typeface="Times New Roman" pitchFamily="18" charset="0"/>
                        <a:buNone/>
                        <a:tabLst/>
                      </a:pPr>
                      <a:r>
                        <a:rPr kumimoji="0" lang="ru-RU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 pitchFamily="34" charset="0"/>
                        </a:rPr>
                        <a:t>2 936,0</a:t>
                      </a:r>
                    </a:p>
                  </a:txBody>
                  <a:tcPr marL="91433" marR="91433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500"/>
                        <a:buFont typeface="Times New Roman" pitchFamily="18" charset="0"/>
                        <a:buNone/>
                        <a:tabLst/>
                        <a:defRPr/>
                      </a:pP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 pitchFamily="34" charset="0"/>
                        </a:rPr>
                        <a:t>- 2 000,0</a:t>
                      </a:r>
                    </a:p>
                  </a:txBody>
                  <a:tcPr marL="91433" marR="91433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500"/>
                        <a:buFont typeface="Times New Roman" pitchFamily="18" charset="0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Страхование КАСКО автомобилей. Исполнение на 19.11.2021 составляет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500"/>
                        <a:buFont typeface="Times New Roman" pitchFamily="18" charset="0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743,0 тыс. руб. или 25%.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500"/>
                        <a:buFont typeface="Times New Roman" pitchFamily="18" charset="0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Заявительный характер.</a:t>
                      </a:r>
                    </a:p>
                  </a:txBody>
                  <a:tcPr marL="91433" marR="91433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6042405"/>
                  </a:ext>
                </a:extLst>
              </a:tr>
              <a:tr h="7431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500"/>
                        <a:buFont typeface="Times New Roman" pitchFamily="18" charset="0"/>
                        <a:buNone/>
                        <a:tabLst/>
                      </a:pPr>
                      <a:r>
                        <a:rPr kumimoji="0" lang="ru-RU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Arial" pitchFamily="34" charset="0"/>
                        </a:rPr>
                        <a:t>7</a:t>
                      </a:r>
                    </a:p>
                  </a:txBody>
                  <a:tcPr marL="91433" marR="91433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500"/>
                        <a:buFont typeface="Times New Roman" pitchFamily="18" charset="0"/>
                        <a:buNone/>
                        <a:tabLst/>
                        <a:defRPr/>
                      </a:pPr>
                      <a:r>
                        <a:rPr kumimoji="0" lang="ru-RU" sz="16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«Адресная социальная помощь на проезд беременным женщинам, проживающим в сельской местности, в центральную районную больницу» </a:t>
                      </a:r>
                      <a:endParaRPr kumimoji="0" lang="ru-RU" sz="16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Arial" pitchFamily="34" charset="0"/>
                      </a:endParaRPr>
                    </a:p>
                  </a:txBody>
                  <a:tcPr marL="91433" marR="91433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500"/>
                        <a:buFont typeface="Times New Roman" pitchFamily="18" charset="0"/>
                        <a:buNone/>
                        <a:tabLst/>
                      </a:pPr>
                      <a:r>
                        <a:rPr kumimoji="0" lang="ru-RU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 pitchFamily="34" charset="0"/>
                        </a:rPr>
                        <a:t>854,5</a:t>
                      </a:r>
                    </a:p>
                  </a:txBody>
                  <a:tcPr marL="91433" marR="91433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500"/>
                        <a:buFont typeface="Times New Roman" pitchFamily="18" charset="0"/>
                        <a:buNone/>
                        <a:tabLst/>
                        <a:defRPr/>
                      </a:pP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 pitchFamily="34" charset="0"/>
                        </a:rPr>
                        <a:t>- 330,0</a:t>
                      </a:r>
                    </a:p>
                  </a:txBody>
                  <a:tcPr marL="91433" marR="91433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500"/>
                        <a:buFont typeface="Times New Roman" pitchFamily="18" charset="0"/>
                        <a:buNone/>
                        <a:tabLst/>
                        <a:defRPr/>
                      </a:pP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Исполнение на 19.11.2021 составляет 437,1 тыс. руб. или 51%. Заявительный характер.</a:t>
                      </a:r>
                    </a:p>
                  </a:txBody>
                  <a:tcPr marL="91433" marR="91433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139708"/>
                  </a:ext>
                </a:extLst>
              </a:tr>
              <a:tr h="9908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500"/>
                        <a:buFont typeface="Times New Roman" pitchFamily="18" charset="0"/>
                        <a:buNone/>
                        <a:tabLst/>
                      </a:pPr>
                      <a:r>
                        <a:rPr kumimoji="0" lang="ru-RU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Arial" pitchFamily="34" charset="0"/>
                        </a:rPr>
                        <a:t>8</a:t>
                      </a:r>
                    </a:p>
                  </a:txBody>
                  <a:tcPr marL="91433" marR="91433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500"/>
                        <a:buFont typeface="Times New Roman" pitchFamily="18" charset="0"/>
                        <a:buNone/>
                        <a:tabLst/>
                        <a:defRPr/>
                      </a:pPr>
                      <a:r>
                        <a:rPr kumimoji="0" lang="ru-RU" sz="16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 pitchFamily="34" charset="0"/>
                        </a:rPr>
                        <a:t>«Ежемесячная денежная выплата (адресная продовольственная помощь) на обеспечение полноценным питанием беременных женщин из малообеспеченных семей»</a:t>
                      </a:r>
                    </a:p>
                  </a:txBody>
                  <a:tcPr marL="91433" marR="91433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500"/>
                        <a:buFont typeface="Times New Roman" pitchFamily="18" charset="0"/>
                        <a:buNone/>
                        <a:tabLst/>
                      </a:pPr>
                      <a:r>
                        <a:rPr kumimoji="0" lang="ru-RU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 pitchFamily="34" charset="0"/>
                        </a:rPr>
                        <a:t>9 330,9</a:t>
                      </a:r>
                    </a:p>
                  </a:txBody>
                  <a:tcPr marL="91433" marR="91433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500"/>
                        <a:buFont typeface="Times New Roman" pitchFamily="18" charset="0"/>
                        <a:buNone/>
                        <a:tabLst/>
                        <a:defRPr/>
                      </a:pP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 pitchFamily="34" charset="0"/>
                        </a:rPr>
                        <a:t>- 2 633,7</a:t>
                      </a:r>
                    </a:p>
                  </a:txBody>
                  <a:tcPr marL="91433" marR="91433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ts val="1500"/>
                        <a:buFont typeface="Times New Roman" pitchFamily="18" charset="0"/>
                        <a:buNone/>
                        <a:tabLst/>
                        <a:defRPr/>
                      </a:pP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Исполнение на 19.11.2021 составляет 5 581,0 тыс. руб. или 60%. Заявительный характер.</a:t>
                      </a:r>
                    </a:p>
                  </a:txBody>
                  <a:tcPr marL="91433" marR="91433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7416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3897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Прямоугольник 5"/>
          <p:cNvSpPr>
            <a:spLocks noChangeArrowheads="1"/>
          </p:cNvSpPr>
          <p:nvPr/>
        </p:nvSpPr>
        <p:spPr bwMode="auto">
          <a:xfrm>
            <a:off x="1038225" y="128588"/>
            <a:ext cx="10079038" cy="697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alt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A88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РАЗВИТИЕ КАДРОВОГО ПОТЕНЦИАЛА СЕМЕЙНЫХ ЦЕНТРОВ В ТВЕРСКОЙ ОБЛАСТИ</a:t>
            </a: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10883" y="1402290"/>
            <a:ext cx="2548217" cy="2356637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1903" tIns="60952" rIns="121903" bIns="60952" anchor="ctr"/>
          <a:lstStyle>
            <a:lvl1pPr marL="342900" indent="-342900">
              <a:spcBef>
                <a:spcPct val="20000"/>
              </a:spcBef>
              <a:buChar char="•"/>
              <a:tabLst>
                <a:tab pos="20161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201613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2016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01613" algn="l"/>
              </a:tabLst>
              <a:defRPr/>
            </a:pPr>
            <a:r>
              <a:rPr kumimoji="1" lang="ru-RU" alt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ОСНОВНЫЕ НАПРАВЛЕНИЯ ДЕЯТЕЛЬНОСТИ: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038225" y="3745543"/>
            <a:ext cx="10685463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Скругленный прямоугольник 17"/>
          <p:cNvSpPr/>
          <p:nvPr/>
        </p:nvSpPr>
        <p:spPr>
          <a:xfrm>
            <a:off x="3227389" y="2689542"/>
            <a:ext cx="8412162" cy="860738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1903" tIns="60952" rIns="121903" bIns="60952" anchor="ctr"/>
          <a:lstStyle>
            <a:lvl1pPr marL="342900" indent="-342900">
              <a:spcBef>
                <a:spcPct val="20000"/>
              </a:spcBef>
              <a:buChar char="•"/>
              <a:tabLst>
                <a:tab pos="20161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201613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2016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0" indent="0" algn="ctr">
              <a:spcBef>
                <a:spcPts val="0"/>
              </a:spcBef>
              <a:buNone/>
              <a:defRPr/>
            </a:pPr>
            <a:r>
              <a:rPr kumimoji="1"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Оказание помощи семьям с детьми, когда возникает потребность помещения ребенка  в стационарное отделение.</a:t>
            </a:r>
            <a:endParaRPr kumimoji="1" lang="ru-RU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Прямая соединительная линия 26"/>
          <p:cNvCxnSpPr/>
          <p:nvPr/>
        </p:nvCxnSpPr>
        <p:spPr>
          <a:xfrm>
            <a:off x="3195638" y="2586038"/>
            <a:ext cx="84963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>
            <a:off x="3203575" y="4643677"/>
            <a:ext cx="856773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 flipH="1" flipV="1">
            <a:off x="3195639" y="1162052"/>
            <a:ext cx="7936" cy="556736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Скругленный прямоугольник 20"/>
          <p:cNvSpPr/>
          <p:nvPr/>
        </p:nvSpPr>
        <p:spPr>
          <a:xfrm>
            <a:off x="1192214" y="4265613"/>
            <a:ext cx="1995488" cy="1811334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1903" tIns="60952" rIns="121903" bIns="60952" anchor="ctr"/>
          <a:lstStyle>
            <a:lvl1pPr marL="342900" indent="-342900">
              <a:spcBef>
                <a:spcPct val="20000"/>
              </a:spcBef>
              <a:buChar char="•"/>
              <a:tabLst>
                <a:tab pos="20161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201613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2016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01613" algn="l"/>
              </a:tabLst>
              <a:defRPr/>
            </a:pPr>
            <a:r>
              <a:rPr kumimoji="1" lang="ru-RU" alt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ЗАДАЧИ:</a:t>
            </a:r>
            <a:endParaRPr kumimoji="1" lang="ru-RU" altLang="ru-RU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3187702" y="3949714"/>
            <a:ext cx="8410575" cy="478626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1903" tIns="60952" rIns="121903" bIns="60952" anchor="ctr"/>
          <a:lstStyle>
            <a:lvl1pPr marL="342900" indent="-342900">
              <a:spcBef>
                <a:spcPct val="20000"/>
              </a:spcBef>
              <a:buChar char="•"/>
              <a:tabLst>
                <a:tab pos="20161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201613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2016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0" indent="0" algn="ctr">
              <a:spcBef>
                <a:spcPct val="0"/>
              </a:spcBef>
              <a:buNone/>
              <a:defRPr/>
            </a:pPr>
            <a:r>
              <a:rPr kumimoji="1" lang="ru-RU" altLang="ru-RU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Повышение уровня престижа работы в Семейных центрах</a:t>
            </a:r>
            <a:endParaRPr kumimoji="1" lang="ru-RU" altLang="ru-RU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3237707" y="4797925"/>
            <a:ext cx="8412162" cy="612459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1903" tIns="60952" rIns="121903" bIns="60952" anchor="ctr"/>
          <a:lstStyle>
            <a:lvl1pPr marL="342900" indent="-342900">
              <a:spcBef>
                <a:spcPct val="20000"/>
              </a:spcBef>
              <a:buChar char="•"/>
              <a:tabLst>
                <a:tab pos="20161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201613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2016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01613" algn="l"/>
              </a:tabLst>
              <a:defRPr/>
            </a:pPr>
            <a:r>
              <a:rPr kumimoji="1" lang="ru-RU" altLang="ru-RU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Снижение текучести кадров, повышение укомплектованности штата </a:t>
            </a:r>
          </a:p>
        </p:txBody>
      </p:sp>
      <p:sp>
        <p:nvSpPr>
          <p:cNvPr id="6159" name="Номер слайда 4"/>
          <p:cNvSpPr>
            <a:spLocks noGrp="1"/>
          </p:cNvSpPr>
          <p:nvPr>
            <p:ph type="sldNum" sz="quarter" idx="12"/>
          </p:nvPr>
        </p:nvSpPr>
        <p:spPr bwMode="auto">
          <a:xfrm>
            <a:off x="9239075" y="6369049"/>
            <a:ext cx="2743200" cy="360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altLang="ru-RU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0" lang="ru-RU" altLang="ru-RU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Рисунок 1"/>
          <p:cNvPicPr>
            <a:picLocks noChangeAspect="1" noChangeArrowheads="1"/>
          </p:cNvPicPr>
          <p:nvPr/>
        </p:nvPicPr>
        <p:blipFill>
          <a:blip r:embed="rId2">
            <a:lum contrast="12000"/>
          </a:blip>
          <a:srcRect l="5005"/>
          <a:stretch>
            <a:fillRect/>
          </a:stretch>
        </p:blipFill>
        <p:spPr bwMode="auto">
          <a:xfrm>
            <a:off x="244015" y="94924"/>
            <a:ext cx="756000" cy="938483"/>
          </a:xfrm>
          <a:prstGeom prst="rect">
            <a:avLst/>
          </a:prstGeom>
          <a:noFill/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C2A336D4-930C-4E82-AEFE-32FB0C8EC3BB}"/>
              </a:ext>
            </a:extLst>
          </p:cNvPr>
          <p:cNvSpPr/>
          <p:nvPr/>
        </p:nvSpPr>
        <p:spPr>
          <a:xfrm>
            <a:off x="3203575" y="1195178"/>
            <a:ext cx="859154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Содействие развитию и укреплению социального здоровья и благополучия семей с детьми, улучшению социально-экономических условий их жизни, осуществление мер по реализации права семей с детьми на защиту и помощь со стороны государства</a:t>
            </a:r>
          </a:p>
        </p:txBody>
      </p:sp>
      <p:sp>
        <p:nvSpPr>
          <p:cNvPr id="17" name="Скругленный прямоугольник 23">
            <a:extLst>
              <a:ext uri="{FF2B5EF4-FFF2-40B4-BE49-F238E27FC236}">
                <a16:creationId xmlns:a16="http://schemas.microsoft.com/office/drawing/2014/main" id="{5BAB2A17-D212-4DC7-9788-646CA49C0B5F}"/>
              </a:ext>
            </a:extLst>
          </p:cNvPr>
          <p:cNvSpPr/>
          <p:nvPr/>
        </p:nvSpPr>
        <p:spPr>
          <a:xfrm>
            <a:off x="3203575" y="5668110"/>
            <a:ext cx="8412162" cy="786944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1903" tIns="60952" rIns="121903" bIns="60952" anchor="ctr"/>
          <a:lstStyle>
            <a:lvl1pPr marL="342900" indent="-342900">
              <a:spcBef>
                <a:spcPct val="20000"/>
              </a:spcBef>
              <a:buChar char="•"/>
              <a:tabLst>
                <a:tab pos="20161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201613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2016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01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01613" algn="l"/>
              </a:tabLst>
              <a:defRPr/>
            </a:pP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22272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Обеспечение повышения уровня реального содержания заработной платы</a:t>
            </a:r>
            <a:endParaRPr kumimoji="1" lang="ru-RU" altLang="ru-RU" sz="20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B24F0E66-98DA-43BA-BE7F-C89B6237015A}"/>
              </a:ext>
            </a:extLst>
          </p:cNvPr>
          <p:cNvCxnSpPr/>
          <p:nvPr/>
        </p:nvCxnSpPr>
        <p:spPr>
          <a:xfrm>
            <a:off x="3227384" y="5559121"/>
            <a:ext cx="856773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5609168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Рисунок 3">
            <a:extLst>
              <a:ext uri="{FF2B5EF4-FFF2-40B4-BE49-F238E27FC236}">
                <a16:creationId xmlns:a16="http://schemas.microsoft.com/office/drawing/2014/main" id="{0FAD02FF-B6DC-4DB1-BAE7-8DCD3F8382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3065" y="1300164"/>
            <a:ext cx="7896225" cy="549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Номер слайда 1">
            <a:extLst>
              <a:ext uri="{FF2B5EF4-FFF2-40B4-BE49-F238E27FC236}">
                <a16:creationId xmlns:a16="http://schemas.microsoft.com/office/drawing/2014/main" id="{E05413D9-D5F7-4E51-943A-3F03678C66F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9320213" y="6442076"/>
            <a:ext cx="27432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32" indent="-285744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2971" indent="-228594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160" indent="-228594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349" indent="-228594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5FD76FB-B667-44B5-B60B-1C440897147D}" type="slidenum">
              <a:rPr lang="ru-RU" altLang="ru-RU" sz="140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ru-RU" alt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12" name="Заголовок 1">
            <a:extLst>
              <a:ext uri="{FF2B5EF4-FFF2-40B4-BE49-F238E27FC236}">
                <a16:creationId xmlns:a16="http://schemas.microsoft.com/office/drawing/2014/main" id="{657097B4-C845-404A-83F0-EB3C8792E6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9497" y="225102"/>
            <a:ext cx="10992479" cy="519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01" tIns="60951" rIns="121901" bIns="60951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ts val="2400"/>
              </a:lnSpc>
              <a:spcBef>
                <a:spcPct val="0"/>
              </a:spcBef>
              <a:buNone/>
            </a:pPr>
            <a:r>
              <a:rPr lang="ru-RU" altLang="ru-RU" sz="2000" b="1" dirty="0">
                <a:solidFill>
                  <a:srgbClr val="9983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СЕТЬ УЧРЕЖДЕНИЙ, ОКАЗЫВАЮЩИХ УСЛУГИ СЕМЬЯМ С ДЕТЬМИ</a:t>
            </a:r>
          </a:p>
        </p:txBody>
      </p:sp>
      <p:sp>
        <p:nvSpPr>
          <p:cNvPr id="17413" name="TextBox 2">
            <a:extLst>
              <a:ext uri="{FF2B5EF4-FFF2-40B4-BE49-F238E27FC236}">
                <a16:creationId xmlns:a16="http://schemas.microsoft.com/office/drawing/2014/main" id="{ADF986D8-D492-41D0-A06D-64FB95E574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2289" y="2311401"/>
            <a:ext cx="30607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217613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217613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2176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2176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2176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2176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2176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2176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2176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sz="1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28 стационарных отделений </a:t>
            </a:r>
          </a:p>
        </p:txBody>
      </p:sp>
      <p:sp>
        <p:nvSpPr>
          <p:cNvPr id="17414" name="TextBox 67">
            <a:extLst>
              <a:ext uri="{FF2B5EF4-FFF2-40B4-BE49-F238E27FC236}">
                <a16:creationId xmlns:a16="http://schemas.microsoft.com/office/drawing/2014/main" id="{8E6665D0-54D1-44FA-8192-4F29142B7B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9051" y="1787526"/>
            <a:ext cx="30622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217613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217613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2176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2176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2176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2176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2176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2176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2176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7415" name="TextBox 66">
            <a:extLst>
              <a:ext uri="{FF2B5EF4-FFF2-40B4-BE49-F238E27FC236}">
                <a16:creationId xmlns:a16="http://schemas.microsoft.com/office/drawing/2014/main" id="{C405594D-2C72-4911-82A2-A338BA4E36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5776" y="3140076"/>
            <a:ext cx="311467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217613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217613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2176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2176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2176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2176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2176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2176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2176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 отделений по работе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ru-RU" altLang="ru-RU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 семьей и детьми</a:t>
            </a:r>
          </a:p>
        </p:txBody>
      </p:sp>
      <p:pic>
        <p:nvPicPr>
          <p:cNvPr id="17416" name="Рисунок 4">
            <a:extLst>
              <a:ext uri="{FF2B5EF4-FFF2-40B4-BE49-F238E27FC236}">
                <a16:creationId xmlns:a16="http://schemas.microsoft.com/office/drawing/2014/main" id="{01AD5404-C73D-47AC-A667-A7E302BADE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388" y="2141539"/>
            <a:ext cx="884237" cy="59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7" name="TextBox 7">
            <a:extLst>
              <a:ext uri="{FF2B5EF4-FFF2-40B4-BE49-F238E27FC236}">
                <a16:creationId xmlns:a16="http://schemas.microsoft.com/office/drawing/2014/main" id="{8845562C-DEF6-4A92-AD67-204DC9A46C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2626" y="1044821"/>
            <a:ext cx="46323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912813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2813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Областной центр «Семья», на базе которого действует детский телефон доверия</a:t>
            </a:r>
          </a:p>
        </p:txBody>
      </p:sp>
      <p:sp>
        <p:nvSpPr>
          <p:cNvPr id="17418" name="TextBox 7">
            <a:extLst>
              <a:ext uri="{FF2B5EF4-FFF2-40B4-BE49-F238E27FC236}">
                <a16:creationId xmlns:a16="http://schemas.microsoft.com/office/drawing/2014/main" id="{6714E470-BE98-48FF-9E7F-2BA557E464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7939" y="1712914"/>
            <a:ext cx="51800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912813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2813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sz="18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28 семейных центров, в структуре которых:</a:t>
            </a:r>
          </a:p>
        </p:txBody>
      </p:sp>
      <p:pic>
        <p:nvPicPr>
          <p:cNvPr id="17419" name="Picture 3">
            <a:extLst>
              <a:ext uri="{FF2B5EF4-FFF2-40B4-BE49-F238E27FC236}">
                <a16:creationId xmlns:a16="http://schemas.microsoft.com/office/drawing/2014/main" id="{7414FB14-B5CD-447E-8F96-B7C00978CD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7351" y="3678239"/>
            <a:ext cx="509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20" name="Picture 3">
            <a:extLst>
              <a:ext uri="{FF2B5EF4-FFF2-40B4-BE49-F238E27FC236}">
                <a16:creationId xmlns:a16="http://schemas.microsoft.com/office/drawing/2014/main" id="{2DBF5CBA-373C-4EC9-9C58-6009C390FB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1096" y="4475164"/>
            <a:ext cx="50958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21" name="Picture 3">
            <a:extLst>
              <a:ext uri="{FF2B5EF4-FFF2-40B4-BE49-F238E27FC236}">
                <a16:creationId xmlns:a16="http://schemas.microsoft.com/office/drawing/2014/main" id="{48D455E0-562A-458C-BB10-8507306BA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5977" y="2574926"/>
            <a:ext cx="5111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22" name="Picture 3">
            <a:extLst>
              <a:ext uri="{FF2B5EF4-FFF2-40B4-BE49-F238E27FC236}">
                <a16:creationId xmlns:a16="http://schemas.microsoft.com/office/drawing/2014/main" id="{197E8781-3740-42D3-9B1D-9112D2B07E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626" y="6027739"/>
            <a:ext cx="403225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23" name="Picture 3">
            <a:extLst>
              <a:ext uri="{FF2B5EF4-FFF2-40B4-BE49-F238E27FC236}">
                <a16:creationId xmlns:a16="http://schemas.microsoft.com/office/drawing/2014/main" id="{F3BAEEC1-B0E2-476F-8C1A-C08A710F2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6690" y="5540375"/>
            <a:ext cx="511175" cy="338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24" name="Picture 3">
            <a:extLst>
              <a:ext uri="{FF2B5EF4-FFF2-40B4-BE49-F238E27FC236}">
                <a16:creationId xmlns:a16="http://schemas.microsoft.com/office/drawing/2014/main" id="{1DA22A24-EB40-40F4-AC73-F5FFAEE3C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2595" y="4720432"/>
            <a:ext cx="509588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25" name="Picture 3">
            <a:extLst>
              <a:ext uri="{FF2B5EF4-FFF2-40B4-BE49-F238E27FC236}">
                <a16:creationId xmlns:a16="http://schemas.microsoft.com/office/drawing/2014/main" id="{DD48F3E0-6B8E-4B79-AF2C-E9A36A4891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7864" y="6319839"/>
            <a:ext cx="50958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26" name="Picture 3">
            <a:extLst>
              <a:ext uri="{FF2B5EF4-FFF2-40B4-BE49-F238E27FC236}">
                <a16:creationId xmlns:a16="http://schemas.microsoft.com/office/drawing/2014/main" id="{47E538B1-0C0F-41D0-9285-9A5DC4832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4114" y="5499101"/>
            <a:ext cx="3698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27" name="Picture 3">
            <a:extLst>
              <a:ext uri="{FF2B5EF4-FFF2-40B4-BE49-F238E27FC236}">
                <a16:creationId xmlns:a16="http://schemas.microsoft.com/office/drawing/2014/main" id="{1588A798-374E-4657-92DA-2D5375785A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6739" y="5203120"/>
            <a:ext cx="5111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28" name="Picture 3">
            <a:extLst>
              <a:ext uri="{FF2B5EF4-FFF2-40B4-BE49-F238E27FC236}">
                <a16:creationId xmlns:a16="http://schemas.microsoft.com/office/drawing/2014/main" id="{9B44D7C4-475F-4853-844D-6DF4ED4043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2165" y="5403851"/>
            <a:ext cx="5111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29" name="Picture 3">
            <a:extLst>
              <a:ext uri="{FF2B5EF4-FFF2-40B4-BE49-F238E27FC236}">
                <a16:creationId xmlns:a16="http://schemas.microsoft.com/office/drawing/2014/main" id="{DA30FB6A-A77A-4186-A53E-2D08037C55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9214" y="5665789"/>
            <a:ext cx="511175" cy="336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30" name="Picture 3">
            <a:extLst>
              <a:ext uri="{FF2B5EF4-FFF2-40B4-BE49-F238E27FC236}">
                <a16:creationId xmlns:a16="http://schemas.microsoft.com/office/drawing/2014/main" id="{9E067501-67A7-409B-A497-D272E3BFD4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2038" y="1925639"/>
            <a:ext cx="500063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31" name="Picture 3">
            <a:extLst>
              <a:ext uri="{FF2B5EF4-FFF2-40B4-BE49-F238E27FC236}">
                <a16:creationId xmlns:a16="http://schemas.microsoft.com/office/drawing/2014/main" id="{5EA67546-6F28-4F0D-8C11-555F38A9D5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1439" y="3390900"/>
            <a:ext cx="369887" cy="24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32" name="Picture 3">
            <a:extLst>
              <a:ext uri="{FF2B5EF4-FFF2-40B4-BE49-F238E27FC236}">
                <a16:creationId xmlns:a16="http://schemas.microsoft.com/office/drawing/2014/main" id="{9BFA6978-5D4E-4C2A-A413-EAD8928E78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0725" y="2357440"/>
            <a:ext cx="5080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34" name="Picture 3">
            <a:extLst>
              <a:ext uri="{FF2B5EF4-FFF2-40B4-BE49-F238E27FC236}">
                <a16:creationId xmlns:a16="http://schemas.microsoft.com/office/drawing/2014/main" id="{BD26F0AD-3600-4A4A-86CF-5C0F68B24C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8364" y="2344739"/>
            <a:ext cx="50958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35" name="Picture 3">
            <a:extLst>
              <a:ext uri="{FF2B5EF4-FFF2-40B4-BE49-F238E27FC236}">
                <a16:creationId xmlns:a16="http://schemas.microsoft.com/office/drawing/2014/main" id="{C4F73F6B-9E49-461C-8DAE-4CC559A320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8265" y="3271839"/>
            <a:ext cx="511175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36" name="Picture 3">
            <a:extLst>
              <a:ext uri="{FF2B5EF4-FFF2-40B4-BE49-F238E27FC236}">
                <a16:creationId xmlns:a16="http://schemas.microsoft.com/office/drawing/2014/main" id="{C1CACB2D-3906-4A44-98AE-60FDF610D7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3077" y="2981326"/>
            <a:ext cx="5111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37" name="Picture 3">
            <a:extLst>
              <a:ext uri="{FF2B5EF4-FFF2-40B4-BE49-F238E27FC236}">
                <a16:creationId xmlns:a16="http://schemas.microsoft.com/office/drawing/2014/main" id="{799D7B79-78C9-4DD7-A1B2-E380EE4C40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3901" y="4754564"/>
            <a:ext cx="509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38" name="Picture 3">
            <a:extLst>
              <a:ext uri="{FF2B5EF4-FFF2-40B4-BE49-F238E27FC236}">
                <a16:creationId xmlns:a16="http://schemas.microsoft.com/office/drawing/2014/main" id="{B3D9F678-6948-4F00-B42A-24E3F9ED75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5264" y="4473577"/>
            <a:ext cx="509587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39" name="Picture 3">
            <a:extLst>
              <a:ext uri="{FF2B5EF4-FFF2-40B4-BE49-F238E27FC236}">
                <a16:creationId xmlns:a16="http://schemas.microsoft.com/office/drawing/2014/main" id="{5BDE9E93-3755-4D80-AEA5-9A157FD5F7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7077" y="3454401"/>
            <a:ext cx="511175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40" name="Picture 3">
            <a:extLst>
              <a:ext uri="{FF2B5EF4-FFF2-40B4-BE49-F238E27FC236}">
                <a16:creationId xmlns:a16="http://schemas.microsoft.com/office/drawing/2014/main" id="{39028039-A0A3-4B95-B7A6-3E1982746A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9213" y="5943600"/>
            <a:ext cx="407987" cy="273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41" name="Picture 3">
            <a:extLst>
              <a:ext uri="{FF2B5EF4-FFF2-40B4-BE49-F238E27FC236}">
                <a16:creationId xmlns:a16="http://schemas.microsoft.com/office/drawing/2014/main" id="{1DBA2A48-E7EA-461E-B70D-300DD4D8AC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3677" y="3727452"/>
            <a:ext cx="511175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42" name="Picture 3">
            <a:extLst>
              <a:ext uri="{FF2B5EF4-FFF2-40B4-BE49-F238E27FC236}">
                <a16:creationId xmlns:a16="http://schemas.microsoft.com/office/drawing/2014/main" id="{680E40F0-84FC-4E77-A50B-85A4C20A10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9526" y="5005388"/>
            <a:ext cx="509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43" name="Picture 3">
            <a:extLst>
              <a:ext uri="{FF2B5EF4-FFF2-40B4-BE49-F238E27FC236}">
                <a16:creationId xmlns:a16="http://schemas.microsoft.com/office/drawing/2014/main" id="{AE90063F-0843-49EF-BA78-EB0A7DBC8D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3075" y="5153026"/>
            <a:ext cx="509588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44" name="Рисунок 6">
            <a:extLst>
              <a:ext uri="{FF2B5EF4-FFF2-40B4-BE49-F238E27FC236}">
                <a16:creationId xmlns:a16="http://schemas.microsoft.com/office/drawing/2014/main" id="{70EF72A6-EFBA-4FF5-ADCB-8D22E27DCF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2514" y="3662365"/>
            <a:ext cx="504825" cy="34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Равнобедренный треугольник 45">
            <a:extLst>
              <a:ext uri="{FF2B5EF4-FFF2-40B4-BE49-F238E27FC236}">
                <a16:creationId xmlns:a16="http://schemas.microsoft.com/office/drawing/2014/main" id="{86D50206-37A6-4889-A4DB-DD1EC3F35E46}"/>
              </a:ext>
            </a:extLst>
          </p:cNvPr>
          <p:cNvSpPr/>
          <p:nvPr/>
        </p:nvSpPr>
        <p:spPr>
          <a:xfrm>
            <a:off x="6916740" y="3727449"/>
            <a:ext cx="250825" cy="247651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54">
              <a:defRPr/>
            </a:pPr>
            <a:endParaRPr lang="ru-RU" sz="1867">
              <a:solidFill>
                <a:prstClr val="white"/>
              </a:solidFill>
            </a:endParaRPr>
          </a:p>
        </p:txBody>
      </p:sp>
      <p:sp>
        <p:nvSpPr>
          <p:cNvPr id="47" name="Равнобедренный треугольник 46">
            <a:extLst>
              <a:ext uri="{FF2B5EF4-FFF2-40B4-BE49-F238E27FC236}">
                <a16:creationId xmlns:a16="http://schemas.microsoft.com/office/drawing/2014/main" id="{0F07E1AF-AC47-444E-BBDC-90B351705681}"/>
              </a:ext>
            </a:extLst>
          </p:cNvPr>
          <p:cNvSpPr/>
          <p:nvPr/>
        </p:nvSpPr>
        <p:spPr>
          <a:xfrm>
            <a:off x="10190956" y="3880767"/>
            <a:ext cx="249237" cy="247651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54">
              <a:defRPr/>
            </a:pPr>
            <a:endParaRPr lang="ru-RU" sz="1867">
              <a:solidFill>
                <a:prstClr val="white"/>
              </a:solidFill>
            </a:endParaRPr>
          </a:p>
        </p:txBody>
      </p:sp>
      <p:sp>
        <p:nvSpPr>
          <p:cNvPr id="48" name="Равнобедренный треугольник 47">
            <a:extLst>
              <a:ext uri="{FF2B5EF4-FFF2-40B4-BE49-F238E27FC236}">
                <a16:creationId xmlns:a16="http://schemas.microsoft.com/office/drawing/2014/main" id="{4C8F5814-B731-4078-8433-565C0455C920}"/>
              </a:ext>
            </a:extLst>
          </p:cNvPr>
          <p:cNvSpPr/>
          <p:nvPr/>
        </p:nvSpPr>
        <p:spPr>
          <a:xfrm>
            <a:off x="5599114" y="4364038"/>
            <a:ext cx="249237" cy="246063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54">
              <a:defRPr/>
            </a:pPr>
            <a:endParaRPr lang="ru-RU" sz="1867">
              <a:solidFill>
                <a:prstClr val="white"/>
              </a:solidFill>
            </a:endParaRPr>
          </a:p>
        </p:txBody>
      </p:sp>
      <p:sp>
        <p:nvSpPr>
          <p:cNvPr id="49" name="Равнобедренный треугольник 48">
            <a:extLst>
              <a:ext uri="{FF2B5EF4-FFF2-40B4-BE49-F238E27FC236}">
                <a16:creationId xmlns:a16="http://schemas.microsoft.com/office/drawing/2014/main" id="{4215CC7C-D546-4708-98F9-7CC0894CF308}"/>
              </a:ext>
            </a:extLst>
          </p:cNvPr>
          <p:cNvSpPr/>
          <p:nvPr/>
        </p:nvSpPr>
        <p:spPr>
          <a:xfrm>
            <a:off x="5282407" y="4768707"/>
            <a:ext cx="249239" cy="247651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54">
              <a:defRPr/>
            </a:pPr>
            <a:endParaRPr lang="ru-RU" sz="1867">
              <a:solidFill>
                <a:prstClr val="white"/>
              </a:solidFill>
            </a:endParaRPr>
          </a:p>
        </p:txBody>
      </p:sp>
      <p:sp>
        <p:nvSpPr>
          <p:cNvPr id="50" name="Равнобедренный треугольник 49">
            <a:extLst>
              <a:ext uri="{FF2B5EF4-FFF2-40B4-BE49-F238E27FC236}">
                <a16:creationId xmlns:a16="http://schemas.microsoft.com/office/drawing/2014/main" id="{C1D4FEFF-4511-4AFD-8365-2D9DA9CC3CB8}"/>
              </a:ext>
            </a:extLst>
          </p:cNvPr>
          <p:cNvSpPr/>
          <p:nvPr/>
        </p:nvSpPr>
        <p:spPr>
          <a:xfrm>
            <a:off x="4674396" y="4964618"/>
            <a:ext cx="247651" cy="249239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54">
              <a:defRPr/>
            </a:pPr>
            <a:endParaRPr lang="ru-RU" sz="1867">
              <a:solidFill>
                <a:prstClr val="white"/>
              </a:solidFill>
            </a:endParaRPr>
          </a:p>
        </p:txBody>
      </p:sp>
      <p:sp>
        <p:nvSpPr>
          <p:cNvPr id="51" name="Равнобедренный треугольник 50">
            <a:extLst>
              <a:ext uri="{FF2B5EF4-FFF2-40B4-BE49-F238E27FC236}">
                <a16:creationId xmlns:a16="http://schemas.microsoft.com/office/drawing/2014/main" id="{2225871F-094F-4042-8592-A78395048406}"/>
              </a:ext>
            </a:extLst>
          </p:cNvPr>
          <p:cNvSpPr/>
          <p:nvPr/>
        </p:nvSpPr>
        <p:spPr>
          <a:xfrm>
            <a:off x="9701935" y="2671763"/>
            <a:ext cx="249237" cy="246063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54">
              <a:defRPr/>
            </a:pPr>
            <a:endParaRPr lang="ru-RU" sz="1867">
              <a:solidFill>
                <a:prstClr val="white"/>
              </a:solidFill>
            </a:endParaRPr>
          </a:p>
        </p:txBody>
      </p:sp>
      <p:sp>
        <p:nvSpPr>
          <p:cNvPr id="52" name="Равнобедренный треугольник 51">
            <a:extLst>
              <a:ext uri="{FF2B5EF4-FFF2-40B4-BE49-F238E27FC236}">
                <a16:creationId xmlns:a16="http://schemas.microsoft.com/office/drawing/2014/main" id="{709C7239-FE4D-4C1D-BB0C-6DF3C36C1075}"/>
              </a:ext>
            </a:extLst>
          </p:cNvPr>
          <p:cNvSpPr/>
          <p:nvPr/>
        </p:nvSpPr>
        <p:spPr>
          <a:xfrm>
            <a:off x="10088564" y="1511300"/>
            <a:ext cx="249237" cy="247651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54">
              <a:defRPr/>
            </a:pPr>
            <a:endParaRPr lang="ru-RU" sz="1867">
              <a:solidFill>
                <a:prstClr val="white"/>
              </a:solidFill>
            </a:endParaRPr>
          </a:p>
        </p:txBody>
      </p:sp>
      <p:sp>
        <p:nvSpPr>
          <p:cNvPr id="53" name="Равнобедренный треугольник 52">
            <a:extLst>
              <a:ext uri="{FF2B5EF4-FFF2-40B4-BE49-F238E27FC236}">
                <a16:creationId xmlns:a16="http://schemas.microsoft.com/office/drawing/2014/main" id="{E8ABAEDB-FA85-4DDD-BB55-639753ABB2B6}"/>
              </a:ext>
            </a:extLst>
          </p:cNvPr>
          <p:cNvSpPr/>
          <p:nvPr/>
        </p:nvSpPr>
        <p:spPr>
          <a:xfrm>
            <a:off x="8751888" y="2225675"/>
            <a:ext cx="249237" cy="249239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54">
              <a:defRPr/>
            </a:pPr>
            <a:endParaRPr lang="ru-RU" sz="1867">
              <a:solidFill>
                <a:prstClr val="white"/>
              </a:solidFill>
            </a:endParaRPr>
          </a:p>
        </p:txBody>
      </p:sp>
      <p:sp>
        <p:nvSpPr>
          <p:cNvPr id="54" name="Равнобедренный треугольник 53">
            <a:extLst>
              <a:ext uri="{FF2B5EF4-FFF2-40B4-BE49-F238E27FC236}">
                <a16:creationId xmlns:a16="http://schemas.microsoft.com/office/drawing/2014/main" id="{5ED24A6D-798E-4AF5-ABD3-F9E416DD8B94}"/>
              </a:ext>
            </a:extLst>
          </p:cNvPr>
          <p:cNvSpPr/>
          <p:nvPr/>
        </p:nvSpPr>
        <p:spPr>
          <a:xfrm>
            <a:off x="8104189" y="2632077"/>
            <a:ext cx="250825" cy="246063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54">
              <a:defRPr/>
            </a:pPr>
            <a:endParaRPr lang="ru-RU" sz="1867">
              <a:solidFill>
                <a:prstClr val="white"/>
              </a:solidFill>
            </a:endParaRPr>
          </a:p>
        </p:txBody>
      </p:sp>
      <p:sp>
        <p:nvSpPr>
          <p:cNvPr id="55" name="Равнобедренный треугольник 54">
            <a:extLst>
              <a:ext uri="{FF2B5EF4-FFF2-40B4-BE49-F238E27FC236}">
                <a16:creationId xmlns:a16="http://schemas.microsoft.com/office/drawing/2014/main" id="{B9FBA8D6-C62F-4896-ACAE-7E4D6AF5DA65}"/>
              </a:ext>
            </a:extLst>
          </p:cNvPr>
          <p:cNvSpPr/>
          <p:nvPr/>
        </p:nvSpPr>
        <p:spPr>
          <a:xfrm>
            <a:off x="6964364" y="3000375"/>
            <a:ext cx="249237" cy="247651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54">
              <a:defRPr/>
            </a:pPr>
            <a:endParaRPr lang="ru-RU" sz="1867">
              <a:solidFill>
                <a:prstClr val="white"/>
              </a:solidFill>
            </a:endParaRPr>
          </a:p>
        </p:txBody>
      </p:sp>
      <p:sp>
        <p:nvSpPr>
          <p:cNvPr id="56" name="Равнобедренный треугольник 55">
            <a:extLst>
              <a:ext uri="{FF2B5EF4-FFF2-40B4-BE49-F238E27FC236}">
                <a16:creationId xmlns:a16="http://schemas.microsoft.com/office/drawing/2014/main" id="{66929C60-C6C8-4865-8F11-8812DE4AC485}"/>
              </a:ext>
            </a:extLst>
          </p:cNvPr>
          <p:cNvSpPr/>
          <p:nvPr/>
        </p:nvSpPr>
        <p:spPr>
          <a:xfrm>
            <a:off x="8951914" y="2827338"/>
            <a:ext cx="249237" cy="246063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54">
              <a:defRPr/>
            </a:pPr>
            <a:endParaRPr lang="ru-RU" sz="1867">
              <a:solidFill>
                <a:prstClr val="white"/>
              </a:solidFill>
            </a:endParaRPr>
          </a:p>
        </p:txBody>
      </p:sp>
      <p:sp>
        <p:nvSpPr>
          <p:cNvPr id="57" name="Равнобедренный треугольник 56">
            <a:extLst>
              <a:ext uri="{FF2B5EF4-FFF2-40B4-BE49-F238E27FC236}">
                <a16:creationId xmlns:a16="http://schemas.microsoft.com/office/drawing/2014/main" id="{88C1FC50-DC39-49B7-8F1E-9BB6800C4B66}"/>
              </a:ext>
            </a:extLst>
          </p:cNvPr>
          <p:cNvSpPr/>
          <p:nvPr/>
        </p:nvSpPr>
        <p:spPr>
          <a:xfrm>
            <a:off x="7526340" y="3289300"/>
            <a:ext cx="250825" cy="247651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54">
              <a:defRPr/>
            </a:pPr>
            <a:endParaRPr lang="ru-RU" sz="1867">
              <a:solidFill>
                <a:prstClr val="white"/>
              </a:solidFill>
            </a:endParaRPr>
          </a:p>
        </p:txBody>
      </p:sp>
      <p:sp>
        <p:nvSpPr>
          <p:cNvPr id="58" name="Равнобедренный треугольник 57">
            <a:extLst>
              <a:ext uri="{FF2B5EF4-FFF2-40B4-BE49-F238E27FC236}">
                <a16:creationId xmlns:a16="http://schemas.microsoft.com/office/drawing/2014/main" id="{E7912FC5-EC7B-4787-BD5F-5A5D1FBB59A3}"/>
              </a:ext>
            </a:extLst>
          </p:cNvPr>
          <p:cNvSpPr/>
          <p:nvPr/>
        </p:nvSpPr>
        <p:spPr>
          <a:xfrm>
            <a:off x="9661526" y="1971675"/>
            <a:ext cx="249239" cy="247651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54">
              <a:defRPr/>
            </a:pPr>
            <a:endParaRPr lang="ru-RU" sz="1867">
              <a:solidFill>
                <a:prstClr val="white"/>
              </a:solidFill>
            </a:endParaRPr>
          </a:p>
        </p:txBody>
      </p:sp>
      <p:sp>
        <p:nvSpPr>
          <p:cNvPr id="59" name="Равнобедренный треугольник 58">
            <a:extLst>
              <a:ext uri="{FF2B5EF4-FFF2-40B4-BE49-F238E27FC236}">
                <a16:creationId xmlns:a16="http://schemas.microsoft.com/office/drawing/2014/main" id="{297A103F-EF56-4F79-B3ED-89F832FCC846}"/>
              </a:ext>
            </a:extLst>
          </p:cNvPr>
          <p:cNvSpPr/>
          <p:nvPr/>
        </p:nvSpPr>
        <p:spPr>
          <a:xfrm>
            <a:off x="9785350" y="2990849"/>
            <a:ext cx="249239" cy="247651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54">
              <a:defRPr/>
            </a:pPr>
            <a:endParaRPr lang="ru-RU" sz="1867">
              <a:solidFill>
                <a:prstClr val="white"/>
              </a:solidFill>
            </a:endParaRPr>
          </a:p>
        </p:txBody>
      </p:sp>
      <p:sp>
        <p:nvSpPr>
          <p:cNvPr id="61" name="Равнобедренный треугольник 60">
            <a:extLst>
              <a:ext uri="{FF2B5EF4-FFF2-40B4-BE49-F238E27FC236}">
                <a16:creationId xmlns:a16="http://schemas.microsoft.com/office/drawing/2014/main" id="{0059E684-A90C-4F9B-946D-838710C74226}"/>
              </a:ext>
            </a:extLst>
          </p:cNvPr>
          <p:cNvSpPr/>
          <p:nvPr/>
        </p:nvSpPr>
        <p:spPr>
          <a:xfrm>
            <a:off x="10153651" y="2740024"/>
            <a:ext cx="247651" cy="247651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54">
              <a:defRPr/>
            </a:pPr>
            <a:endParaRPr lang="ru-RU" sz="1867">
              <a:solidFill>
                <a:prstClr val="white"/>
              </a:solidFill>
            </a:endParaRPr>
          </a:p>
        </p:txBody>
      </p:sp>
      <p:sp>
        <p:nvSpPr>
          <p:cNvPr id="62" name="Равнобедренный треугольник 61">
            <a:extLst>
              <a:ext uri="{FF2B5EF4-FFF2-40B4-BE49-F238E27FC236}">
                <a16:creationId xmlns:a16="http://schemas.microsoft.com/office/drawing/2014/main" id="{72D97E28-D93C-458E-AC54-5E0BD4835AB2}"/>
              </a:ext>
            </a:extLst>
          </p:cNvPr>
          <p:cNvSpPr/>
          <p:nvPr/>
        </p:nvSpPr>
        <p:spPr>
          <a:xfrm>
            <a:off x="10485439" y="3378200"/>
            <a:ext cx="249237" cy="247651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54">
              <a:defRPr/>
            </a:pPr>
            <a:endParaRPr lang="ru-RU" sz="1867">
              <a:solidFill>
                <a:prstClr val="white"/>
              </a:solidFill>
            </a:endParaRPr>
          </a:p>
        </p:txBody>
      </p:sp>
      <p:sp>
        <p:nvSpPr>
          <p:cNvPr id="64" name="Равнобедренный треугольник 63">
            <a:extLst>
              <a:ext uri="{FF2B5EF4-FFF2-40B4-BE49-F238E27FC236}">
                <a16:creationId xmlns:a16="http://schemas.microsoft.com/office/drawing/2014/main" id="{48B7DAD4-807A-483D-A309-E2FCA744199F}"/>
              </a:ext>
            </a:extLst>
          </p:cNvPr>
          <p:cNvSpPr/>
          <p:nvPr/>
        </p:nvSpPr>
        <p:spPr>
          <a:xfrm>
            <a:off x="6070602" y="3910589"/>
            <a:ext cx="249237" cy="247651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54">
              <a:defRPr/>
            </a:pPr>
            <a:endParaRPr lang="ru-RU" sz="1867">
              <a:solidFill>
                <a:prstClr val="white"/>
              </a:solidFill>
            </a:endParaRPr>
          </a:p>
        </p:txBody>
      </p:sp>
      <p:sp>
        <p:nvSpPr>
          <p:cNvPr id="65" name="Равнобедренный треугольник 64">
            <a:extLst>
              <a:ext uri="{FF2B5EF4-FFF2-40B4-BE49-F238E27FC236}">
                <a16:creationId xmlns:a16="http://schemas.microsoft.com/office/drawing/2014/main" id="{DC2DF0A1-E8E4-471E-9B74-DCCCB6347205}"/>
              </a:ext>
            </a:extLst>
          </p:cNvPr>
          <p:cNvSpPr/>
          <p:nvPr/>
        </p:nvSpPr>
        <p:spPr>
          <a:xfrm>
            <a:off x="6529388" y="6365876"/>
            <a:ext cx="250825" cy="247651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54">
              <a:defRPr/>
            </a:pPr>
            <a:endParaRPr lang="ru-RU" sz="1867">
              <a:solidFill>
                <a:prstClr val="white"/>
              </a:solidFill>
            </a:endParaRPr>
          </a:p>
        </p:txBody>
      </p:sp>
      <p:sp>
        <p:nvSpPr>
          <p:cNvPr id="66" name="Равнобедренный треугольник 65">
            <a:extLst>
              <a:ext uri="{FF2B5EF4-FFF2-40B4-BE49-F238E27FC236}">
                <a16:creationId xmlns:a16="http://schemas.microsoft.com/office/drawing/2014/main" id="{96C0A5B7-959D-490D-A23D-D05A54C36885}"/>
              </a:ext>
            </a:extLst>
          </p:cNvPr>
          <p:cNvSpPr/>
          <p:nvPr/>
        </p:nvSpPr>
        <p:spPr>
          <a:xfrm>
            <a:off x="6802439" y="5703888"/>
            <a:ext cx="249237" cy="247651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54">
              <a:defRPr/>
            </a:pPr>
            <a:endParaRPr lang="ru-RU" sz="1867">
              <a:solidFill>
                <a:prstClr val="white"/>
              </a:solidFill>
            </a:endParaRPr>
          </a:p>
        </p:txBody>
      </p:sp>
      <p:sp>
        <p:nvSpPr>
          <p:cNvPr id="67" name="Равнобедренный треугольник 66">
            <a:extLst>
              <a:ext uri="{FF2B5EF4-FFF2-40B4-BE49-F238E27FC236}">
                <a16:creationId xmlns:a16="http://schemas.microsoft.com/office/drawing/2014/main" id="{BC915C8A-0910-4739-A217-DDA7A22215C9}"/>
              </a:ext>
            </a:extLst>
          </p:cNvPr>
          <p:cNvSpPr/>
          <p:nvPr/>
        </p:nvSpPr>
        <p:spPr>
          <a:xfrm>
            <a:off x="6802438" y="4621983"/>
            <a:ext cx="249239" cy="247651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54">
              <a:defRPr/>
            </a:pPr>
            <a:endParaRPr lang="ru-RU" sz="1867">
              <a:solidFill>
                <a:prstClr val="white"/>
              </a:solidFill>
            </a:endParaRPr>
          </a:p>
        </p:txBody>
      </p:sp>
      <p:sp>
        <p:nvSpPr>
          <p:cNvPr id="68" name="Равнобедренный треугольник 67">
            <a:extLst>
              <a:ext uri="{FF2B5EF4-FFF2-40B4-BE49-F238E27FC236}">
                <a16:creationId xmlns:a16="http://schemas.microsoft.com/office/drawing/2014/main" id="{A0BCEB0D-0585-470F-8DBC-54894387B5A1}"/>
              </a:ext>
            </a:extLst>
          </p:cNvPr>
          <p:cNvSpPr/>
          <p:nvPr/>
        </p:nvSpPr>
        <p:spPr>
          <a:xfrm>
            <a:off x="5962649" y="5915025"/>
            <a:ext cx="247651" cy="247651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54">
              <a:defRPr/>
            </a:pPr>
            <a:endParaRPr lang="ru-RU" sz="1867">
              <a:solidFill>
                <a:prstClr val="white"/>
              </a:solidFill>
            </a:endParaRPr>
          </a:p>
        </p:txBody>
      </p:sp>
      <p:sp>
        <p:nvSpPr>
          <p:cNvPr id="69" name="Равнобедренный треугольник 68">
            <a:extLst>
              <a:ext uri="{FF2B5EF4-FFF2-40B4-BE49-F238E27FC236}">
                <a16:creationId xmlns:a16="http://schemas.microsoft.com/office/drawing/2014/main" id="{52DE675D-CDC6-4604-8775-C0B48513C935}"/>
              </a:ext>
            </a:extLst>
          </p:cNvPr>
          <p:cNvSpPr/>
          <p:nvPr/>
        </p:nvSpPr>
        <p:spPr>
          <a:xfrm>
            <a:off x="5621340" y="6162676"/>
            <a:ext cx="215897" cy="203200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54">
              <a:defRPr/>
            </a:pPr>
            <a:endParaRPr lang="ru-RU" sz="1867">
              <a:solidFill>
                <a:prstClr val="white"/>
              </a:solidFill>
            </a:endParaRPr>
          </a:p>
        </p:txBody>
      </p:sp>
      <p:sp>
        <p:nvSpPr>
          <p:cNvPr id="70" name="Равнобедренный треугольник 69">
            <a:extLst>
              <a:ext uri="{FF2B5EF4-FFF2-40B4-BE49-F238E27FC236}">
                <a16:creationId xmlns:a16="http://schemas.microsoft.com/office/drawing/2014/main" id="{421D0331-90FE-41D3-8E77-A301A394DD11}"/>
              </a:ext>
            </a:extLst>
          </p:cNvPr>
          <p:cNvSpPr/>
          <p:nvPr/>
        </p:nvSpPr>
        <p:spPr>
          <a:xfrm>
            <a:off x="5110163" y="5994400"/>
            <a:ext cx="247651" cy="247651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54">
              <a:defRPr/>
            </a:pPr>
            <a:endParaRPr lang="ru-RU" sz="1867">
              <a:solidFill>
                <a:prstClr val="white"/>
              </a:solidFill>
            </a:endParaRPr>
          </a:p>
        </p:txBody>
      </p:sp>
      <p:sp>
        <p:nvSpPr>
          <p:cNvPr id="71" name="Равнобедренный треугольник 70">
            <a:extLst>
              <a:ext uri="{FF2B5EF4-FFF2-40B4-BE49-F238E27FC236}">
                <a16:creationId xmlns:a16="http://schemas.microsoft.com/office/drawing/2014/main" id="{05F39B83-3F7A-443D-A23D-F43D7898355B}"/>
              </a:ext>
            </a:extLst>
          </p:cNvPr>
          <p:cNvSpPr/>
          <p:nvPr/>
        </p:nvSpPr>
        <p:spPr>
          <a:xfrm>
            <a:off x="7277100" y="4532313"/>
            <a:ext cx="247651" cy="247651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54">
              <a:defRPr/>
            </a:pPr>
            <a:endParaRPr lang="ru-RU" sz="1867">
              <a:solidFill>
                <a:prstClr val="white"/>
              </a:solidFill>
            </a:endParaRPr>
          </a:p>
        </p:txBody>
      </p:sp>
      <p:sp>
        <p:nvSpPr>
          <p:cNvPr id="72" name="Равнобедренный треугольник 71">
            <a:extLst>
              <a:ext uri="{FF2B5EF4-FFF2-40B4-BE49-F238E27FC236}">
                <a16:creationId xmlns:a16="http://schemas.microsoft.com/office/drawing/2014/main" id="{18EB2B73-71AB-4E58-B913-1D6927C92D2D}"/>
              </a:ext>
            </a:extLst>
          </p:cNvPr>
          <p:cNvSpPr/>
          <p:nvPr/>
        </p:nvSpPr>
        <p:spPr>
          <a:xfrm>
            <a:off x="8104188" y="3786188"/>
            <a:ext cx="247651" cy="247651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54">
              <a:defRPr/>
            </a:pPr>
            <a:endParaRPr lang="ru-RU" sz="1867">
              <a:solidFill>
                <a:prstClr val="white"/>
              </a:solidFill>
            </a:endParaRPr>
          </a:p>
        </p:txBody>
      </p:sp>
      <p:pic>
        <p:nvPicPr>
          <p:cNvPr id="17472" name="Picture 25">
            <a:extLst>
              <a:ext uri="{FF2B5EF4-FFF2-40B4-BE49-F238E27FC236}">
                <a16:creationId xmlns:a16="http://schemas.microsoft.com/office/drawing/2014/main" id="{DB584A28-2758-4D46-B061-C591CCE2A3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51" t="26912" r="61897" b="23541"/>
          <a:stretch>
            <a:fillRect/>
          </a:stretch>
        </p:blipFill>
        <p:spPr bwMode="auto">
          <a:xfrm rot="1404451">
            <a:off x="8850314" y="4872040"/>
            <a:ext cx="388937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" name="Равнобедренный треугольник 73">
            <a:extLst>
              <a:ext uri="{FF2B5EF4-FFF2-40B4-BE49-F238E27FC236}">
                <a16:creationId xmlns:a16="http://schemas.microsoft.com/office/drawing/2014/main" id="{4F2A0838-1133-4C40-ACA0-5C1EFE594CB2}"/>
              </a:ext>
            </a:extLst>
          </p:cNvPr>
          <p:cNvSpPr/>
          <p:nvPr/>
        </p:nvSpPr>
        <p:spPr>
          <a:xfrm>
            <a:off x="8601075" y="3924300"/>
            <a:ext cx="249239" cy="247651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54">
              <a:defRPr/>
            </a:pPr>
            <a:endParaRPr lang="ru-RU" sz="1867">
              <a:solidFill>
                <a:prstClr val="white"/>
              </a:solidFill>
            </a:endParaRPr>
          </a:p>
        </p:txBody>
      </p:sp>
      <p:sp>
        <p:nvSpPr>
          <p:cNvPr id="75" name="Равнобедренный треугольник 74">
            <a:extLst>
              <a:ext uri="{FF2B5EF4-FFF2-40B4-BE49-F238E27FC236}">
                <a16:creationId xmlns:a16="http://schemas.microsoft.com/office/drawing/2014/main" id="{7CEA7D1D-9FB6-4667-9119-1A8A457463AF}"/>
              </a:ext>
            </a:extLst>
          </p:cNvPr>
          <p:cNvSpPr/>
          <p:nvPr/>
        </p:nvSpPr>
        <p:spPr>
          <a:xfrm>
            <a:off x="8159749" y="5992814"/>
            <a:ext cx="247651" cy="249237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54">
              <a:defRPr/>
            </a:pPr>
            <a:endParaRPr lang="ru-RU" sz="1867">
              <a:solidFill>
                <a:prstClr val="white"/>
              </a:solidFill>
            </a:endParaRPr>
          </a:p>
        </p:txBody>
      </p:sp>
      <p:sp>
        <p:nvSpPr>
          <p:cNvPr id="76" name="Равнобедренный треугольник 75">
            <a:extLst>
              <a:ext uri="{FF2B5EF4-FFF2-40B4-BE49-F238E27FC236}">
                <a16:creationId xmlns:a16="http://schemas.microsoft.com/office/drawing/2014/main" id="{137A3F7F-ED8F-4C39-9F32-805F552F24DF}"/>
              </a:ext>
            </a:extLst>
          </p:cNvPr>
          <p:cNvSpPr/>
          <p:nvPr/>
        </p:nvSpPr>
        <p:spPr>
          <a:xfrm>
            <a:off x="7834314" y="5232400"/>
            <a:ext cx="250825" cy="247651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54">
              <a:defRPr/>
            </a:pPr>
            <a:endParaRPr lang="ru-RU" sz="1867">
              <a:solidFill>
                <a:prstClr val="white"/>
              </a:solidFill>
            </a:endParaRPr>
          </a:p>
        </p:txBody>
      </p:sp>
      <p:sp>
        <p:nvSpPr>
          <p:cNvPr id="77" name="Равнобедренный треугольник 76">
            <a:extLst>
              <a:ext uri="{FF2B5EF4-FFF2-40B4-BE49-F238E27FC236}">
                <a16:creationId xmlns:a16="http://schemas.microsoft.com/office/drawing/2014/main" id="{577004B3-76DC-4E24-B7D4-B40B17AE1802}"/>
              </a:ext>
            </a:extLst>
          </p:cNvPr>
          <p:cNvSpPr/>
          <p:nvPr/>
        </p:nvSpPr>
        <p:spPr>
          <a:xfrm>
            <a:off x="11022014" y="4090988"/>
            <a:ext cx="249237" cy="247651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54">
              <a:defRPr/>
            </a:pPr>
            <a:endParaRPr lang="ru-RU" sz="1867">
              <a:solidFill>
                <a:prstClr val="white"/>
              </a:solidFill>
            </a:endParaRPr>
          </a:p>
        </p:txBody>
      </p:sp>
      <p:sp>
        <p:nvSpPr>
          <p:cNvPr id="78" name="Равнобедренный треугольник 77">
            <a:extLst>
              <a:ext uri="{FF2B5EF4-FFF2-40B4-BE49-F238E27FC236}">
                <a16:creationId xmlns:a16="http://schemas.microsoft.com/office/drawing/2014/main" id="{222AA3E8-8DBF-4E22-A115-76BE83D95B17}"/>
              </a:ext>
            </a:extLst>
          </p:cNvPr>
          <p:cNvSpPr/>
          <p:nvPr/>
        </p:nvSpPr>
        <p:spPr>
          <a:xfrm>
            <a:off x="10174288" y="4594225"/>
            <a:ext cx="247651" cy="247651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54">
              <a:defRPr/>
            </a:pPr>
            <a:endParaRPr lang="ru-RU" sz="1867">
              <a:solidFill>
                <a:prstClr val="white"/>
              </a:solidFill>
            </a:endParaRPr>
          </a:p>
        </p:txBody>
      </p:sp>
      <p:sp>
        <p:nvSpPr>
          <p:cNvPr id="79" name="Равнобедренный треугольник 78">
            <a:extLst>
              <a:ext uri="{FF2B5EF4-FFF2-40B4-BE49-F238E27FC236}">
                <a16:creationId xmlns:a16="http://schemas.microsoft.com/office/drawing/2014/main" id="{18EF2032-AE1F-4D9B-AB00-6659BA9C8667}"/>
              </a:ext>
            </a:extLst>
          </p:cNvPr>
          <p:cNvSpPr/>
          <p:nvPr/>
        </p:nvSpPr>
        <p:spPr>
          <a:xfrm>
            <a:off x="9967913" y="4860925"/>
            <a:ext cx="247651" cy="247651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54">
              <a:defRPr/>
            </a:pPr>
            <a:endParaRPr lang="ru-RU" sz="1867">
              <a:solidFill>
                <a:prstClr val="white"/>
              </a:solidFill>
            </a:endParaRPr>
          </a:p>
        </p:txBody>
      </p:sp>
      <p:sp>
        <p:nvSpPr>
          <p:cNvPr id="80" name="Равнобедренный треугольник 79">
            <a:extLst>
              <a:ext uri="{FF2B5EF4-FFF2-40B4-BE49-F238E27FC236}">
                <a16:creationId xmlns:a16="http://schemas.microsoft.com/office/drawing/2014/main" id="{7ED0F466-5E2A-4128-A2BE-AB9B51A26805}"/>
              </a:ext>
            </a:extLst>
          </p:cNvPr>
          <p:cNvSpPr/>
          <p:nvPr/>
        </p:nvSpPr>
        <p:spPr>
          <a:xfrm>
            <a:off x="9510714" y="4151314"/>
            <a:ext cx="250825" cy="249237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54">
              <a:defRPr/>
            </a:pPr>
            <a:endParaRPr lang="ru-RU" sz="1867">
              <a:solidFill>
                <a:prstClr val="white"/>
              </a:solidFill>
            </a:endParaRPr>
          </a:p>
        </p:txBody>
      </p:sp>
      <p:pic>
        <p:nvPicPr>
          <p:cNvPr id="17480" name="Picture 3">
            <a:extLst>
              <a:ext uri="{FF2B5EF4-FFF2-40B4-BE49-F238E27FC236}">
                <a16:creationId xmlns:a16="http://schemas.microsoft.com/office/drawing/2014/main" id="{6E1A53E0-48AC-449C-8480-B42520C40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7889" y="4132263"/>
            <a:ext cx="509587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" name="Равнобедренный треугольник 81">
            <a:extLst>
              <a:ext uri="{FF2B5EF4-FFF2-40B4-BE49-F238E27FC236}">
                <a16:creationId xmlns:a16="http://schemas.microsoft.com/office/drawing/2014/main" id="{EB5147B4-8C0A-4D5C-B8B2-E0F4C636D35D}"/>
              </a:ext>
            </a:extLst>
          </p:cNvPr>
          <p:cNvSpPr/>
          <p:nvPr/>
        </p:nvSpPr>
        <p:spPr>
          <a:xfrm>
            <a:off x="1354139" y="3268665"/>
            <a:ext cx="357187" cy="352425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54">
              <a:defRPr/>
            </a:pPr>
            <a:endParaRPr lang="ru-RU" sz="1867">
              <a:solidFill>
                <a:prstClr val="white"/>
              </a:solidFill>
            </a:endParaRPr>
          </a:p>
        </p:txBody>
      </p:sp>
      <p:pic>
        <p:nvPicPr>
          <p:cNvPr id="17482" name="Picture 25">
            <a:extLst>
              <a:ext uri="{FF2B5EF4-FFF2-40B4-BE49-F238E27FC236}">
                <a16:creationId xmlns:a16="http://schemas.microsoft.com/office/drawing/2014/main" id="{E9EED503-7B38-44F5-8BBA-4ADB2E72F6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51" t="26912" r="61897" b="23541"/>
          <a:stretch>
            <a:fillRect/>
          </a:stretch>
        </p:blipFill>
        <p:spPr bwMode="auto">
          <a:xfrm>
            <a:off x="1349375" y="1100138"/>
            <a:ext cx="603251" cy="565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83" name="Picture 3">
            <a:extLst>
              <a:ext uri="{FF2B5EF4-FFF2-40B4-BE49-F238E27FC236}">
                <a16:creationId xmlns:a16="http://schemas.microsoft.com/office/drawing/2014/main" id="{77A6C2E9-9B03-4202-BCB4-6EF424B8C4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2363" y="4465639"/>
            <a:ext cx="557212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" name="Равнобедренный треугольник 84">
            <a:extLst>
              <a:ext uri="{FF2B5EF4-FFF2-40B4-BE49-F238E27FC236}">
                <a16:creationId xmlns:a16="http://schemas.microsoft.com/office/drawing/2014/main" id="{E3478A74-48F6-4688-9016-CBFA75D5A649}"/>
              </a:ext>
            </a:extLst>
          </p:cNvPr>
          <p:cNvSpPr/>
          <p:nvPr/>
        </p:nvSpPr>
        <p:spPr>
          <a:xfrm>
            <a:off x="8148637" y="4657725"/>
            <a:ext cx="247651" cy="247651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54">
              <a:defRPr/>
            </a:pPr>
            <a:endParaRPr lang="ru-RU" sz="1867">
              <a:solidFill>
                <a:prstClr val="white"/>
              </a:solidFill>
            </a:endParaRPr>
          </a:p>
        </p:txBody>
      </p:sp>
      <p:sp>
        <p:nvSpPr>
          <p:cNvPr id="86" name="Равнобедренный треугольник 85">
            <a:extLst>
              <a:ext uri="{FF2B5EF4-FFF2-40B4-BE49-F238E27FC236}">
                <a16:creationId xmlns:a16="http://schemas.microsoft.com/office/drawing/2014/main" id="{EEA57E8D-B42B-4B46-B82C-45CF269B312D}"/>
              </a:ext>
            </a:extLst>
          </p:cNvPr>
          <p:cNvSpPr/>
          <p:nvPr/>
        </p:nvSpPr>
        <p:spPr>
          <a:xfrm>
            <a:off x="7218364" y="5588162"/>
            <a:ext cx="249237" cy="246063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54">
              <a:defRPr/>
            </a:pPr>
            <a:endParaRPr lang="ru-RU" sz="1867">
              <a:solidFill>
                <a:prstClr val="white"/>
              </a:solidFill>
            </a:endParaRPr>
          </a:p>
        </p:txBody>
      </p:sp>
      <p:pic>
        <p:nvPicPr>
          <p:cNvPr id="17486" name="Picture 3">
            <a:extLst>
              <a:ext uri="{FF2B5EF4-FFF2-40B4-BE49-F238E27FC236}">
                <a16:creationId xmlns:a16="http://schemas.microsoft.com/office/drawing/2014/main" id="{A7B41FC8-9061-43E1-9901-D7A5FE9F71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5925" y="4921251"/>
            <a:ext cx="37147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" name="Равнобедренный треугольник 87">
            <a:extLst>
              <a:ext uri="{FF2B5EF4-FFF2-40B4-BE49-F238E27FC236}">
                <a16:creationId xmlns:a16="http://schemas.microsoft.com/office/drawing/2014/main" id="{ACEE8586-BF09-4B18-9888-B60F777660FE}"/>
              </a:ext>
            </a:extLst>
          </p:cNvPr>
          <p:cNvSpPr/>
          <p:nvPr/>
        </p:nvSpPr>
        <p:spPr>
          <a:xfrm>
            <a:off x="10337802" y="3034171"/>
            <a:ext cx="249239" cy="247651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54">
              <a:defRPr/>
            </a:pPr>
            <a:endParaRPr lang="ru-RU" sz="1867">
              <a:solidFill>
                <a:prstClr val="white"/>
              </a:solidFill>
            </a:endParaRPr>
          </a:p>
        </p:txBody>
      </p:sp>
      <p:pic>
        <p:nvPicPr>
          <p:cNvPr id="17488" name="Рисунок 89">
            <a:extLst>
              <a:ext uri="{FF2B5EF4-FFF2-40B4-BE49-F238E27FC236}">
                <a16:creationId xmlns:a16="http://schemas.microsoft.com/office/drawing/2014/main" id="{513A15BD-95C4-4C62-9BB6-2FC82B2BF8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153988"/>
            <a:ext cx="6858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" name="Равнобедренный треугольник 80">
            <a:extLst>
              <a:ext uri="{FF2B5EF4-FFF2-40B4-BE49-F238E27FC236}">
                <a16:creationId xmlns:a16="http://schemas.microsoft.com/office/drawing/2014/main" id="{6002E212-E3C0-48A6-8882-C23CCB926FFD}"/>
              </a:ext>
            </a:extLst>
          </p:cNvPr>
          <p:cNvSpPr/>
          <p:nvPr/>
        </p:nvSpPr>
        <p:spPr>
          <a:xfrm>
            <a:off x="8646181" y="4659025"/>
            <a:ext cx="247651" cy="247651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54">
              <a:defRPr/>
            </a:pPr>
            <a:endParaRPr lang="ru-RU" sz="1867">
              <a:solidFill>
                <a:prstClr val="white"/>
              </a:solidFill>
            </a:endParaRPr>
          </a:p>
        </p:txBody>
      </p:sp>
      <p:sp>
        <p:nvSpPr>
          <p:cNvPr id="83" name="TextBox 66">
            <a:extLst>
              <a:ext uri="{FF2B5EF4-FFF2-40B4-BE49-F238E27FC236}">
                <a16:creationId xmlns:a16="http://schemas.microsoft.com/office/drawing/2014/main" id="{3992D8DD-8B07-404E-979F-D099C11DB3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139" y="4048125"/>
            <a:ext cx="2961845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217613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217613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2176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2176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2176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2176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2176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2176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2176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Численность сотрудников составляет 994 человека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ru-RU" altLang="ru-RU" sz="16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(1 162 шт. ед. – коэффициент совмещения 1,2)</a:t>
            </a:r>
            <a:r>
              <a:rPr lang="ru-RU" altLang="ru-RU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в том числе: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ru-RU" altLang="ru-RU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496 - педагогический персонал;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ru-RU" altLang="ru-RU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95 - социальные работники.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3"/>
          <p:cNvSpPr txBox="1">
            <a:spLocks noChangeArrowheads="1"/>
          </p:cNvSpPr>
          <p:nvPr/>
        </p:nvSpPr>
        <p:spPr bwMode="auto">
          <a:xfrm>
            <a:off x="1000015" y="175683"/>
            <a:ext cx="10761243" cy="540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9" tIns="45719" rIns="91439" bIns="45719"/>
          <a:lstStyle/>
          <a:p>
            <a:pPr algn="ctr">
              <a:lnSpc>
                <a:spcPts val="2133"/>
              </a:lnSpc>
            </a:pPr>
            <a:r>
              <a:rPr lang="ru-RU" b="1" cap="all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Типовое штатное расписание. административно-управленческий персонал и стационарное отделение</a:t>
            </a:r>
          </a:p>
          <a:p>
            <a:pPr>
              <a:lnSpc>
                <a:spcPts val="2133"/>
              </a:lnSpc>
            </a:pPr>
            <a:r>
              <a:rPr lang="ru-RU" b="1" i="1" dirty="0">
                <a:solidFill>
                  <a:srgbClr val="3333FF"/>
                </a:solidFill>
                <a:latin typeface="Arial" charset="0"/>
              </a:rPr>
              <a:t>         </a:t>
            </a:r>
          </a:p>
          <a:p>
            <a:pPr>
              <a:lnSpc>
                <a:spcPts val="2133"/>
              </a:lnSpc>
            </a:pPr>
            <a:r>
              <a:rPr lang="ru-RU" b="1" dirty="0">
                <a:latin typeface="Arial" charset="0"/>
              </a:rPr>
              <a:t>                                                                                                                                                                                                                 </a:t>
            </a:r>
            <a:endParaRPr lang="ru-RU" b="1" i="1" dirty="0">
              <a:solidFill>
                <a:srgbClr val="CC3300"/>
              </a:solidFill>
              <a:latin typeface="Arial" charset="0"/>
            </a:endParaRPr>
          </a:p>
          <a:p>
            <a:pPr>
              <a:lnSpc>
                <a:spcPts val="2133"/>
              </a:lnSpc>
            </a:pPr>
            <a:endParaRPr lang="ru-RU" b="1" dirty="0">
              <a:latin typeface="Arial" charset="0"/>
            </a:endParaRPr>
          </a:p>
          <a:p>
            <a:pPr>
              <a:lnSpc>
                <a:spcPts val="2133"/>
              </a:lnSpc>
            </a:pPr>
            <a:endParaRPr lang="ru-RU" b="1" dirty="0">
              <a:latin typeface="Arial" charset="0"/>
            </a:endParaRPr>
          </a:p>
          <a:p>
            <a:pPr>
              <a:lnSpc>
                <a:spcPts val="2133"/>
              </a:lnSpc>
            </a:pPr>
            <a:endParaRPr lang="ru-RU" b="1" dirty="0">
              <a:latin typeface="Arial" charset="0"/>
            </a:endParaRPr>
          </a:p>
          <a:p>
            <a:pPr>
              <a:lnSpc>
                <a:spcPts val="2133"/>
              </a:lnSpc>
            </a:pPr>
            <a:endParaRPr lang="ru-RU" b="1" i="1" dirty="0">
              <a:solidFill>
                <a:schemeClr val="folHlink"/>
              </a:solidFill>
              <a:latin typeface="Arial" charset="0"/>
            </a:endParaRPr>
          </a:p>
          <a:p>
            <a:pPr>
              <a:lnSpc>
                <a:spcPts val="2133"/>
              </a:lnSpc>
            </a:pPr>
            <a:endParaRPr lang="ru-RU" b="1" i="1" dirty="0">
              <a:solidFill>
                <a:schemeClr val="folHlink"/>
              </a:solidFill>
              <a:latin typeface="Arial" charset="0"/>
            </a:endParaRPr>
          </a:p>
          <a:p>
            <a:pPr>
              <a:lnSpc>
                <a:spcPts val="2133"/>
              </a:lnSpc>
            </a:pPr>
            <a:endParaRPr lang="ru-RU" b="1" i="1" dirty="0">
              <a:solidFill>
                <a:schemeClr val="folHlink"/>
              </a:solidFill>
              <a:latin typeface="Arial" charset="0"/>
            </a:endParaRPr>
          </a:p>
          <a:p>
            <a:pPr>
              <a:lnSpc>
                <a:spcPts val="2133"/>
              </a:lnSpc>
            </a:pPr>
            <a:endParaRPr lang="ru-RU" b="1" i="1" dirty="0">
              <a:solidFill>
                <a:schemeClr val="folHlink"/>
              </a:solidFill>
              <a:latin typeface="Arial" charset="0"/>
            </a:endParaRPr>
          </a:p>
          <a:p>
            <a:pPr>
              <a:lnSpc>
                <a:spcPts val="2133"/>
              </a:lnSpc>
            </a:pPr>
            <a:endParaRPr lang="ru-RU" b="1" i="1" dirty="0">
              <a:solidFill>
                <a:schemeClr val="folHlink"/>
              </a:solidFill>
              <a:latin typeface="Arial" charset="0"/>
            </a:endParaRPr>
          </a:p>
          <a:p>
            <a:pPr>
              <a:lnSpc>
                <a:spcPts val="2133"/>
              </a:lnSpc>
            </a:pPr>
            <a:endParaRPr lang="ru-RU" b="1" i="1" dirty="0">
              <a:solidFill>
                <a:schemeClr val="folHlink"/>
              </a:solidFill>
              <a:latin typeface="Arial" charset="0"/>
            </a:endParaRPr>
          </a:p>
          <a:p>
            <a:pPr>
              <a:lnSpc>
                <a:spcPts val="2133"/>
              </a:lnSpc>
            </a:pPr>
            <a:endParaRPr lang="ru-RU" b="1" i="1" dirty="0">
              <a:solidFill>
                <a:schemeClr val="folHlink"/>
              </a:solidFill>
              <a:latin typeface="Arial" charset="0"/>
            </a:endParaRPr>
          </a:p>
          <a:p>
            <a:pPr>
              <a:lnSpc>
                <a:spcPts val="2133"/>
              </a:lnSpc>
            </a:pPr>
            <a:endParaRPr lang="ru-RU" b="1" i="1" dirty="0">
              <a:solidFill>
                <a:schemeClr val="folHlink"/>
              </a:solidFill>
              <a:latin typeface="Arial" charset="0"/>
            </a:endParaRPr>
          </a:p>
          <a:p>
            <a:pPr>
              <a:lnSpc>
                <a:spcPts val="2133"/>
              </a:lnSpc>
            </a:pPr>
            <a:endParaRPr lang="ru-RU" b="1" i="1" dirty="0">
              <a:solidFill>
                <a:schemeClr val="folHlink"/>
              </a:solidFill>
              <a:latin typeface="Arial" charset="0"/>
            </a:endParaRPr>
          </a:p>
          <a:p>
            <a:pPr>
              <a:lnSpc>
                <a:spcPts val="2133"/>
              </a:lnSpc>
            </a:pPr>
            <a:endParaRPr lang="ru-RU" b="1" i="1" dirty="0">
              <a:solidFill>
                <a:schemeClr val="folHlink"/>
              </a:solidFill>
              <a:latin typeface="Arial" charset="0"/>
            </a:endParaRPr>
          </a:p>
          <a:p>
            <a:pPr>
              <a:lnSpc>
                <a:spcPts val="2133"/>
              </a:lnSpc>
            </a:pPr>
            <a:endParaRPr lang="ru-RU" b="1" i="1" dirty="0">
              <a:solidFill>
                <a:schemeClr val="folHlink"/>
              </a:solidFill>
              <a:latin typeface="Arial" charset="0"/>
            </a:endParaRPr>
          </a:p>
          <a:p>
            <a:pPr>
              <a:lnSpc>
                <a:spcPts val="2133"/>
              </a:lnSpc>
            </a:pPr>
            <a:endParaRPr lang="ru-RU" b="1" i="1" dirty="0">
              <a:solidFill>
                <a:schemeClr val="folHlink"/>
              </a:solidFill>
              <a:latin typeface="Arial" charset="0"/>
            </a:endParaRPr>
          </a:p>
          <a:p>
            <a:pPr>
              <a:lnSpc>
                <a:spcPts val="2133"/>
              </a:lnSpc>
            </a:pPr>
            <a:endParaRPr lang="ru-RU" b="1" i="1" dirty="0">
              <a:solidFill>
                <a:schemeClr val="folHlink"/>
              </a:solidFill>
              <a:latin typeface="Arial" charset="0"/>
            </a:endParaRPr>
          </a:p>
          <a:p>
            <a:pPr>
              <a:lnSpc>
                <a:spcPts val="2133"/>
              </a:lnSpc>
            </a:pPr>
            <a:endParaRPr lang="ru-RU" b="1" i="1" dirty="0">
              <a:solidFill>
                <a:schemeClr val="folHlink"/>
              </a:solidFill>
              <a:latin typeface="Arial" charset="0"/>
            </a:endParaRPr>
          </a:p>
          <a:p>
            <a:pPr>
              <a:lnSpc>
                <a:spcPts val="2133"/>
              </a:lnSpc>
            </a:pPr>
            <a:endParaRPr lang="ru-RU" b="1" i="1" dirty="0">
              <a:solidFill>
                <a:schemeClr val="folHlink"/>
              </a:solidFill>
              <a:latin typeface="Arial" charset="0"/>
            </a:endParaRPr>
          </a:p>
          <a:p>
            <a:pPr>
              <a:lnSpc>
                <a:spcPts val="2133"/>
              </a:lnSpc>
            </a:pPr>
            <a:endParaRPr lang="ru-RU" b="1" i="1" dirty="0">
              <a:solidFill>
                <a:schemeClr val="folHlink"/>
              </a:solidFill>
              <a:latin typeface="Arial" charset="0"/>
            </a:endParaRPr>
          </a:p>
          <a:p>
            <a:pPr>
              <a:lnSpc>
                <a:spcPts val="2133"/>
              </a:lnSpc>
            </a:pPr>
            <a:endParaRPr lang="ru-RU" b="1" i="1" dirty="0">
              <a:solidFill>
                <a:schemeClr val="folHlink"/>
              </a:solidFill>
              <a:latin typeface="Arial" charset="0"/>
            </a:endParaRPr>
          </a:p>
        </p:txBody>
      </p:sp>
      <p:sp>
        <p:nvSpPr>
          <p:cNvPr id="17410" name="Rectangle 1"/>
          <p:cNvSpPr>
            <a:spLocks noChangeArrowheads="1"/>
          </p:cNvSpPr>
          <p:nvPr/>
        </p:nvSpPr>
        <p:spPr bwMode="auto">
          <a:xfrm>
            <a:off x="1" y="-1083351"/>
            <a:ext cx="848902" cy="492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21896" tIns="60948" rIns="121896" bIns="60948" anchor="ctr">
            <a:spAutoFit/>
          </a:bodyPr>
          <a:lstStyle/>
          <a:p>
            <a:pPr indent="596885" defTabSz="1217054"/>
            <a:endParaRPr lang="ru-RU" sz="800">
              <a:latin typeface="Arial" charset="0"/>
            </a:endParaRPr>
          </a:p>
          <a:p>
            <a:pPr indent="596885" defTabSz="1217054" eaLnBrk="0" hangingPunct="0"/>
            <a:endParaRPr lang="ru-RU" sz="1600">
              <a:latin typeface="Arial" charset="0"/>
            </a:endParaRPr>
          </a:p>
        </p:txBody>
      </p:sp>
      <p:sp>
        <p:nvSpPr>
          <p:cNvPr id="11" name="Номер слайда 7"/>
          <p:cNvSpPr>
            <a:spLocks noGrp="1"/>
          </p:cNvSpPr>
          <p:nvPr>
            <p:ph type="sldNum" sz="quarter" idx="12"/>
          </p:nvPr>
        </p:nvSpPr>
        <p:spPr>
          <a:xfrm>
            <a:off x="11491384" y="6316133"/>
            <a:ext cx="539749" cy="366184"/>
          </a:xfrm>
        </p:spPr>
        <p:txBody>
          <a:bodyPr vert="horz" wrap="square" lIns="121915" tIns="60957" rIns="121915" bIns="60957" numCol="1" rtlCol="0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4D18D610-B773-4B4F-9965-CB3C9D811240}" type="slidenum">
              <a:rPr lang="ru-RU" sz="1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>
                <a:defRPr/>
              </a:pPr>
              <a:t>4</a:t>
            </a:fld>
            <a:endParaRPr lang="ru-RU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C0B8BE44-E3AE-4F7B-999F-6367D8F2F9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2050111"/>
              </p:ext>
            </p:extLst>
          </p:nvPr>
        </p:nvGraphicFramePr>
        <p:xfrm>
          <a:off x="1000015" y="798668"/>
          <a:ext cx="10447238" cy="5852160"/>
        </p:xfrm>
        <a:graphic>
          <a:graphicData uri="http://schemas.openxmlformats.org/drawingml/2006/table">
            <a:tbl>
              <a:tblPr firstRow="1" firstCol="1" bandRow="1">
                <a:tableStyleId>{8799B23B-EC83-4686-B30A-512413B5E67A}</a:tableStyleId>
              </a:tblPr>
              <a:tblGrid>
                <a:gridCol w="817797">
                  <a:extLst>
                    <a:ext uri="{9D8B030D-6E8A-4147-A177-3AD203B41FA5}">
                      <a16:colId xmlns:a16="http://schemas.microsoft.com/office/drawing/2014/main" val="273084911"/>
                    </a:ext>
                  </a:extLst>
                </a:gridCol>
                <a:gridCol w="4479471">
                  <a:extLst>
                    <a:ext uri="{9D8B030D-6E8A-4147-A177-3AD203B41FA5}">
                      <a16:colId xmlns:a16="http://schemas.microsoft.com/office/drawing/2014/main" val="3800868735"/>
                    </a:ext>
                  </a:extLst>
                </a:gridCol>
                <a:gridCol w="1725283">
                  <a:extLst>
                    <a:ext uri="{9D8B030D-6E8A-4147-A177-3AD203B41FA5}">
                      <a16:colId xmlns:a16="http://schemas.microsoft.com/office/drawing/2014/main" val="1281485142"/>
                    </a:ext>
                  </a:extLst>
                </a:gridCol>
                <a:gridCol w="1690777">
                  <a:extLst>
                    <a:ext uri="{9D8B030D-6E8A-4147-A177-3AD203B41FA5}">
                      <a16:colId xmlns:a16="http://schemas.microsoft.com/office/drawing/2014/main" val="3614184678"/>
                    </a:ext>
                  </a:extLst>
                </a:gridCol>
                <a:gridCol w="1733910">
                  <a:extLst>
                    <a:ext uri="{9D8B030D-6E8A-4147-A177-3AD203B41FA5}">
                      <a16:colId xmlns:a16="http://schemas.microsoft.com/office/drawing/2014/main" val="525301230"/>
                    </a:ext>
                  </a:extLst>
                </a:gridCol>
              </a:tblGrid>
              <a:tr h="211388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 </a:t>
                      </a:r>
                      <a:r>
                        <a:rPr lang="ru-RU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пп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881" marR="678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u="non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Наименование должности</a:t>
                      </a:r>
                      <a:endParaRPr lang="ru-RU" sz="1600" u="none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881" marR="6788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Количество штатных единиц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881" marR="678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711299"/>
                  </a:ext>
                </a:extLst>
              </a:tr>
              <a:tr h="21138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 койко-мест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(23 учреждения)</a:t>
                      </a:r>
                      <a:endParaRPr lang="ru-RU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881" marR="67881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 койко-мест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 учреждения)</a:t>
                      </a:r>
                      <a:endParaRPr lang="ru-RU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881" marR="678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˃ 36 койко-мест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 учреждения)</a:t>
                      </a:r>
                      <a:endParaRPr lang="ru-RU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881" marR="678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248187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600" i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881" marR="678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b="1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600" b="1" i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881" marR="678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b="1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600" b="1" i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881" marR="678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b="1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600" b="1" i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881" marR="678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b="1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600" b="1" i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881" marR="678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427082"/>
                  </a:ext>
                </a:extLst>
              </a:tr>
              <a:tr h="2113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881" marR="678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Директор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881" marR="678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881" marR="678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881" marR="678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881" marR="678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6422016"/>
                  </a:ext>
                </a:extLst>
              </a:tr>
              <a:tr h="2113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881" marR="678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Заместитель директора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881" marR="678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881" marR="678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881" marR="678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881" marR="678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1615093"/>
                  </a:ext>
                </a:extLst>
              </a:tr>
              <a:tr h="2113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881" marR="678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Врач-педиатр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881" marR="678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881" marR="678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881" marR="678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881" marR="678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6014843"/>
                  </a:ext>
                </a:extLst>
              </a:tr>
              <a:tr h="2113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881" marR="678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Старшая мед. сестра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881" marR="678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881" marR="678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881" marR="678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881" marR="678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3323191"/>
                  </a:ext>
                </a:extLst>
              </a:tr>
              <a:tr h="2113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881" marR="678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Старший воспитатель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881" marR="678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881" marR="678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881" marR="678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881" marR="678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204777"/>
                  </a:ext>
                </a:extLst>
              </a:tr>
              <a:tr h="2113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881" marR="678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Воспитатель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881" marR="678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881" marR="678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16,5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881" marR="678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27,5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881" marR="678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7457947"/>
                  </a:ext>
                </a:extLst>
              </a:tr>
              <a:tr h="2113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881" marR="678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Младший воспитатель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881" marR="678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881" marR="678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4,5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881" marR="678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7,5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881" marR="678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1597078"/>
                  </a:ext>
                </a:extLst>
              </a:tr>
              <a:tr h="2113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ru-RU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881" marR="678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Педагог-организатор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881" marR="678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881" marR="678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881" marR="678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881" marR="678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5497291"/>
                  </a:ext>
                </a:extLst>
              </a:tr>
              <a:tr h="2113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ru-RU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881" marR="678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Педагог-психолог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881" marR="678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881" marR="678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881" marR="678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881" marR="678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6255291"/>
                  </a:ext>
                </a:extLst>
              </a:tr>
              <a:tr h="2113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ru-RU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881" marR="678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Социальный педагог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881" marR="678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881" marR="678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881" marR="678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881" marR="678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3139419"/>
                  </a:ext>
                </a:extLst>
              </a:tr>
              <a:tr h="2113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ru-RU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881" marR="678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Педагог доп. образования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881" marR="678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881" marR="678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881" marR="678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881" marR="678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1679305"/>
                  </a:ext>
                </a:extLst>
              </a:tr>
              <a:tr h="2113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ru-RU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881" marR="678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Экономист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881" marR="678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881" marR="678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881" marR="678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881" marR="678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6045909"/>
                  </a:ext>
                </a:extLst>
              </a:tr>
              <a:tr h="2113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ru-RU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881" marR="678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Начальник хоз. службы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881" marR="678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881" marR="678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881" marR="678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881" marR="678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8266175"/>
                  </a:ext>
                </a:extLst>
              </a:tr>
              <a:tr h="2407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ru-RU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881" marR="678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Рабочий по комплексному обслуживанию здания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881" marR="678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881" marR="678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881" marR="678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881" marR="678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6275472"/>
                  </a:ext>
                </a:extLst>
              </a:tr>
              <a:tr h="2113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ru-RU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881" marR="678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Повар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881" marR="678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881" marR="678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881" marR="678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2,5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881" marR="678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9211667"/>
                  </a:ext>
                </a:extLst>
              </a:tr>
              <a:tr h="2113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ru-RU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881" marR="678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Кухонный работник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881" marR="678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881" marR="678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881" marR="678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1,5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881" marR="678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4355128"/>
                  </a:ext>
                </a:extLst>
              </a:tr>
              <a:tr h="2113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ru-RU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881" marR="678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Водитель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881" marR="678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881" marR="678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881" marR="678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881" marR="678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9115597"/>
                  </a:ext>
                </a:extLst>
              </a:tr>
              <a:tr h="2113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ru-RU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881" marR="678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Оператор стиральных машин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881" marR="678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0,5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881" marR="678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0,5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881" marR="678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881" marR="678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3316468"/>
                  </a:ext>
                </a:extLst>
              </a:tr>
              <a:tr h="2113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ru-RU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881" marR="678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Кастелянша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881" marR="678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0,5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881" marR="678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0,5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881" marR="678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881" marR="678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8153660"/>
                  </a:ext>
                </a:extLst>
              </a:tr>
              <a:tr h="2113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ru-RU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881" marR="678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Сторож (дворник)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881" marR="678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881" marR="678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881" marR="678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881" marR="678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9615484"/>
                  </a:ext>
                </a:extLst>
              </a:tr>
            </a:tbl>
          </a:graphicData>
        </a:graphic>
      </p:graphicFrame>
      <p:pic>
        <p:nvPicPr>
          <p:cNvPr id="8" name="Рисунок 1">
            <a:extLst>
              <a:ext uri="{FF2B5EF4-FFF2-40B4-BE49-F238E27FC236}">
                <a16:creationId xmlns:a16="http://schemas.microsoft.com/office/drawing/2014/main" id="{8D916816-7DA5-4F97-8812-AD06D6A69D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contrast="12000"/>
          </a:blip>
          <a:srcRect l="5005"/>
          <a:stretch>
            <a:fillRect/>
          </a:stretch>
        </p:blipFill>
        <p:spPr bwMode="auto">
          <a:xfrm>
            <a:off x="244015" y="94924"/>
            <a:ext cx="756000" cy="938483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ChangeArrowheads="1"/>
          </p:cNvSpPr>
          <p:nvPr/>
        </p:nvSpPr>
        <p:spPr bwMode="auto">
          <a:xfrm>
            <a:off x="1" y="-1083351"/>
            <a:ext cx="848902" cy="492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21896" tIns="60948" rIns="121896" bIns="60948" anchor="ctr">
            <a:spAutoFit/>
          </a:bodyPr>
          <a:lstStyle/>
          <a:p>
            <a:pPr indent="596885" defTabSz="1217054"/>
            <a:endParaRPr lang="ru-RU" sz="800">
              <a:latin typeface="Arial" charset="0"/>
            </a:endParaRPr>
          </a:p>
          <a:p>
            <a:pPr indent="596885" defTabSz="1217054" eaLnBrk="0" hangingPunct="0"/>
            <a:endParaRPr lang="ru-RU" sz="1600">
              <a:latin typeface="Arial" charset="0"/>
            </a:endParaRPr>
          </a:p>
        </p:txBody>
      </p:sp>
      <p:sp>
        <p:nvSpPr>
          <p:cNvPr id="11" name="Номер слайда 7"/>
          <p:cNvSpPr>
            <a:spLocks noGrp="1"/>
          </p:cNvSpPr>
          <p:nvPr>
            <p:ph type="sldNum" sz="quarter" idx="12"/>
          </p:nvPr>
        </p:nvSpPr>
        <p:spPr>
          <a:xfrm>
            <a:off x="11491384" y="6316133"/>
            <a:ext cx="539749" cy="366184"/>
          </a:xfrm>
        </p:spPr>
        <p:txBody>
          <a:bodyPr vert="horz" wrap="square" lIns="121915" tIns="60957" rIns="121915" bIns="60957" numCol="1" rtlCol="0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4D18D610-B773-4B4F-9965-CB3C9D811240}" type="slidenum">
              <a:rPr lang="ru-RU" sz="1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>
                <a:defRPr/>
              </a:pPr>
              <a:t>5</a:t>
            </a:fld>
            <a:endParaRPr lang="ru-RU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Рисунок 1">
            <a:extLst>
              <a:ext uri="{FF2B5EF4-FFF2-40B4-BE49-F238E27FC236}">
                <a16:creationId xmlns:a16="http://schemas.microsoft.com/office/drawing/2014/main" id="{8D916816-7DA5-4F97-8812-AD06D6A69D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contrast="12000"/>
          </a:blip>
          <a:srcRect l="5005"/>
          <a:stretch>
            <a:fillRect/>
          </a:stretch>
        </p:blipFill>
        <p:spPr bwMode="auto">
          <a:xfrm>
            <a:off x="244015" y="94924"/>
            <a:ext cx="756000" cy="938483"/>
          </a:xfrm>
          <a:prstGeom prst="rect">
            <a:avLst/>
          </a:prstGeom>
          <a:noFill/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3819D8BE-DCBB-4EA1-8976-D145E2B073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0015" y="175683"/>
            <a:ext cx="10761243" cy="702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9" tIns="45719" rIns="91439" bIns="45719"/>
          <a:lstStyle/>
          <a:p>
            <a:pPr algn="ctr">
              <a:lnSpc>
                <a:spcPts val="2133"/>
              </a:lnSpc>
            </a:pPr>
            <a:r>
              <a:rPr lang="ru-RU" b="1" cap="all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Типовое штатное расписание. Отделение по работе с семьей и детьми и отделение по профилактике детского и семейного неблагополучия</a:t>
            </a:r>
          </a:p>
          <a:p>
            <a:pPr>
              <a:lnSpc>
                <a:spcPts val="2133"/>
              </a:lnSpc>
            </a:pPr>
            <a:r>
              <a:rPr lang="ru-RU" b="1" i="1" dirty="0">
                <a:solidFill>
                  <a:srgbClr val="3333FF"/>
                </a:solidFill>
                <a:latin typeface="Arial" charset="0"/>
              </a:rPr>
              <a:t>       </a:t>
            </a:r>
          </a:p>
          <a:p>
            <a:pPr>
              <a:lnSpc>
                <a:spcPts val="2133"/>
              </a:lnSpc>
            </a:pPr>
            <a:r>
              <a:rPr lang="ru-RU" b="1" dirty="0">
                <a:latin typeface="Arial" charset="0"/>
              </a:rPr>
              <a:t>                                                                                                                                                                                                                 </a:t>
            </a:r>
            <a:endParaRPr lang="ru-RU" b="1" i="1" dirty="0">
              <a:solidFill>
                <a:srgbClr val="CC3300"/>
              </a:solidFill>
              <a:latin typeface="Arial" charset="0"/>
            </a:endParaRPr>
          </a:p>
          <a:p>
            <a:pPr>
              <a:lnSpc>
                <a:spcPts val="2133"/>
              </a:lnSpc>
            </a:pPr>
            <a:endParaRPr lang="ru-RU" b="1" dirty="0">
              <a:latin typeface="Arial" charset="0"/>
            </a:endParaRPr>
          </a:p>
          <a:p>
            <a:pPr>
              <a:lnSpc>
                <a:spcPts val="2133"/>
              </a:lnSpc>
            </a:pPr>
            <a:endParaRPr lang="ru-RU" b="1" dirty="0">
              <a:latin typeface="Arial" charset="0"/>
            </a:endParaRPr>
          </a:p>
          <a:p>
            <a:pPr>
              <a:lnSpc>
                <a:spcPts val="2133"/>
              </a:lnSpc>
            </a:pPr>
            <a:endParaRPr lang="ru-RU" b="1" dirty="0">
              <a:latin typeface="Arial" charset="0"/>
            </a:endParaRPr>
          </a:p>
          <a:p>
            <a:pPr>
              <a:lnSpc>
                <a:spcPts val="2133"/>
              </a:lnSpc>
            </a:pPr>
            <a:endParaRPr lang="ru-RU" b="1" i="1" dirty="0">
              <a:solidFill>
                <a:schemeClr val="folHlink"/>
              </a:solidFill>
              <a:latin typeface="Arial" charset="0"/>
            </a:endParaRPr>
          </a:p>
          <a:p>
            <a:pPr>
              <a:lnSpc>
                <a:spcPts val="2133"/>
              </a:lnSpc>
            </a:pPr>
            <a:endParaRPr lang="ru-RU" b="1" i="1" dirty="0">
              <a:solidFill>
                <a:schemeClr val="folHlink"/>
              </a:solidFill>
              <a:latin typeface="Arial" charset="0"/>
            </a:endParaRPr>
          </a:p>
          <a:p>
            <a:pPr>
              <a:lnSpc>
                <a:spcPts val="2133"/>
              </a:lnSpc>
            </a:pPr>
            <a:endParaRPr lang="ru-RU" b="1" i="1" dirty="0">
              <a:solidFill>
                <a:schemeClr val="folHlink"/>
              </a:solidFill>
              <a:latin typeface="Arial" charset="0"/>
            </a:endParaRPr>
          </a:p>
          <a:p>
            <a:pPr>
              <a:lnSpc>
                <a:spcPts val="2133"/>
              </a:lnSpc>
            </a:pPr>
            <a:endParaRPr lang="ru-RU" b="1" i="1" dirty="0">
              <a:solidFill>
                <a:schemeClr val="folHlink"/>
              </a:solidFill>
              <a:latin typeface="Arial" charset="0"/>
            </a:endParaRPr>
          </a:p>
          <a:p>
            <a:pPr>
              <a:lnSpc>
                <a:spcPts val="2133"/>
              </a:lnSpc>
            </a:pPr>
            <a:endParaRPr lang="ru-RU" b="1" i="1" dirty="0">
              <a:solidFill>
                <a:schemeClr val="folHlink"/>
              </a:solidFill>
              <a:latin typeface="Arial" charset="0"/>
            </a:endParaRPr>
          </a:p>
          <a:p>
            <a:pPr>
              <a:lnSpc>
                <a:spcPts val="2133"/>
              </a:lnSpc>
            </a:pPr>
            <a:endParaRPr lang="ru-RU" b="1" i="1" dirty="0">
              <a:solidFill>
                <a:schemeClr val="folHlink"/>
              </a:solidFill>
              <a:latin typeface="Arial" charset="0"/>
            </a:endParaRPr>
          </a:p>
          <a:p>
            <a:pPr>
              <a:lnSpc>
                <a:spcPts val="2133"/>
              </a:lnSpc>
            </a:pPr>
            <a:endParaRPr lang="ru-RU" b="1" i="1" dirty="0">
              <a:solidFill>
                <a:schemeClr val="folHlink"/>
              </a:solidFill>
              <a:latin typeface="Arial" charset="0"/>
            </a:endParaRPr>
          </a:p>
          <a:p>
            <a:pPr>
              <a:lnSpc>
                <a:spcPts val="2133"/>
              </a:lnSpc>
            </a:pPr>
            <a:endParaRPr lang="ru-RU" b="1" i="1" dirty="0">
              <a:solidFill>
                <a:schemeClr val="folHlink"/>
              </a:solidFill>
              <a:latin typeface="Arial" charset="0"/>
            </a:endParaRPr>
          </a:p>
          <a:p>
            <a:pPr>
              <a:lnSpc>
                <a:spcPts val="2133"/>
              </a:lnSpc>
            </a:pPr>
            <a:endParaRPr lang="ru-RU" b="1" i="1" dirty="0">
              <a:solidFill>
                <a:schemeClr val="folHlink"/>
              </a:solidFill>
              <a:latin typeface="Arial" charset="0"/>
            </a:endParaRPr>
          </a:p>
          <a:p>
            <a:pPr>
              <a:lnSpc>
                <a:spcPts val="2133"/>
              </a:lnSpc>
            </a:pPr>
            <a:endParaRPr lang="ru-RU" b="1" i="1" dirty="0">
              <a:solidFill>
                <a:schemeClr val="folHlink"/>
              </a:solidFill>
              <a:latin typeface="Arial" charset="0"/>
            </a:endParaRPr>
          </a:p>
          <a:p>
            <a:pPr>
              <a:lnSpc>
                <a:spcPts val="2133"/>
              </a:lnSpc>
            </a:pPr>
            <a:endParaRPr lang="ru-RU" b="1" i="1" dirty="0">
              <a:solidFill>
                <a:schemeClr val="folHlink"/>
              </a:solidFill>
              <a:latin typeface="Arial" charset="0"/>
            </a:endParaRPr>
          </a:p>
          <a:p>
            <a:pPr>
              <a:lnSpc>
                <a:spcPts val="2133"/>
              </a:lnSpc>
            </a:pPr>
            <a:endParaRPr lang="ru-RU" b="1" i="1" dirty="0">
              <a:solidFill>
                <a:schemeClr val="folHlink"/>
              </a:solidFill>
              <a:latin typeface="Arial" charset="0"/>
            </a:endParaRPr>
          </a:p>
          <a:p>
            <a:pPr>
              <a:lnSpc>
                <a:spcPts val="2133"/>
              </a:lnSpc>
            </a:pPr>
            <a:endParaRPr lang="ru-RU" b="1" i="1" dirty="0">
              <a:solidFill>
                <a:schemeClr val="folHlink"/>
              </a:solidFill>
              <a:latin typeface="Arial" charset="0"/>
            </a:endParaRPr>
          </a:p>
          <a:p>
            <a:pPr>
              <a:lnSpc>
                <a:spcPts val="2133"/>
              </a:lnSpc>
            </a:pPr>
            <a:endParaRPr lang="ru-RU" b="1" i="1" dirty="0">
              <a:solidFill>
                <a:schemeClr val="folHlink"/>
              </a:solidFill>
              <a:latin typeface="Arial" charset="0"/>
            </a:endParaRPr>
          </a:p>
          <a:p>
            <a:pPr>
              <a:lnSpc>
                <a:spcPts val="2133"/>
              </a:lnSpc>
            </a:pPr>
            <a:endParaRPr lang="ru-RU" b="1" i="1" dirty="0">
              <a:solidFill>
                <a:schemeClr val="folHlink"/>
              </a:solidFill>
              <a:latin typeface="Arial" charset="0"/>
            </a:endParaRPr>
          </a:p>
          <a:p>
            <a:pPr>
              <a:lnSpc>
                <a:spcPts val="2133"/>
              </a:lnSpc>
            </a:pPr>
            <a:endParaRPr lang="ru-RU" b="1" i="1" dirty="0">
              <a:solidFill>
                <a:schemeClr val="folHlink"/>
              </a:solidFill>
              <a:latin typeface="Arial" charset="0"/>
            </a:endParaRPr>
          </a:p>
          <a:p>
            <a:pPr>
              <a:lnSpc>
                <a:spcPts val="2133"/>
              </a:lnSpc>
            </a:pPr>
            <a:endParaRPr lang="ru-RU" b="1" i="1" dirty="0">
              <a:solidFill>
                <a:schemeClr val="folHlink"/>
              </a:solidFill>
              <a:latin typeface="Arial" charset="0"/>
            </a:endParaRPr>
          </a:p>
        </p:txBody>
      </p:sp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E0BBA79D-FA44-4953-891B-61ADDE6729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236760"/>
              </p:ext>
            </p:extLst>
          </p:nvPr>
        </p:nvGraphicFramePr>
        <p:xfrm>
          <a:off x="1113531" y="1274143"/>
          <a:ext cx="10566633" cy="2682240"/>
        </p:xfrm>
        <a:graphic>
          <a:graphicData uri="http://schemas.openxmlformats.org/drawingml/2006/table">
            <a:tbl>
              <a:tblPr firstRow="1" firstCol="1" bandRow="1">
                <a:tableStyleId>{8799B23B-EC83-4686-B30A-512413B5E67A}</a:tableStyleId>
              </a:tblPr>
              <a:tblGrid>
                <a:gridCol w="788006">
                  <a:extLst>
                    <a:ext uri="{9D8B030D-6E8A-4147-A177-3AD203B41FA5}">
                      <a16:colId xmlns:a16="http://schemas.microsoft.com/office/drawing/2014/main" val="3220227789"/>
                    </a:ext>
                  </a:extLst>
                </a:gridCol>
                <a:gridCol w="3432652">
                  <a:extLst>
                    <a:ext uri="{9D8B030D-6E8A-4147-A177-3AD203B41FA5}">
                      <a16:colId xmlns:a16="http://schemas.microsoft.com/office/drawing/2014/main" val="2825640338"/>
                    </a:ext>
                  </a:extLst>
                </a:gridCol>
                <a:gridCol w="2893104">
                  <a:extLst>
                    <a:ext uri="{9D8B030D-6E8A-4147-A177-3AD203B41FA5}">
                      <a16:colId xmlns:a16="http://schemas.microsoft.com/office/drawing/2014/main" val="3233385733"/>
                    </a:ext>
                  </a:extLst>
                </a:gridCol>
                <a:gridCol w="3452871">
                  <a:extLst>
                    <a:ext uri="{9D8B030D-6E8A-4147-A177-3AD203B41FA5}">
                      <a16:colId xmlns:a16="http://schemas.microsoft.com/office/drawing/2014/main" val="3645791875"/>
                    </a:ext>
                  </a:extLst>
                </a:gridCol>
              </a:tblGrid>
              <a:tr h="306935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 п/п</a:t>
                      </a:r>
                      <a:endParaRPr lang="ru-RU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Наименование должности</a:t>
                      </a:r>
                      <a:endParaRPr lang="ru-RU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Отделение по работе с семьей и детьми </a:t>
                      </a:r>
                      <a:r>
                        <a:rPr lang="ru-RU" sz="1600" b="1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(в зависимости от охвата обслуживаемое население в районе)</a:t>
                      </a:r>
                      <a:endParaRPr lang="ru-RU" sz="1600" b="1" i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2288176"/>
                  </a:ext>
                </a:extLst>
              </a:tr>
              <a:tr h="73152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 1 100 детей из малоимущих семей и до 250 многодетных семей</a:t>
                      </a:r>
                      <a:endParaRPr lang="ru-RU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свыше 1 100 детей из малоимущих семей и свыше 250 многодетных семей</a:t>
                      </a:r>
                      <a:endParaRPr lang="ru-RU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7509708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b="1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600" b="1" i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b="1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600" b="1" i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b="1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600" b="1" i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b="1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600" b="1" i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1081999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Заведующий отделением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231489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Специалист по социальной работе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828960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Педагог-психолог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3896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Социальный педагог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27207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Водитель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0,5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7093290"/>
                  </a:ext>
                </a:extLst>
              </a:tr>
            </a:tbl>
          </a:graphicData>
        </a:graphic>
      </p:graphicFrame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92D86831-C7DE-494C-AB7D-B856EAF783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6195057"/>
              </p:ext>
            </p:extLst>
          </p:nvPr>
        </p:nvGraphicFramePr>
        <p:xfrm>
          <a:off x="1113531" y="4606328"/>
          <a:ext cx="10566633" cy="1691640"/>
        </p:xfrm>
        <a:graphic>
          <a:graphicData uri="http://schemas.openxmlformats.org/drawingml/2006/table">
            <a:tbl>
              <a:tblPr firstRow="1" firstCol="1" bandRow="1">
                <a:tableStyleId>{8799B23B-EC83-4686-B30A-512413B5E67A}</a:tableStyleId>
              </a:tblPr>
              <a:tblGrid>
                <a:gridCol w="761911">
                  <a:extLst>
                    <a:ext uri="{9D8B030D-6E8A-4147-A177-3AD203B41FA5}">
                      <a16:colId xmlns:a16="http://schemas.microsoft.com/office/drawing/2014/main" val="4288168471"/>
                    </a:ext>
                  </a:extLst>
                </a:gridCol>
                <a:gridCol w="6998771">
                  <a:extLst>
                    <a:ext uri="{9D8B030D-6E8A-4147-A177-3AD203B41FA5}">
                      <a16:colId xmlns:a16="http://schemas.microsoft.com/office/drawing/2014/main" val="3142354946"/>
                    </a:ext>
                  </a:extLst>
                </a:gridCol>
                <a:gridCol w="2805951">
                  <a:extLst>
                    <a:ext uri="{9D8B030D-6E8A-4147-A177-3AD203B41FA5}">
                      <a16:colId xmlns:a16="http://schemas.microsoft.com/office/drawing/2014/main" val="378564516"/>
                    </a:ext>
                  </a:extLst>
                </a:gridCol>
              </a:tblGrid>
              <a:tr h="243840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 п/п</a:t>
                      </a:r>
                      <a:endParaRPr lang="ru-RU" sz="13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Отделение по профилактике детского и семейного неблагополучия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800391015"/>
                  </a:ext>
                </a:extLst>
              </a:tr>
              <a:tr h="243840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Наименование должности</a:t>
                      </a:r>
                      <a:endParaRPr lang="ru-RU" sz="13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Количество шт. ед.</a:t>
                      </a:r>
                      <a:endParaRPr lang="ru-RU" sz="13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6079201"/>
                  </a:ext>
                </a:extLst>
              </a:tr>
              <a:tr h="2235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500" b="1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500" b="1" i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500" b="1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500" b="1" i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500" b="1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500" b="1" i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8605176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3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Заведующий отделением</a:t>
                      </a:r>
                      <a:endParaRPr lang="ru-RU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724439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3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Специалист по социальной работе</a:t>
                      </a:r>
                      <a:endParaRPr lang="ru-RU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413960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3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Педагог-психолог</a:t>
                      </a:r>
                      <a:endParaRPr lang="ru-RU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488041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3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Социальный педагог</a:t>
                      </a:r>
                      <a:endParaRPr lang="ru-RU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7792573"/>
                  </a:ext>
                </a:extLst>
              </a:tr>
            </a:tbl>
          </a:graphicData>
        </a:graphic>
      </p:graphicFrame>
      <p:sp>
        <p:nvSpPr>
          <p:cNvPr id="12" name="Прямоугольник 2">
            <a:extLst>
              <a:ext uri="{FF2B5EF4-FFF2-40B4-BE49-F238E27FC236}">
                <a16:creationId xmlns:a16="http://schemas.microsoft.com/office/drawing/2014/main" id="{A85CA004-1684-4188-B7DE-9F9E987DE4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9774" y="934444"/>
            <a:ext cx="1751541" cy="37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0" algn="r" defTabSz="1219170" font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ru-RU" altLang="ru-RU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Кол-во шт. ед.</a:t>
            </a:r>
            <a:endParaRPr kumimoji="0" lang="ru-RU" altLang="ru-RU" sz="16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578044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>
            <a:extLst>
              <a:ext uri="{FF2B5EF4-FFF2-40B4-BE49-F238E27FC236}">
                <a16:creationId xmlns:a16="http://schemas.microsoft.com/office/drawing/2014/main" id="{828E7DB8-25A9-402B-A01E-F07AF32774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2" y="189491"/>
            <a:ext cx="10221913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62531" tIns="81265" rIns="162531" bIns="81265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1219170">
              <a:lnSpc>
                <a:spcPts val="3339"/>
              </a:lnSpc>
              <a:spcBef>
                <a:spcPct val="0"/>
              </a:spcBef>
              <a:buNone/>
            </a:pPr>
            <a:r>
              <a:rPr lang="ru-RU" altLang="ru-RU" sz="2000" b="1" dirty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НАПРАВЛЕНИЯ ДЕЯТЕЛЬНОСТИ СЕМЕЙНЫХ ЦЕНТРОВ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BAED2822-3B83-49A4-B73E-22DB44D10704}"/>
              </a:ext>
            </a:extLst>
          </p:cNvPr>
          <p:cNvSpPr/>
          <p:nvPr/>
        </p:nvSpPr>
        <p:spPr>
          <a:xfrm>
            <a:off x="1679575" y="1028700"/>
            <a:ext cx="8929688" cy="87209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defTabSz="1219170">
              <a:defRPr/>
            </a:pPr>
            <a:endParaRPr lang="ru-RU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defTabSz="1219170">
              <a:defRPr/>
            </a:pPr>
            <a:endParaRPr lang="ru-RU" sz="2667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ECCAF90B-28C8-4B3C-9C07-C3A85BD793B3}"/>
              </a:ext>
            </a:extLst>
          </p:cNvPr>
          <p:cNvSpPr/>
          <p:nvPr/>
        </p:nvSpPr>
        <p:spPr>
          <a:xfrm>
            <a:off x="5343010" y="780935"/>
            <a:ext cx="3457575" cy="110648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27093" tIns="27093" rIns="27093" bIns="27093" spcCol="1270"/>
          <a:lstStyle/>
          <a:p>
            <a:pPr algn="ctr" defTabSz="948219">
              <a:defRPr/>
            </a:pPr>
            <a:r>
              <a:rPr lang="ru-RU" sz="20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Отделение по работе с семьей и детьми</a:t>
            </a:r>
          </a:p>
          <a:p>
            <a:pPr algn="ctr" defTabSz="948219">
              <a:defRPr/>
            </a:pPr>
            <a:r>
              <a:rPr lang="ru-RU" sz="20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(442-ФЗ)</a:t>
            </a:r>
            <a:endParaRPr lang="ru-RU" sz="20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Крест 19">
            <a:extLst>
              <a:ext uri="{FF2B5EF4-FFF2-40B4-BE49-F238E27FC236}">
                <a16:creationId xmlns:a16="http://schemas.microsoft.com/office/drawing/2014/main" id="{973D902D-0F92-48D3-854E-8076961B539B}"/>
              </a:ext>
            </a:extLst>
          </p:cNvPr>
          <p:cNvSpPr/>
          <p:nvPr/>
        </p:nvSpPr>
        <p:spPr>
          <a:xfrm>
            <a:off x="4825422" y="1132566"/>
            <a:ext cx="377825" cy="403225"/>
          </a:xfrm>
          <a:prstGeom prst="plus">
            <a:avLst>
              <a:gd name="adj" fmla="val 37614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defTabSz="1219170">
              <a:defRPr/>
            </a:pPr>
            <a:endParaRPr lang="ru-RU" sz="24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F71A0C74-0A0A-4B97-B1FD-2D511B278DFD}"/>
              </a:ext>
            </a:extLst>
          </p:cNvPr>
          <p:cNvSpPr/>
          <p:nvPr/>
        </p:nvSpPr>
        <p:spPr>
          <a:xfrm>
            <a:off x="1103174" y="787868"/>
            <a:ext cx="3582485" cy="10156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defTabSz="888956">
              <a:defRPr/>
            </a:pPr>
            <a:r>
              <a:rPr lang="ru-RU" sz="20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ГБУ СРЦ (стационар </a:t>
            </a:r>
          </a:p>
          <a:p>
            <a:pPr algn="ctr" defTabSz="888956">
              <a:defRPr/>
            </a:pPr>
            <a:r>
              <a:rPr lang="ru-RU" sz="20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для несовершеннолетних) (120-ФЗ)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39018FC-707B-4A4E-9AC2-5B2E34733602}"/>
              </a:ext>
            </a:extLst>
          </p:cNvPr>
          <p:cNvSpPr/>
          <p:nvPr/>
        </p:nvSpPr>
        <p:spPr>
          <a:xfrm>
            <a:off x="1090763" y="2618681"/>
            <a:ext cx="3590925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defTabSz="1219170">
              <a:defRPr/>
            </a:pPr>
            <a:r>
              <a:rPr lang="ru-RU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духовно-нравственное</a:t>
            </a:r>
            <a:endParaRPr lang="ru-RU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F635812-EEC9-4E0D-A749-8D273F791305}"/>
              </a:ext>
            </a:extLst>
          </p:cNvPr>
          <p:cNvSpPr/>
          <p:nvPr/>
        </p:nvSpPr>
        <p:spPr>
          <a:xfrm>
            <a:off x="1095525" y="3152197"/>
            <a:ext cx="358140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defTabSz="1219170">
              <a:defRPr/>
            </a:pPr>
            <a:r>
              <a:rPr lang="ru-RU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гражданско-патриотическое</a:t>
            </a:r>
            <a:endParaRPr lang="ru-RU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B9BFFEF9-40AA-4CC8-8384-D04FFF87DADF}"/>
              </a:ext>
            </a:extLst>
          </p:cNvPr>
          <p:cNvSpPr/>
          <p:nvPr/>
        </p:nvSpPr>
        <p:spPr>
          <a:xfrm>
            <a:off x="1090763" y="3685711"/>
            <a:ext cx="3590925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defTabSz="1219170">
              <a:defRPr/>
            </a:pPr>
            <a:r>
              <a:rPr lang="ru-RU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здоровый образ жизни</a:t>
            </a:r>
            <a:endParaRPr lang="ru-RU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16E7225-EDB2-4C2E-88B9-33EB5F388E69}"/>
              </a:ext>
            </a:extLst>
          </p:cNvPr>
          <p:cNvSpPr/>
          <p:nvPr/>
        </p:nvSpPr>
        <p:spPr>
          <a:xfrm>
            <a:off x="1086795" y="4752741"/>
            <a:ext cx="3598863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defTabSz="1219170">
              <a:defRPr/>
            </a:pPr>
            <a:r>
              <a:rPr lang="ru-RU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интеллектуально-</a:t>
            </a:r>
          </a:p>
          <a:p>
            <a:pPr defTabSz="1219170">
              <a:defRPr/>
            </a:pPr>
            <a:r>
              <a:rPr lang="ru-RU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познавательное</a:t>
            </a:r>
            <a:endParaRPr lang="ru-RU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8B687565-6DF7-435D-A289-BB7A0DBE5BB8}"/>
              </a:ext>
            </a:extLst>
          </p:cNvPr>
          <p:cNvSpPr/>
          <p:nvPr/>
        </p:nvSpPr>
        <p:spPr>
          <a:xfrm>
            <a:off x="1090763" y="4219225"/>
            <a:ext cx="3590925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defTabSz="1219170">
              <a:defRPr/>
            </a:pPr>
            <a:r>
              <a:rPr lang="ru-RU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творческое</a:t>
            </a:r>
            <a:endParaRPr lang="ru-RU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CB89F7BE-7744-4710-9724-CC243B5C100E}"/>
              </a:ext>
            </a:extLst>
          </p:cNvPr>
          <p:cNvSpPr/>
          <p:nvPr/>
        </p:nvSpPr>
        <p:spPr>
          <a:xfrm>
            <a:off x="1080444" y="5563253"/>
            <a:ext cx="3611563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defTabSz="1219170">
              <a:defRPr/>
            </a:pPr>
            <a:r>
              <a:rPr lang="ru-RU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экологическое</a:t>
            </a:r>
            <a:endParaRPr lang="ru-RU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EBE5C337-6F75-41FD-B15C-683F59FAE372}"/>
              </a:ext>
            </a:extLst>
          </p:cNvPr>
          <p:cNvSpPr/>
          <p:nvPr/>
        </p:nvSpPr>
        <p:spPr>
          <a:xfrm>
            <a:off x="1085207" y="6096767"/>
            <a:ext cx="3602037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defTabSz="1219170">
              <a:defRPr/>
            </a:pPr>
            <a:r>
              <a:rPr lang="ru-RU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профориентационное</a:t>
            </a:r>
            <a:endParaRPr lang="ru-RU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6" name="Прямоугольник 55">
            <a:extLst>
              <a:ext uri="{FF2B5EF4-FFF2-40B4-BE49-F238E27FC236}">
                <a16:creationId xmlns:a16="http://schemas.microsoft.com/office/drawing/2014/main" id="{B2D0D1DE-38BC-4FFE-89F4-062D297337AC}"/>
              </a:ext>
            </a:extLst>
          </p:cNvPr>
          <p:cNvSpPr/>
          <p:nvPr/>
        </p:nvSpPr>
        <p:spPr>
          <a:xfrm>
            <a:off x="5343013" y="2613501"/>
            <a:ext cx="3457575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  <a:effectLst/>
        </p:spPr>
        <p:txBody>
          <a:bodyPr>
            <a:spAutoFit/>
          </a:bodyPr>
          <a:lstStyle/>
          <a:p>
            <a:pPr defTabSz="948219">
              <a:defRPr/>
            </a:pPr>
            <a:r>
              <a:rPr lang="ru-RU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выявление нуждающихся семей</a:t>
            </a:r>
          </a:p>
        </p:txBody>
      </p:sp>
      <p:sp>
        <p:nvSpPr>
          <p:cNvPr id="57" name="Прямоугольник 56">
            <a:extLst>
              <a:ext uri="{FF2B5EF4-FFF2-40B4-BE49-F238E27FC236}">
                <a16:creationId xmlns:a16="http://schemas.microsoft.com/office/drawing/2014/main" id="{57208A02-2EC3-4A6B-8BF9-BE53D2B5C9BF}"/>
              </a:ext>
            </a:extLst>
          </p:cNvPr>
          <p:cNvSpPr/>
          <p:nvPr/>
        </p:nvSpPr>
        <p:spPr>
          <a:xfrm>
            <a:off x="5343013" y="3148545"/>
            <a:ext cx="3457575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  <a:effectLst/>
        </p:spPr>
        <p:txBody>
          <a:bodyPr>
            <a:spAutoFit/>
          </a:bodyPr>
          <a:lstStyle/>
          <a:p>
            <a:pPr defTabSz="1219170">
              <a:defRPr/>
            </a:pPr>
            <a:r>
              <a:rPr lang="ru-RU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предоставление комплекса социальных услуг</a:t>
            </a:r>
            <a:endParaRPr lang="ru-RU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8" name="Прямоугольник 57">
            <a:extLst>
              <a:ext uri="{FF2B5EF4-FFF2-40B4-BE49-F238E27FC236}">
                <a16:creationId xmlns:a16="http://schemas.microsoft.com/office/drawing/2014/main" id="{F7C760F9-B766-4958-A02F-5B4F8EC1A4BE}"/>
              </a:ext>
            </a:extLst>
          </p:cNvPr>
          <p:cNvSpPr/>
          <p:nvPr/>
        </p:nvSpPr>
        <p:spPr>
          <a:xfrm>
            <a:off x="5343013" y="5584678"/>
            <a:ext cx="3457575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  <a:effectLst/>
        </p:spPr>
        <p:txBody>
          <a:bodyPr>
            <a:spAutoFit/>
          </a:bodyPr>
          <a:lstStyle/>
          <a:p>
            <a:pPr defTabSz="1219170">
              <a:defRPr/>
            </a:pPr>
            <a:r>
              <a:rPr lang="ru-RU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социальное сопровождение</a:t>
            </a:r>
            <a:endParaRPr lang="ru-RU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9" name="Прямоугольник 58">
            <a:extLst>
              <a:ext uri="{FF2B5EF4-FFF2-40B4-BE49-F238E27FC236}">
                <a16:creationId xmlns:a16="http://schemas.microsoft.com/office/drawing/2014/main" id="{634C2264-921B-44E6-BB88-74623A3218BE}"/>
              </a:ext>
            </a:extLst>
          </p:cNvPr>
          <p:cNvSpPr/>
          <p:nvPr/>
        </p:nvSpPr>
        <p:spPr>
          <a:xfrm>
            <a:off x="5343013" y="4772634"/>
            <a:ext cx="3457575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  <a:effectLst/>
        </p:spPr>
        <p:txBody>
          <a:bodyPr>
            <a:spAutoFit/>
          </a:bodyPr>
          <a:lstStyle/>
          <a:p>
            <a:pPr defTabSz="1219170">
              <a:defRPr/>
            </a:pPr>
            <a:r>
              <a:rPr lang="ru-RU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организация отдыха  детей в ТЖС</a:t>
            </a:r>
            <a:endParaRPr lang="ru-RU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0" name="Прямоугольник 59">
            <a:extLst>
              <a:ext uri="{FF2B5EF4-FFF2-40B4-BE49-F238E27FC236}">
                <a16:creationId xmlns:a16="http://schemas.microsoft.com/office/drawing/2014/main" id="{44E957EF-ECB8-4C17-9585-4B7D443B9E92}"/>
              </a:ext>
            </a:extLst>
          </p:cNvPr>
          <p:cNvSpPr/>
          <p:nvPr/>
        </p:nvSpPr>
        <p:spPr>
          <a:xfrm>
            <a:off x="5343013" y="3960589"/>
            <a:ext cx="3457575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  <a:effectLst/>
        </p:spPr>
        <p:txBody>
          <a:bodyPr>
            <a:spAutoFit/>
          </a:bodyPr>
          <a:lstStyle/>
          <a:p>
            <a:pPr defTabSz="1219170">
              <a:defRPr/>
            </a:pPr>
            <a:r>
              <a:rPr lang="ru-RU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содействие в организации питания детей в ТЖС </a:t>
            </a:r>
            <a:endParaRPr lang="ru-RU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5" name="Прямоугольник 54">
            <a:extLst>
              <a:ext uri="{FF2B5EF4-FFF2-40B4-BE49-F238E27FC236}">
                <a16:creationId xmlns:a16="http://schemas.microsoft.com/office/drawing/2014/main" id="{3CC1D16E-A26A-43C6-B9AC-42BA2882A6CD}"/>
              </a:ext>
            </a:extLst>
          </p:cNvPr>
          <p:cNvSpPr/>
          <p:nvPr/>
        </p:nvSpPr>
        <p:spPr>
          <a:xfrm>
            <a:off x="1095525" y="2085167"/>
            <a:ext cx="358140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defTabSz="1219170">
              <a:defRPr/>
            </a:pPr>
            <a:r>
              <a:rPr lang="ru-RU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профилактика правонарушений</a:t>
            </a:r>
            <a:endParaRPr lang="ru-RU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4" name="Прямоугольник 53">
            <a:extLst>
              <a:ext uri="{FF2B5EF4-FFF2-40B4-BE49-F238E27FC236}">
                <a16:creationId xmlns:a16="http://schemas.microsoft.com/office/drawing/2014/main" id="{B1FC6F28-DE8D-40B9-BF0D-58FB7CB3E1B6}"/>
              </a:ext>
            </a:extLst>
          </p:cNvPr>
          <p:cNvSpPr/>
          <p:nvPr/>
        </p:nvSpPr>
        <p:spPr>
          <a:xfrm>
            <a:off x="9358314" y="2088374"/>
            <a:ext cx="2328863" cy="12003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  <a:effectLst/>
        </p:spPr>
        <p:txBody>
          <a:bodyPr wrap="square">
            <a:spAutoFit/>
          </a:bodyPr>
          <a:lstStyle/>
          <a:p>
            <a:pPr algn="ctr" defTabSz="1219170">
              <a:defRPr/>
            </a:pPr>
            <a:r>
              <a:rPr lang="ru-RU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модернизация существующих программ и направлений</a:t>
            </a:r>
            <a:endParaRPr lang="ru-RU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2" name="Прямоугольник 61">
            <a:extLst>
              <a:ext uri="{FF2B5EF4-FFF2-40B4-BE49-F238E27FC236}">
                <a16:creationId xmlns:a16="http://schemas.microsoft.com/office/drawing/2014/main" id="{9FD239A6-425A-4B34-8B66-AE1890C523F9}"/>
              </a:ext>
            </a:extLst>
          </p:cNvPr>
          <p:cNvSpPr/>
          <p:nvPr/>
        </p:nvSpPr>
        <p:spPr>
          <a:xfrm>
            <a:off x="9358314" y="5511866"/>
            <a:ext cx="2328863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  <a:effectLst/>
        </p:spPr>
        <p:txBody>
          <a:bodyPr>
            <a:spAutoFit/>
          </a:bodyPr>
          <a:lstStyle/>
          <a:p>
            <a:pPr algn="ctr" defTabSz="1219170">
              <a:defRPr/>
            </a:pPr>
            <a:r>
              <a:rPr lang="ru-RU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сохранение услуг и социального сопровождения</a:t>
            </a:r>
            <a:endParaRPr lang="ru-RU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3" name="Прямоугольник 62">
            <a:extLst>
              <a:ext uri="{FF2B5EF4-FFF2-40B4-BE49-F238E27FC236}">
                <a16:creationId xmlns:a16="http://schemas.microsoft.com/office/drawing/2014/main" id="{9667A19A-8D6E-4E16-8451-BF5A25946484}"/>
              </a:ext>
            </a:extLst>
          </p:cNvPr>
          <p:cNvSpPr/>
          <p:nvPr/>
        </p:nvSpPr>
        <p:spPr>
          <a:xfrm>
            <a:off x="9358314" y="3661620"/>
            <a:ext cx="2328863" cy="14773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  <a:effectLst/>
        </p:spPr>
        <p:txBody>
          <a:bodyPr>
            <a:spAutoFit/>
          </a:bodyPr>
          <a:lstStyle/>
          <a:p>
            <a:pPr algn="ctr" defTabSz="948219">
              <a:defRPr/>
            </a:pPr>
            <a:r>
              <a:rPr lang="ru-RU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3 направления работы: </a:t>
            </a:r>
          </a:p>
          <a:p>
            <a:pPr algn="ctr" defTabSz="948219">
              <a:defRPr/>
            </a:pPr>
            <a:r>
              <a:rPr lang="ru-RU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трудовое;</a:t>
            </a:r>
          </a:p>
          <a:p>
            <a:pPr algn="ctr" defTabSz="948219">
              <a:defRPr/>
            </a:pPr>
            <a:r>
              <a:rPr lang="ru-RU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социокультурное; цифровое</a:t>
            </a:r>
          </a:p>
        </p:txBody>
      </p:sp>
      <p:sp>
        <p:nvSpPr>
          <p:cNvPr id="50" name="Прямоугольник 49">
            <a:extLst>
              <a:ext uri="{FF2B5EF4-FFF2-40B4-BE49-F238E27FC236}">
                <a16:creationId xmlns:a16="http://schemas.microsoft.com/office/drawing/2014/main" id="{3C5F1CC8-F813-4EB9-808D-A6016F22EBB2}"/>
              </a:ext>
            </a:extLst>
          </p:cNvPr>
          <p:cNvSpPr/>
          <p:nvPr/>
        </p:nvSpPr>
        <p:spPr>
          <a:xfrm>
            <a:off x="9387382" y="788665"/>
            <a:ext cx="2308225" cy="107721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defTabSz="888956">
              <a:defRPr/>
            </a:pPr>
            <a:endParaRPr lang="ru-RU" sz="1200" b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defTabSz="888956">
              <a:defRPr/>
            </a:pPr>
            <a:r>
              <a:rPr lang="ru-RU" sz="20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Семейный </a:t>
            </a:r>
            <a:br>
              <a:rPr lang="ru-RU" sz="20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0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центр</a:t>
            </a:r>
          </a:p>
          <a:p>
            <a:pPr algn="ctr" defTabSz="888956">
              <a:defRPr/>
            </a:pPr>
            <a:endParaRPr lang="ru-RU" sz="1200" b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Равно 20">
            <a:extLst>
              <a:ext uri="{FF2B5EF4-FFF2-40B4-BE49-F238E27FC236}">
                <a16:creationId xmlns:a16="http://schemas.microsoft.com/office/drawing/2014/main" id="{98C0F4B3-C77E-48C9-A938-F184CA534E0A}"/>
              </a:ext>
            </a:extLst>
          </p:cNvPr>
          <p:cNvSpPr/>
          <p:nvPr/>
        </p:nvSpPr>
        <p:spPr>
          <a:xfrm>
            <a:off x="8800584" y="1141702"/>
            <a:ext cx="552451" cy="427039"/>
          </a:xfrm>
          <a:prstGeom prst="mathEqual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defTabSz="1219170">
              <a:defRPr/>
            </a:pPr>
            <a:endParaRPr lang="ru-RU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E3FFD5DF-EFB4-440B-A6A2-FE0DB4C4A292}"/>
              </a:ext>
            </a:extLst>
          </p:cNvPr>
          <p:cNvSpPr/>
          <p:nvPr/>
        </p:nvSpPr>
        <p:spPr>
          <a:xfrm>
            <a:off x="5343013" y="6119724"/>
            <a:ext cx="3457575" cy="34625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  <a:effectLst/>
        </p:spPr>
        <p:txBody>
          <a:bodyPr lIns="68580" tIns="34291" rIns="68580" bIns="34291">
            <a:spAutoFit/>
          </a:bodyPr>
          <a:lstStyle/>
          <a:p>
            <a:pPr defTabSz="1219170">
              <a:defRPr/>
            </a:pPr>
            <a:r>
              <a:rPr lang="ru-RU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патронаж многодетных семей</a:t>
            </a:r>
            <a:endParaRPr lang="ru-RU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21531" name="Рисунок 37">
            <a:extLst>
              <a:ext uri="{FF2B5EF4-FFF2-40B4-BE49-F238E27FC236}">
                <a16:creationId xmlns:a16="http://schemas.microsoft.com/office/drawing/2014/main" id="{3DB2BFC0-4F73-4700-A16D-61E2CDE71C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153988"/>
            <a:ext cx="6858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5F49BFE7-4C8B-4A26-9257-B64FA89003C7}"/>
              </a:ext>
            </a:extLst>
          </p:cNvPr>
          <p:cNvSpPr/>
          <p:nvPr/>
        </p:nvSpPr>
        <p:spPr>
          <a:xfrm>
            <a:off x="5343011" y="2078455"/>
            <a:ext cx="3457575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219170">
              <a:defRPr/>
            </a:pPr>
            <a:r>
              <a:rPr lang="ru-RU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профилактика правонарушений</a:t>
            </a:r>
            <a:endParaRPr lang="ru-RU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6" name="Номер слайда 1">
            <a:extLst>
              <a:ext uri="{FF2B5EF4-FFF2-40B4-BE49-F238E27FC236}">
                <a16:creationId xmlns:a16="http://schemas.microsoft.com/office/drawing/2014/main" id="{4A27554E-D3B0-407A-A70B-D78B255745E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9320213" y="6442076"/>
            <a:ext cx="27432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32" indent="-285744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2971" indent="-228594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160" indent="-228594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349" indent="-228594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537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726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8914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103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219170">
              <a:spcBef>
                <a:spcPct val="0"/>
              </a:spcBef>
              <a:buNone/>
            </a:pPr>
            <a:fld id="{65FD76FB-B667-44B5-B60B-1C440897147D}" type="slidenum">
              <a:rPr lang="ru-RU" altLang="ru-RU" sz="14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defTabSz="1219170">
                <a:spcBef>
                  <a:spcPct val="0"/>
                </a:spcBef>
                <a:buNone/>
              </a:pPr>
              <a:t>6</a:t>
            </a:fld>
            <a:endParaRPr lang="ru-RU" altLang="ru-RU" sz="1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Номер слайда 3"/>
          <p:cNvSpPr>
            <a:spLocks noGrp="1"/>
          </p:cNvSpPr>
          <p:nvPr>
            <p:ph type="sldNum" sz="quarter" idx="12"/>
          </p:nvPr>
        </p:nvSpPr>
        <p:spPr bwMode="auto">
          <a:xfrm>
            <a:off x="9360363" y="6392919"/>
            <a:ext cx="2743200" cy="364067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E22A491-FE93-4368-9344-CA686BA6CB7D}" type="slidenum">
              <a:rPr lang="ru-RU" sz="1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ru-RU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885826" y="174390"/>
            <a:ext cx="11106148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ts val="2400"/>
              </a:lnSpc>
              <a:defRPr/>
            </a:pPr>
            <a:r>
              <a:rPr lang="ru-RU" sz="2000" b="1" cap="all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УСЛУГИ, ОКАЗЫВАЕМЫЕ СТАЦИОНАРНЫМИ ОТДЕЛЕНИЯМИ СЕМЕЙНЫХ ЦЕНТРОВ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27567" y="966435"/>
            <a:ext cx="512897" cy="57171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vert270" wrap="square" rtlCol="0">
            <a:spAutoFit/>
          </a:bodyPr>
          <a:lstStyle/>
          <a:p>
            <a:pPr algn="ctr"/>
            <a:r>
              <a:rPr lang="ru-RU" sz="2133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Предоставление услуг в стационарной форме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31561" y="980761"/>
            <a:ext cx="7872875" cy="6669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8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временное проживание несовершеннолетних, оказавшихся в ТЖС, </a:t>
            </a:r>
            <a:br>
              <a:rPr lang="ru-RU" sz="1867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полном государственном обеспечении</a:t>
            </a:r>
          </a:p>
        </p:txBody>
      </p:sp>
      <p:pic>
        <p:nvPicPr>
          <p:cNvPr id="10" name="Рисунок 89">
            <a:extLst>
              <a:ext uri="{FF2B5EF4-FFF2-40B4-BE49-F238E27FC236}">
                <a16:creationId xmlns:a16="http://schemas.microsoft.com/office/drawing/2014/main" id="{159D9811-1C0F-46FB-BACD-2416410C98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39" y="103437"/>
            <a:ext cx="6858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ED0D9D9-6F96-46C5-848E-6BDE26992483}"/>
              </a:ext>
            </a:extLst>
          </p:cNvPr>
          <p:cNvSpPr txBox="1"/>
          <p:nvPr/>
        </p:nvSpPr>
        <p:spPr>
          <a:xfrm>
            <a:off x="1762111" y="4018256"/>
            <a:ext cx="2125645" cy="1015663"/>
          </a:xfrm>
          <a:prstGeom prst="rect">
            <a:avLst/>
          </a:prstGeom>
          <a:solidFill>
            <a:srgbClr val="F3E9F2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Социально-психологические услуги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E712113-D8AE-4FFC-B164-A4BDAFECCC64}"/>
              </a:ext>
            </a:extLst>
          </p:cNvPr>
          <p:cNvSpPr txBox="1"/>
          <p:nvPr/>
        </p:nvSpPr>
        <p:spPr>
          <a:xfrm>
            <a:off x="1762110" y="5950213"/>
            <a:ext cx="2125645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Социально-правовые услуги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25839AD-D908-4347-B17D-3D3B1EA1248F}"/>
              </a:ext>
            </a:extLst>
          </p:cNvPr>
          <p:cNvSpPr txBox="1"/>
          <p:nvPr/>
        </p:nvSpPr>
        <p:spPr>
          <a:xfrm>
            <a:off x="1762110" y="966436"/>
            <a:ext cx="2125645" cy="70788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Социально-бытовые услуги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1BA761F-59D9-4E49-8302-D3DCCF539442}"/>
              </a:ext>
            </a:extLst>
          </p:cNvPr>
          <p:cNvSpPr txBox="1"/>
          <p:nvPr/>
        </p:nvSpPr>
        <p:spPr>
          <a:xfrm>
            <a:off x="1762110" y="1778525"/>
            <a:ext cx="2125645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Социально-медицинские услуги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F94F11A-57CE-401C-B41F-19C1E2BC71D2}"/>
              </a:ext>
            </a:extLst>
          </p:cNvPr>
          <p:cNvSpPr txBox="1"/>
          <p:nvPr/>
        </p:nvSpPr>
        <p:spPr>
          <a:xfrm>
            <a:off x="1762110" y="2898390"/>
            <a:ext cx="2125645" cy="1015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Социально-педагогические услуги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4B8FB9F-70EC-488D-BFF4-1ED314E052E5}"/>
              </a:ext>
            </a:extLst>
          </p:cNvPr>
          <p:cNvSpPr txBox="1"/>
          <p:nvPr/>
        </p:nvSpPr>
        <p:spPr>
          <a:xfrm>
            <a:off x="1762110" y="5138121"/>
            <a:ext cx="2125645" cy="707886"/>
          </a:xfrm>
          <a:prstGeom prst="rect">
            <a:avLst/>
          </a:prstGeom>
          <a:solidFill>
            <a:srgbClr val="F0EFB3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Социально-трудовые услуги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6E134A0-0B47-4BEE-8CA1-9A811DFF307C}"/>
              </a:ext>
            </a:extLst>
          </p:cNvPr>
          <p:cNvSpPr txBox="1"/>
          <p:nvPr/>
        </p:nvSpPr>
        <p:spPr>
          <a:xfrm>
            <a:off x="3927924" y="1817739"/>
            <a:ext cx="7872875" cy="9543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8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поддержание и сохранение здоровья несовершеннолетних</a:t>
            </a:r>
          </a:p>
          <a:p>
            <a:pPr algn="ctr"/>
            <a:r>
              <a:rPr lang="ru-RU" sz="18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проведение оздоровительных мероприятий</a:t>
            </a:r>
          </a:p>
          <a:p>
            <a:pPr algn="ctr"/>
            <a:r>
              <a:rPr lang="ru-RU" sz="18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систематическое наблюдение за состоянием здоровья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955493A-918F-4676-B3D6-8C4BA0EF36CB}"/>
              </a:ext>
            </a:extLst>
          </p:cNvPr>
          <p:cNvSpPr txBox="1"/>
          <p:nvPr/>
        </p:nvSpPr>
        <p:spPr>
          <a:xfrm>
            <a:off x="3955777" y="2929168"/>
            <a:ext cx="7872875" cy="9543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8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профилактика отклонений в поведении и развитии несовершеннолетних</a:t>
            </a:r>
          </a:p>
          <a:p>
            <a:pPr algn="ctr"/>
            <a:r>
              <a:rPr lang="ru-RU" sz="18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формирование позитивных интересов (в т.ч. в сфере досуга)</a:t>
            </a:r>
          </a:p>
          <a:p>
            <a:pPr algn="ctr"/>
            <a:r>
              <a:rPr lang="ru-RU" sz="18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оказание помощи семье в воспитании детей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57A7770-8F98-4938-8447-CFD9C33F812F}"/>
              </a:ext>
            </a:extLst>
          </p:cNvPr>
          <p:cNvSpPr txBox="1"/>
          <p:nvPr/>
        </p:nvSpPr>
        <p:spPr>
          <a:xfrm>
            <a:off x="3955777" y="4040595"/>
            <a:ext cx="7872875" cy="954300"/>
          </a:xfrm>
          <a:prstGeom prst="rect">
            <a:avLst/>
          </a:prstGeom>
          <a:solidFill>
            <a:srgbClr val="F3E9F2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8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коррекция психологического состояния несовершеннолетних</a:t>
            </a:r>
          </a:p>
          <a:p>
            <a:pPr algn="ctr"/>
            <a:r>
              <a:rPr lang="ru-RU" sz="18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оказание содействия в адаптации в социальной сфере</a:t>
            </a:r>
          </a:p>
          <a:p>
            <a:pPr algn="ctr"/>
            <a:r>
              <a:rPr lang="ru-RU" sz="18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развитие когнитивных и поведенческих процессов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325556E-7264-46F0-A6B6-143375A79F3C}"/>
              </a:ext>
            </a:extLst>
          </p:cNvPr>
          <p:cNvSpPr txBox="1"/>
          <p:nvPr/>
        </p:nvSpPr>
        <p:spPr>
          <a:xfrm>
            <a:off x="3955777" y="5158639"/>
            <a:ext cx="7872875" cy="666977"/>
          </a:xfrm>
          <a:prstGeom prst="rect">
            <a:avLst/>
          </a:prstGeom>
          <a:solidFill>
            <a:srgbClr val="F0EFB3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8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оказание помощи в трудоустройстве родителей и временном трудоустройстве несовершеннолетних в свободное от учебы времени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95BC1C4-F29A-4B0E-AE44-508BD7C5ACE7}"/>
              </a:ext>
            </a:extLst>
          </p:cNvPr>
          <p:cNvSpPr txBox="1"/>
          <p:nvPr/>
        </p:nvSpPr>
        <p:spPr>
          <a:xfrm>
            <a:off x="3955777" y="5970731"/>
            <a:ext cx="7872875" cy="6669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8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Оказание помощи в получении юридических услуг по защите прав и законных интересов несовершеннолетних</a:t>
            </a:r>
          </a:p>
        </p:txBody>
      </p:sp>
    </p:spTree>
    <p:extLst>
      <p:ext uri="{BB962C8B-B14F-4D97-AF65-F5344CB8AC3E}">
        <p14:creationId xmlns:p14="http://schemas.microsoft.com/office/powerpoint/2010/main" val="2673264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Номер слайда 3"/>
          <p:cNvSpPr>
            <a:spLocks noGrp="1"/>
          </p:cNvSpPr>
          <p:nvPr>
            <p:ph type="sldNum" sz="quarter" idx="12"/>
          </p:nvPr>
        </p:nvSpPr>
        <p:spPr bwMode="auto">
          <a:xfrm>
            <a:off x="9360363" y="6392919"/>
            <a:ext cx="2743200" cy="364067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E22A491-FE93-4368-9344-CA686BA6CB7D}" type="slidenum">
              <a:rPr lang="ru-RU" sz="1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ru-RU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835917" y="88998"/>
            <a:ext cx="10990898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ts val="2400"/>
              </a:lnSpc>
              <a:defRPr/>
            </a:pPr>
            <a:r>
              <a:rPr lang="ru-RU" sz="2000" b="1" cap="all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УСЛУГИ, ОКАЗЫВАЕМЫЕ ОТДЕЛЕНИЯМИ ПО РАБОТЕ С СЕМЬЕЙ И ДЕТЬМИ</a:t>
            </a:r>
          </a:p>
        </p:txBody>
      </p:sp>
      <p:pic>
        <p:nvPicPr>
          <p:cNvPr id="10" name="Рисунок 89">
            <a:extLst>
              <a:ext uri="{FF2B5EF4-FFF2-40B4-BE49-F238E27FC236}">
                <a16:creationId xmlns:a16="http://schemas.microsoft.com/office/drawing/2014/main" id="{159D9811-1C0F-46FB-BACD-2416410C98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39" y="103437"/>
            <a:ext cx="6858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729FA0EA-6799-4F69-A856-2F724CC9A1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7181202"/>
              </p:ext>
            </p:extLst>
          </p:nvPr>
        </p:nvGraphicFramePr>
        <p:xfrm>
          <a:off x="1007435" y="1219479"/>
          <a:ext cx="10514014" cy="5276400"/>
        </p:xfrm>
        <a:graphic>
          <a:graphicData uri="http://schemas.openxmlformats.org/drawingml/2006/table">
            <a:tbl>
              <a:tblPr/>
              <a:tblGrid>
                <a:gridCol w="7010147">
                  <a:extLst>
                    <a:ext uri="{9D8B030D-6E8A-4147-A177-3AD203B41FA5}">
                      <a16:colId xmlns:a16="http://schemas.microsoft.com/office/drawing/2014/main" val="894190821"/>
                    </a:ext>
                  </a:extLst>
                </a:gridCol>
                <a:gridCol w="3503867">
                  <a:extLst>
                    <a:ext uri="{9D8B030D-6E8A-4147-A177-3AD203B41FA5}">
                      <a16:colId xmlns:a16="http://schemas.microsoft.com/office/drawing/2014/main" val="2775971435"/>
                    </a:ext>
                  </a:extLst>
                </a:gridCol>
              </a:tblGrid>
              <a:tr h="720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Наименование услуги</a:t>
                      </a:r>
                    </a:p>
                  </a:txBody>
                  <a:tcPr marL="51435" marR="51435" marT="0" marB="0" anchor="ctr" horzOverflow="overflow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Показатели работы по итогам 9 месяцев 2021 года  </a:t>
                      </a:r>
                    </a:p>
                  </a:txBody>
                  <a:tcPr marL="51435" marR="51435" marT="0" marB="0" anchor="ctr" horzOverflow="overflow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659602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социальное сопровождение</a:t>
                      </a:r>
                    </a:p>
                  </a:txBody>
                  <a:tcPr marL="51435" marR="51435" marT="0" marB="0" anchor="ctr" horzOverflow="overflow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722 семей, в них 2 752 детей</a:t>
                      </a:r>
                    </a:p>
                  </a:txBody>
                  <a:tcPr marL="51435" marR="51435" marT="0" marB="0" anchor="ctr" horzOverflow="overflow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634866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оказание услуг семьям, находящимся в социально опасном положении</a:t>
                      </a:r>
                    </a:p>
                  </a:txBody>
                  <a:tcPr marL="51435" marR="51435" marT="0" marB="0" anchor="ctr" horzOverflow="overflow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1 200 семей, в них 2 246 детей</a:t>
                      </a:r>
                    </a:p>
                  </a:txBody>
                  <a:tcPr marL="51435" marR="51435" marT="0" marB="0" anchor="ctr" horzOverflow="overflow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7145522"/>
                  </a:ext>
                </a:extLst>
              </a:tr>
              <a:tr h="720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организация питания детей из семей, нуждающихся в господдержке</a:t>
                      </a:r>
                    </a:p>
                  </a:txBody>
                  <a:tcPr marL="51435" marR="51435" marT="0" marB="0" anchor="ctr" horzOverflow="overflow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17 879 детей</a:t>
                      </a:r>
                    </a:p>
                  </a:txBody>
                  <a:tcPr marL="51435" marR="51435" marT="0" marB="0" anchor="ctr" horzOverflow="overflow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2982382"/>
                  </a:ext>
                </a:extLst>
              </a:tr>
              <a:tr h="853440">
                <a:tc>
                  <a:txBody>
                    <a:bodyPr/>
                    <a:lstStyle>
                      <a:lvl1pPr defTabSz="6858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6858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6858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6858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6858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летняя оздоровительная кампания:</a:t>
                      </a:r>
                    </a:p>
                    <a:p>
                      <a:pPr marL="0" marR="0" lvl="0" indent="0" algn="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пришкольные лагеря</a:t>
                      </a:r>
                    </a:p>
                    <a:p>
                      <a:pPr marL="0" marR="0" lvl="0" indent="0" algn="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загородные лагеря</a:t>
                      </a:r>
                    </a:p>
                  </a:txBody>
                  <a:tcPr marL="51435" marR="51435" marT="0" marB="0" anchor="ctr" horzOverflow="overflow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6858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6858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6858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6858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altLang="ru-RU" sz="18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9 434 детей</a:t>
                      </a:r>
                    </a:p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1 193 детей</a:t>
                      </a:r>
                    </a:p>
                  </a:txBody>
                  <a:tcPr marL="51435" marR="51435" marT="0" marB="0" anchor="ctr" horzOverflow="overflow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8792623"/>
                  </a:ext>
                </a:extLst>
              </a:tr>
              <a:tr h="720000">
                <a:tc>
                  <a:txBody>
                    <a:bodyPr/>
                    <a:lstStyle>
                      <a:lvl1pPr defTabSz="6858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6858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6858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6858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6858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установка и проверка автономных пожарных дымовых извещателей</a:t>
                      </a:r>
                    </a:p>
                  </a:txBody>
                  <a:tcPr marL="51435" marR="51435" marT="0" marB="0" anchor="ctr" horzOverflow="overflow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6858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6858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6858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6858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5 142 семей, </a:t>
                      </a:r>
                    </a:p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14 717 АДПИ</a:t>
                      </a:r>
                    </a:p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(проверено 11 530)</a:t>
                      </a:r>
                    </a:p>
                  </a:txBody>
                  <a:tcPr marL="51435" marR="51435" marT="0" marB="0" anchor="ctr" horzOverflow="overflow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4733960"/>
                  </a:ext>
                </a:extLst>
              </a:tr>
              <a:tr h="720000">
                <a:tc>
                  <a:txBody>
                    <a:bodyPr/>
                    <a:lstStyle>
                      <a:lvl1pPr defTabSz="6858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6858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6858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6858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6858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обеспечение семей подарочными наборами детских принадлежностей</a:t>
                      </a:r>
                    </a:p>
                  </a:txBody>
                  <a:tcPr marL="51435" marR="51435" marT="0" marB="0" anchor="ctr" horzOverflow="overflow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6858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6858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6858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6858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7 043 семьи</a:t>
                      </a:r>
                    </a:p>
                  </a:txBody>
                  <a:tcPr marL="51435" marR="51435" marT="0" marB="0" anchor="ctr" horzOverflow="overflow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34166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9564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829139" y="135187"/>
            <a:ext cx="11014929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ts val="2400"/>
              </a:lnSpc>
              <a:defRPr/>
            </a:pPr>
            <a:r>
              <a:rPr lang="ru-RU" sz="2000" b="1" cap="all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УСЛУГИ, ОКАЗЫВАЕМЫЕ ОТДЕЛЕНИЯМИ ПО РАБОТЕ С СЕМЬЕЙ И ДЕТЬМИ </a:t>
            </a:r>
            <a:r>
              <a:rPr lang="ru-RU" sz="2000" b="1" i="1" cap="all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2000" b="1" i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продолжение</a:t>
            </a:r>
            <a:r>
              <a:rPr lang="ru-RU" sz="2000" b="1" i="1" cap="all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pic>
        <p:nvPicPr>
          <p:cNvPr id="10" name="Рисунок 89">
            <a:extLst>
              <a:ext uri="{FF2B5EF4-FFF2-40B4-BE49-F238E27FC236}">
                <a16:creationId xmlns:a16="http://schemas.microsoft.com/office/drawing/2014/main" id="{159D9811-1C0F-46FB-BACD-2416410C98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39" y="103437"/>
            <a:ext cx="6858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729FA0EA-6799-4F69-A856-2F724CC9A1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6363802"/>
              </p:ext>
            </p:extLst>
          </p:nvPr>
        </p:nvGraphicFramePr>
        <p:xfrm>
          <a:off x="838994" y="1316765"/>
          <a:ext cx="10514014" cy="5196176"/>
        </p:xfrm>
        <a:graphic>
          <a:graphicData uri="http://schemas.openxmlformats.org/drawingml/2006/table">
            <a:tbl>
              <a:tblPr/>
              <a:tblGrid>
                <a:gridCol w="7010147">
                  <a:extLst>
                    <a:ext uri="{9D8B030D-6E8A-4147-A177-3AD203B41FA5}">
                      <a16:colId xmlns:a16="http://schemas.microsoft.com/office/drawing/2014/main" val="894190821"/>
                    </a:ext>
                  </a:extLst>
                </a:gridCol>
                <a:gridCol w="3503867">
                  <a:extLst>
                    <a:ext uri="{9D8B030D-6E8A-4147-A177-3AD203B41FA5}">
                      <a16:colId xmlns:a16="http://schemas.microsoft.com/office/drawing/2014/main" val="2775971435"/>
                    </a:ext>
                  </a:extLst>
                </a:gridCol>
              </a:tblGrid>
              <a:tr h="58864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Наименование услуги</a:t>
                      </a:r>
                    </a:p>
                  </a:txBody>
                  <a:tcPr marL="51435" marR="51435" marT="0" marB="0" anchor="ctr" horzOverflow="overflow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Показатели работы по итогам 9 месяцев 2021 года  </a:t>
                      </a:r>
                    </a:p>
                  </a:txBody>
                  <a:tcPr marL="51435" marR="51435" marT="0" marB="0" anchor="ctr" horzOverflow="overflow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6596029"/>
                  </a:ext>
                </a:extLst>
              </a:tr>
              <a:tr h="744912">
                <a:tc>
                  <a:txBody>
                    <a:bodyPr/>
                    <a:lstStyle>
                      <a:lvl1pPr defTabSz="6858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6858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6858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6858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6858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акция «1 сентября»</a:t>
                      </a:r>
                    </a:p>
                  </a:txBody>
                  <a:tcPr marL="51435" marR="51435" marT="0" marB="0" anchor="ctr" horzOverflow="overflow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6858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6858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6858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6858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3 241 ребенок</a:t>
                      </a:r>
                    </a:p>
                  </a:txBody>
                  <a:tcPr marL="51435" marR="51435" marT="0" marB="0" anchor="ctr" horzOverflow="overflow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722553"/>
                  </a:ext>
                </a:extLst>
              </a:tr>
              <a:tr h="744912">
                <a:tc>
                  <a:txBody>
                    <a:bodyPr/>
                    <a:lstStyle>
                      <a:lvl1pPr defTabSz="6858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6858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6858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6858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6858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оказание содействия в получении наградных материалов, подготовке к региональным конкурсам и акциям</a:t>
                      </a:r>
                    </a:p>
                  </a:txBody>
                  <a:tcPr marL="51435" marR="51435" marT="0" marB="0" anchor="ctr" horzOverflow="overflow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6858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6858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6858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6858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131 семья</a:t>
                      </a:r>
                    </a:p>
                  </a:txBody>
                  <a:tcPr marL="51435" marR="51435" marT="0" marB="0" anchor="ctr" horzOverflow="overflow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072928"/>
                  </a:ext>
                </a:extLst>
              </a:tr>
              <a:tr h="744912">
                <a:tc>
                  <a:txBody>
                    <a:bodyPr/>
                    <a:lstStyle>
                      <a:lvl1pPr defTabSz="6858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6858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6858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6858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6858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учет и контроль семей и несовершеннолетних, состоящих на профилактическом учете КДН и ЗП</a:t>
                      </a:r>
                    </a:p>
                  </a:txBody>
                  <a:tcPr marL="51435" marR="51435" marT="0" marB="0" anchor="ctr" horzOverflow="overflow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6858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6858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6858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6858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1 853 семей, в них 3 382 детей</a:t>
                      </a:r>
                    </a:p>
                  </a:txBody>
                  <a:tcPr marL="51435" marR="51435" marT="0" marB="0" anchor="ctr" horzOverflow="overflow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2129109"/>
                  </a:ext>
                </a:extLst>
              </a:tr>
              <a:tr h="744912">
                <a:tc>
                  <a:txBody>
                    <a:bodyPr/>
                    <a:lstStyle>
                      <a:lvl1pPr defTabSz="6858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6858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6858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6858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6858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оказание психолого-педагогической помощи</a:t>
                      </a:r>
                    </a:p>
                  </a:txBody>
                  <a:tcPr marL="51435" marR="51435" marT="0" marB="0" anchor="ctr" horzOverflow="overflow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6858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6858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6858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6858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8 825 семей, в них 21 202 ребенка</a:t>
                      </a:r>
                    </a:p>
                  </a:txBody>
                  <a:tcPr marL="51435" marR="51435" marT="0" marB="0" anchor="ctr" horzOverflow="overflow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1613780"/>
                  </a:ext>
                </a:extLst>
              </a:tr>
              <a:tr h="744912">
                <a:tc>
                  <a:txBody>
                    <a:bodyPr/>
                    <a:lstStyle>
                      <a:lvl1pPr defTabSz="6858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6858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6858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6858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6858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сотрудничество с благотворительными фондами</a:t>
                      </a:r>
                    </a:p>
                  </a:txBody>
                  <a:tcPr marL="51435" marR="51435" marT="0" marB="0" anchor="ctr" horzOverflow="overflow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6858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6858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6858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6858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1 108 семья, в них 3 187 детей</a:t>
                      </a:r>
                    </a:p>
                  </a:txBody>
                  <a:tcPr marL="51435" marR="51435" marT="0" marB="0" anchor="ctr" horzOverflow="overflow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3982039"/>
                  </a:ext>
                </a:extLst>
              </a:tr>
              <a:tr h="882970">
                <a:tc>
                  <a:txBody>
                    <a:bodyPr/>
                    <a:lstStyle>
                      <a:lvl1pPr defTabSz="6858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6858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6858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6858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6858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профилактическая работа с семьями различных социальных категорий (работа с семьями ТЖС, организация мероприятий, информационно просветительская работа по актуальным темам)</a:t>
                      </a:r>
                    </a:p>
                  </a:txBody>
                  <a:tcPr marL="51435" marR="51435" marT="0" marB="0" anchor="ctr" horzOverflow="overflow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defTabSz="6858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defTabSz="6858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6858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6858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defTabSz="685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25 312 семей, в них 69 224 ребенка</a:t>
                      </a:r>
                    </a:p>
                  </a:txBody>
                  <a:tcPr marL="51435" marR="51435" marT="0" marB="0" anchor="ctr" horzOverflow="overflow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7353152"/>
                  </a:ext>
                </a:extLst>
              </a:tr>
            </a:tbl>
          </a:graphicData>
        </a:graphic>
      </p:graphicFrame>
      <p:sp>
        <p:nvSpPr>
          <p:cNvPr id="6" name="Номер слайда 3">
            <a:extLst>
              <a:ext uri="{FF2B5EF4-FFF2-40B4-BE49-F238E27FC236}">
                <a16:creationId xmlns:a16="http://schemas.microsoft.com/office/drawing/2014/main" id="{BD5DEA21-FD31-4752-8657-32B3CF7EA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9360363" y="6392919"/>
            <a:ext cx="2743200" cy="364067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E22A491-FE93-4368-9344-CA686BA6CB7D}" type="slidenum">
              <a:rPr lang="ru-RU" sz="1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ru-RU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6369433"/>
      </p:ext>
    </p:extLst>
  </p:cSld>
  <p:clrMapOvr>
    <a:masterClrMapping/>
  </p:clrMapOvr>
</p:sld>
</file>

<file path=ppt/theme/theme1.xml><?xml version="1.0" encoding="utf-8"?>
<a:theme xmlns:a="http://schemas.openxmlformats.org/drawingml/2006/main" name="4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23421</TotalTime>
  <Words>1938</Words>
  <Application>Microsoft Office PowerPoint</Application>
  <PresentationFormat>Широкоэкранный</PresentationFormat>
  <Paragraphs>577</Paragraphs>
  <Slides>15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15</vt:i4>
      </vt:variant>
    </vt:vector>
  </HeadingPairs>
  <TitlesOfParts>
    <vt:vector size="23" baseType="lpstr">
      <vt:lpstr>ＭＳ Ｐゴシック</vt:lpstr>
      <vt:lpstr>Arial</vt:lpstr>
      <vt:lpstr>Calibri</vt:lpstr>
      <vt:lpstr>Calibri Light</vt:lpstr>
      <vt:lpstr>DejaVu Sans</vt:lpstr>
      <vt:lpstr>Times New Roman</vt:lpstr>
      <vt:lpstr>4_Тема Office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Румянцева Ксения</dc:creator>
  <cp:lastModifiedBy>Рапохин Михаил Геннадьевич</cp:lastModifiedBy>
  <cp:revision>2715</cp:revision>
  <cp:lastPrinted>2021-11-17T16:26:15Z</cp:lastPrinted>
  <dcterms:created xsi:type="dcterms:W3CDTF">2018-01-25T06:54:33Z</dcterms:created>
  <dcterms:modified xsi:type="dcterms:W3CDTF">2021-11-19T20:44:51Z</dcterms:modified>
</cp:coreProperties>
</file>