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0413" cy="6859588"/>
  <p:notesSz cx="6808788" cy="99409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FDF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50585" cy="499136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7109" y="2"/>
            <a:ext cx="2950584" cy="499136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1DF3EA15-948A-4021-9AD0-E204FCCECFC0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1791"/>
            <a:ext cx="2950585" cy="499134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7109" y="9441791"/>
            <a:ext cx="2950584" cy="499134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B5C45875-973A-4CEC-BADA-15EF2F7EF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2601913" y="1187450"/>
            <a:ext cx="10417176" cy="58626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21384" y="7426831"/>
            <a:ext cx="4170819" cy="70356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262556" cy="7812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2951031" y="0"/>
            <a:ext cx="2262556" cy="7812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4854189"/>
            <a:ext cx="2262556" cy="78127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2951031" y="14854189"/>
            <a:ext cx="2262556" cy="78127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0642968-60BF-46F3-B0E6-5FE424C7F703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25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013" y="744538"/>
            <a:ext cx="6604000" cy="3716337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35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55BD2AD4-2483-451F-9545-709FD81741D6}" type="slidenum">
              <a:rPr lang="ru-RU" sz="1600" spc="-1">
                <a:solidFill>
                  <a:srgbClr val="000000"/>
                </a:solidFill>
                <a:latin typeface="Arial"/>
              </a:rPr>
              <a:t>1</a:t>
            </a:fld>
            <a:endParaRPr lang="ru-RU" sz="1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828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0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D1EE28A6-A8C2-4CB1-A2F8-488071DCBE17}" type="slidenum">
              <a:rPr lang="ru-RU" sz="1600" spc="-1">
                <a:solidFill>
                  <a:srgbClr val="000000"/>
                </a:solidFill>
                <a:latin typeface="Arial"/>
              </a:rPr>
              <a:t>10</a:t>
            </a:fld>
            <a:endParaRPr lang="ru-RU" sz="1600" spc="-1">
              <a:latin typeface="Arial"/>
            </a:endParaRPr>
          </a:p>
        </p:txBody>
      </p:sp>
      <p:sp>
        <p:nvSpPr>
          <p:cNvPr id="271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6514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4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D27BB59C-2A0D-4775-84DE-458BC6399DBA}" type="slidenum">
              <a:rPr lang="ru-RU" sz="1600" spc="-1">
                <a:solidFill>
                  <a:srgbClr val="000000"/>
                </a:solidFill>
                <a:latin typeface="Arial"/>
              </a:rPr>
              <a:t>11</a:t>
            </a:fld>
            <a:endParaRPr lang="ru-RU" sz="1600" spc="-1">
              <a:latin typeface="Arial"/>
            </a:endParaRPr>
          </a:p>
        </p:txBody>
      </p:sp>
      <p:sp>
        <p:nvSpPr>
          <p:cNvPr id="275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86314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8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6F36E9D5-2EF7-415A-A555-F721C8A9B3DD}" type="slidenum">
              <a:rPr lang="ru-RU" sz="1600" spc="-1">
                <a:solidFill>
                  <a:srgbClr val="000000"/>
                </a:solidFill>
                <a:latin typeface="Arial"/>
              </a:rPr>
              <a:t>12</a:t>
            </a:fld>
            <a:endParaRPr lang="ru-RU" sz="1600" spc="-1">
              <a:latin typeface="Arial"/>
            </a:endParaRPr>
          </a:p>
        </p:txBody>
      </p:sp>
      <p:sp>
        <p:nvSpPr>
          <p:cNvPr id="279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75467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82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ABD9FDA3-8F35-4211-83A1-EDF2B209BD57}" type="slidenum">
              <a:rPr lang="ru-RU" sz="1600" spc="-1">
                <a:solidFill>
                  <a:srgbClr val="000000"/>
                </a:solidFill>
                <a:latin typeface="Arial"/>
              </a:rPr>
              <a:t>13</a:t>
            </a:fld>
            <a:endParaRPr lang="ru-RU" sz="1600" spc="-1">
              <a:latin typeface="Arial"/>
            </a:endParaRPr>
          </a:p>
        </p:txBody>
      </p:sp>
      <p:sp>
        <p:nvSpPr>
          <p:cNvPr id="283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10564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86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7989E629-22A5-4046-B193-7E87350C84BD}" type="slidenum">
              <a:rPr lang="ru-RU" sz="1600" spc="-1">
                <a:solidFill>
                  <a:srgbClr val="000000"/>
                </a:solidFill>
                <a:latin typeface="Arial"/>
              </a:rPr>
              <a:t>14</a:t>
            </a:fld>
            <a:endParaRPr lang="ru-RU" sz="1600" spc="-1">
              <a:latin typeface="Arial"/>
            </a:endParaRPr>
          </a:p>
        </p:txBody>
      </p:sp>
      <p:sp>
        <p:nvSpPr>
          <p:cNvPr id="287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62598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0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344930D2-5B2F-47DB-B12E-D3EFB5849E20}" type="slidenum">
              <a:rPr lang="ru-RU" sz="1600" spc="-1">
                <a:solidFill>
                  <a:srgbClr val="000000"/>
                </a:solidFill>
                <a:latin typeface="Arial"/>
              </a:rPr>
              <a:t>15</a:t>
            </a:fld>
            <a:endParaRPr lang="ru-RU" sz="1600" spc="-1">
              <a:latin typeface="Arial"/>
            </a:endParaRPr>
          </a:p>
        </p:txBody>
      </p:sp>
      <p:sp>
        <p:nvSpPr>
          <p:cNvPr id="291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16317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4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8E9DD332-F664-4890-8A2D-4C81BCBEB966}" type="slidenum">
              <a:rPr lang="ru-RU" sz="1600" spc="-1">
                <a:solidFill>
                  <a:srgbClr val="000000"/>
                </a:solidFill>
                <a:latin typeface="Arial"/>
              </a:rPr>
              <a:t>16</a:t>
            </a:fld>
            <a:endParaRPr lang="ru-RU" sz="1600" spc="-1">
              <a:latin typeface="Arial"/>
            </a:endParaRPr>
          </a:p>
        </p:txBody>
      </p:sp>
      <p:sp>
        <p:nvSpPr>
          <p:cNvPr id="295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7500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8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A12C41E0-EAAE-4E6A-ADE5-8A5A4C00D0C8}" type="slidenum">
              <a:rPr lang="ru-RU" sz="1600" spc="-1">
                <a:solidFill>
                  <a:srgbClr val="000000"/>
                </a:solidFill>
                <a:latin typeface="Arial"/>
              </a:rPr>
              <a:t>17</a:t>
            </a:fld>
            <a:endParaRPr lang="ru-RU" sz="1600" spc="-1">
              <a:latin typeface="Arial"/>
            </a:endParaRPr>
          </a:p>
        </p:txBody>
      </p:sp>
      <p:sp>
        <p:nvSpPr>
          <p:cNvPr id="299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6798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302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5DBBED4C-C04A-4DAC-A8BA-9D7C27F55562}" type="slidenum">
              <a:rPr lang="ru-RU" sz="1600" spc="-1">
                <a:solidFill>
                  <a:srgbClr val="000000"/>
                </a:solidFill>
                <a:latin typeface="Arial"/>
              </a:rPr>
              <a:t>18</a:t>
            </a:fld>
            <a:endParaRPr lang="ru-RU" sz="1600" spc="-1">
              <a:latin typeface="Arial"/>
            </a:endParaRPr>
          </a:p>
        </p:txBody>
      </p:sp>
      <p:sp>
        <p:nvSpPr>
          <p:cNvPr id="303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1850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Номер слайда 6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AFC4FF30-0053-4810-A74C-78F24186343E}" type="slidenum">
              <a:rPr lang="ru-RU" sz="1600" spc="-1">
                <a:solidFill>
                  <a:srgbClr val="000000"/>
                </a:solidFill>
                <a:latin typeface="Arial"/>
              </a:rPr>
              <a:t>2</a:t>
            </a:fld>
            <a:endParaRPr lang="ru-RU" sz="1600" spc="-1">
              <a:latin typeface="Arial"/>
            </a:endParaRPr>
          </a:p>
        </p:txBody>
      </p:sp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277813"/>
            <a:ext cx="4429125" cy="2492375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0530" y="2908716"/>
            <a:ext cx="5440513" cy="62712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39" name="Slide Number Placeholder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A78E0964-E27F-4DF7-BAC0-534239B31E7F}" type="slidenum">
              <a:rPr lang="en-US" sz="1600" spc="-1">
                <a:solidFill>
                  <a:srgbClr val="000000"/>
                </a:solidFill>
                <a:latin typeface="Arial"/>
              </a:rPr>
              <a:t>2</a:t>
            </a:fld>
            <a:endParaRPr lang="ru-RU" sz="1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51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Номер слайда 6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B256FB20-6ACD-41A0-95AC-3B833C65D942}" type="slidenum">
              <a:rPr lang="ru-RU" sz="1600" spc="-1">
                <a:solidFill>
                  <a:srgbClr val="000000"/>
                </a:solidFill>
                <a:latin typeface="Arial"/>
              </a:rPr>
              <a:t>3</a:t>
            </a:fld>
            <a:endParaRPr lang="ru-RU" sz="1600" spc="-1">
              <a:latin typeface="Arial"/>
            </a:endParaRPr>
          </a:p>
        </p:txBody>
      </p:sp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277813"/>
            <a:ext cx="4429125" cy="2492375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0530" y="2908716"/>
            <a:ext cx="5440513" cy="62712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43" name="Slide Number Placeholder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328B08B4-6F33-48E6-A0C9-4DC70ABC9C66}" type="slidenum">
              <a:rPr lang="en-US" sz="1600" spc="-1">
                <a:solidFill>
                  <a:srgbClr val="000000"/>
                </a:solidFill>
                <a:latin typeface="Arial"/>
              </a:rPr>
              <a:t>3</a:t>
            </a:fld>
            <a:endParaRPr lang="ru-RU" sz="1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58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97138" y="1093788"/>
            <a:ext cx="9658351" cy="543560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46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327FC860-91B8-48FC-BBF4-5F96BC1F44F0}" type="slidenum">
              <a:rPr lang="ru-RU" sz="1600" spc="-1">
                <a:solidFill>
                  <a:srgbClr val="000000"/>
                </a:solidFill>
                <a:latin typeface="Arial"/>
              </a:rPr>
              <a:t>4</a:t>
            </a:fld>
            <a:endParaRPr lang="ru-RU" sz="1600" spc="-1">
              <a:latin typeface="Arial"/>
            </a:endParaRPr>
          </a:p>
        </p:txBody>
      </p:sp>
      <p:sp>
        <p:nvSpPr>
          <p:cNvPr id="247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4827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47713"/>
            <a:ext cx="6596063" cy="3713162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0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86CC2559-56B3-4086-A500-EBCEBA64117A}" type="slidenum">
              <a:rPr lang="ru-RU" sz="1600" spc="-1">
                <a:solidFill>
                  <a:srgbClr val="000000"/>
                </a:solidFill>
                <a:latin typeface="Arial"/>
              </a:rPr>
              <a:t>5</a:t>
            </a:fld>
            <a:endParaRPr lang="ru-RU" sz="1600" spc="-1">
              <a:latin typeface="Arial"/>
            </a:endParaRPr>
          </a:p>
        </p:txBody>
      </p:sp>
      <p:sp>
        <p:nvSpPr>
          <p:cNvPr id="251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1205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4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84CF4560-07BB-4DC8-9CD9-3B2C28A7D09B}" type="slidenum">
              <a:rPr lang="ru-RU" sz="1600" spc="-1">
                <a:solidFill>
                  <a:srgbClr val="000000"/>
                </a:solidFill>
                <a:latin typeface="Arial"/>
              </a:rPr>
              <a:t>6</a:t>
            </a:fld>
            <a:endParaRPr lang="ru-RU" sz="1600" spc="-1">
              <a:latin typeface="Arial"/>
            </a:endParaRPr>
          </a:p>
        </p:txBody>
      </p:sp>
      <p:sp>
        <p:nvSpPr>
          <p:cNvPr id="255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4869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8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9E008250-FE2D-4830-BAC5-4FB587CBAD43}" type="slidenum">
              <a:rPr lang="ru-RU" sz="1600" spc="-1">
                <a:solidFill>
                  <a:srgbClr val="000000"/>
                </a:solidFill>
                <a:latin typeface="Arial"/>
              </a:rPr>
              <a:t>7</a:t>
            </a:fld>
            <a:endParaRPr lang="ru-RU" sz="1600" spc="-1">
              <a:latin typeface="Arial"/>
            </a:endParaRPr>
          </a:p>
        </p:txBody>
      </p:sp>
      <p:sp>
        <p:nvSpPr>
          <p:cNvPr id="259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9942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62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FDC58C3B-BF57-458B-BE72-63BF8EB1B235}" type="slidenum">
              <a:rPr lang="ru-RU" sz="1600" spc="-1">
                <a:solidFill>
                  <a:srgbClr val="000000"/>
                </a:solidFill>
                <a:latin typeface="Arial"/>
              </a:rPr>
              <a:t>8</a:t>
            </a:fld>
            <a:endParaRPr lang="ru-RU" sz="1600" spc="-1">
              <a:latin typeface="Arial"/>
            </a:endParaRPr>
          </a:p>
        </p:txBody>
      </p:sp>
      <p:sp>
        <p:nvSpPr>
          <p:cNvPr id="263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0344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0513" cy="4458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66" name="Номер слайда 3"/>
          <p:cNvSpPr/>
          <p:nvPr/>
        </p:nvSpPr>
        <p:spPr>
          <a:xfrm>
            <a:off x="3856252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ED016D1F-27B0-491A-8D60-97E2320BC018}" type="slidenum">
              <a:rPr lang="ru-RU" sz="1600" spc="-1">
                <a:solidFill>
                  <a:srgbClr val="000000"/>
                </a:solidFill>
                <a:latin typeface="Arial"/>
              </a:rPr>
              <a:t>9</a:t>
            </a:fld>
            <a:endParaRPr lang="ru-RU" sz="1600" spc="-1">
              <a:latin typeface="Arial"/>
            </a:endParaRPr>
          </a:p>
        </p:txBody>
      </p:sp>
      <p:sp>
        <p:nvSpPr>
          <p:cNvPr id="267" name="Нижний колонтитул 4"/>
          <p:cNvSpPr/>
          <p:nvPr/>
        </p:nvSpPr>
        <p:spPr>
          <a:xfrm>
            <a:off x="0" y="9442137"/>
            <a:ext cx="2944079" cy="481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9107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/>
          <p:nvPr/>
        </p:nvSpPr>
        <p:spPr>
          <a:xfrm>
            <a:off x="1636560" y="2327400"/>
            <a:ext cx="9728640" cy="25850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Информация о деятельности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Главархитектуры Тверской области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по реализации перераспределенных полномочий в области градостроительной деятельности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(по состоянию на </a:t>
            </a:r>
            <a:r>
              <a:rPr lang="ru-RU" sz="3200" b="1" i="1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19</a:t>
            </a:r>
            <a:r>
              <a:rPr lang="ru-RU" sz="3200" b="1" i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.11.2021</a:t>
            </a:r>
            <a:r>
              <a:rPr lang="ru-RU" sz="32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121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5760" cy="124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20"/>
          <p:cNvSpPr/>
          <p:nvPr/>
        </p:nvSpPr>
        <p:spPr>
          <a:xfrm>
            <a:off x="1198440" y="260280"/>
            <a:ext cx="10454040" cy="117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АКТА ОСВИДЕТЕЛЬСТВОВАНИЯ ПРОВЕДЕНИЯ ОСНОВНЫХ РАБОТ ПО СТРОИТЕЛЬСТВУ ИЖС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ДЛЯ МАТЕРИНСКОГО КАПИТАЛА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8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169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758F3CFB-BDDF-41DE-8A5C-536ACC3EB58F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0" name="Таблица 4"/>
          <p:cNvGraphicFramePr/>
          <p:nvPr>
            <p:extLst>
              <p:ext uri="{D42A27DB-BD31-4B8C-83A1-F6EECF244321}">
                <p14:modId xmlns:p14="http://schemas.microsoft.com/office/powerpoint/2010/main" val="3159444739"/>
              </p:ext>
            </p:extLst>
          </p:nvPr>
        </p:nvGraphicFramePr>
        <p:xfrm>
          <a:off x="2158920" y="237348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54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20"/>
          <p:cNvSpPr/>
          <p:nvPr/>
        </p:nvSpPr>
        <p:spPr>
          <a:xfrm>
            <a:off x="1198440" y="260280"/>
            <a:ext cx="10454040" cy="117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О ВЫЯВЛЕНИИ САМОВОЛЬНОЙ ПОСТРОЙКИ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173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5AB3D0DC-97B8-4C45-913B-BEAE5C24B241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11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4" name="Таблица 4"/>
          <p:cNvGraphicFramePr/>
          <p:nvPr>
            <p:extLst>
              <p:ext uri="{D42A27DB-BD31-4B8C-83A1-F6EECF244321}">
                <p14:modId xmlns:p14="http://schemas.microsoft.com/office/powerpoint/2010/main" val="1465953103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Подано исков в суд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20"/>
          <p:cNvSpPr/>
          <p:nvPr/>
        </p:nvSpPr>
        <p:spPr>
          <a:xfrm>
            <a:off x="1198440" y="260280"/>
            <a:ext cx="1045404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ОТКЛОНЕНИЕ ОТ ПРЕДЕЛЬНЫХ ПАРАМЕТРОВ СТРОИТЕЛЬСТВА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177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786332DD-6DD4-41B8-938F-81D5F5FE4344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8" name="Таблица 4"/>
          <p:cNvGraphicFramePr/>
          <p:nvPr>
            <p:extLst>
              <p:ext uri="{D42A27DB-BD31-4B8C-83A1-F6EECF244321}">
                <p14:modId xmlns:p14="http://schemas.microsoft.com/office/powerpoint/2010/main" val="1611214720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66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56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" name="Заголовок 20"/>
          <p:cNvSpPr/>
          <p:nvPr/>
        </p:nvSpPr>
        <p:spPr>
          <a:xfrm>
            <a:off x="920160" y="4549320"/>
            <a:ext cx="10880640" cy="96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20"/>
          <p:cNvSpPr/>
          <p:nvPr/>
        </p:nvSpPr>
        <p:spPr>
          <a:xfrm>
            <a:off x="1198440" y="260280"/>
            <a:ext cx="1045404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УСЛОВНО-РАЗРЕШЕННЫЙ ВИД ИСПОЛЬЗОВАНИЯ 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182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593DB8CD-C812-4361-A7DE-59F6B167E1CC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3" name="Таблица 4"/>
          <p:cNvGraphicFramePr/>
          <p:nvPr>
            <p:extLst>
              <p:ext uri="{D42A27DB-BD31-4B8C-83A1-F6EECF244321}">
                <p14:modId xmlns:p14="http://schemas.microsoft.com/office/powerpoint/2010/main" val="596158895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136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" name="Заголовок 20"/>
          <p:cNvSpPr/>
          <p:nvPr/>
        </p:nvSpPr>
        <p:spPr>
          <a:xfrm>
            <a:off x="875160" y="4312800"/>
            <a:ext cx="10880640" cy="12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Заголовок 20"/>
          <p:cNvSpPr/>
          <p:nvPr/>
        </p:nvSpPr>
        <p:spPr>
          <a:xfrm>
            <a:off x="1198440" y="260280"/>
            <a:ext cx="1045404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 ВНЕСЕНИИ ИЗМЕНЕНИЙ В ПРАВИЛА ЗЕМЛЕПОЛЬЗОВАНИЯ И ЗАСТРОЙКИ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187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49E1A32F-0DD5-4C61-8072-51BFF58CFC4B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14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8" name="Таблица 4"/>
          <p:cNvGraphicFramePr/>
          <p:nvPr>
            <p:extLst>
              <p:ext uri="{D42A27DB-BD31-4B8C-83A1-F6EECF244321}">
                <p14:modId xmlns:p14="http://schemas.microsoft.com/office/powerpoint/2010/main" val="915372845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144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Внесено изменений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Заголовок 20"/>
          <p:cNvSpPr/>
          <p:nvPr/>
        </p:nvSpPr>
        <p:spPr>
          <a:xfrm>
            <a:off x="918000" y="4301280"/>
            <a:ext cx="11015280" cy="161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 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Заголовок 20"/>
          <p:cNvSpPr/>
          <p:nvPr/>
        </p:nvSpPr>
        <p:spPr>
          <a:xfrm>
            <a:off x="1198440" y="260280"/>
            <a:ext cx="1045404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ОБ УТВЕРЖДЕНИИ ПРОЕКТОВ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ПЛАНИРОВКИ ТЕРРИТОРИИ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192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72D16B5-D6E5-41F8-A2D6-E2B69E4A59D2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3" name="Таблица 4"/>
          <p:cNvGraphicFramePr/>
          <p:nvPr>
            <p:extLst>
              <p:ext uri="{D42A27DB-BD31-4B8C-83A1-F6EECF244321}">
                <p14:modId xmlns:p14="http://schemas.microsoft.com/office/powerpoint/2010/main" val="96880371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Утверждено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Заголовок 20"/>
          <p:cNvSpPr/>
          <p:nvPr/>
        </p:nvSpPr>
        <p:spPr>
          <a:xfrm>
            <a:off x="985680" y="4554720"/>
            <a:ext cx="10880640" cy="128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20"/>
          <p:cNvSpPr/>
          <p:nvPr/>
        </p:nvSpPr>
        <p:spPr>
          <a:xfrm>
            <a:off x="1198440" y="260280"/>
            <a:ext cx="1045404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ГРАДОСТРОИТЕЛЬНОГО ПЛАНА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197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CAD3AC9-5D48-49CF-9755-93DE8909AD4B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8" name="Таблица 4"/>
          <p:cNvGraphicFramePr/>
          <p:nvPr>
            <p:extLst>
              <p:ext uri="{D42A27DB-BD31-4B8C-83A1-F6EECF244321}">
                <p14:modId xmlns:p14="http://schemas.microsoft.com/office/powerpoint/2010/main" val="2569001790"/>
              </p:ext>
            </p:extLst>
          </p:nvPr>
        </p:nvGraphicFramePr>
        <p:xfrm>
          <a:off x="1967040" y="198972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1327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630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Заголовок 20"/>
          <p:cNvSpPr/>
          <p:nvPr/>
        </p:nvSpPr>
        <p:spPr>
          <a:xfrm>
            <a:off x="920160" y="4549320"/>
            <a:ext cx="10880640" cy="110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201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064064B-753E-403A-8B22-D462727F264C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17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2" name="Заголовок 20"/>
          <p:cNvSpPr/>
          <p:nvPr/>
        </p:nvSpPr>
        <p:spPr>
          <a:xfrm>
            <a:off x="1414800" y="73800"/>
            <a:ext cx="1045404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3" name="Таблица 1"/>
          <p:cNvGraphicFramePr/>
          <p:nvPr/>
        </p:nvGraphicFramePr>
        <p:xfrm>
          <a:off x="1558080" y="765360"/>
          <a:ext cx="10035720" cy="5650560"/>
        </p:xfrm>
        <a:graphic>
          <a:graphicData uri="http://schemas.openxmlformats.org/drawingml/2006/table">
            <a:tbl>
              <a:tblPr/>
              <a:tblGrid>
                <a:gridCol w="62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Адм. регламенты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 Запуск ГИСОГД (НПА)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в эксплуатацию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планируемом строительстве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об окончании строительства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205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2E26756-EB80-41D0-A7C6-4D3052609971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18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6" name="Заголовок 20"/>
          <p:cNvSpPr/>
          <p:nvPr/>
        </p:nvSpPr>
        <p:spPr>
          <a:xfrm>
            <a:off x="1422000" y="-61200"/>
            <a:ext cx="1045404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 (ПРОДОЛЖЕНИЕ)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7" name="Таблица 1"/>
          <p:cNvGraphicFramePr/>
          <p:nvPr/>
        </p:nvGraphicFramePr>
        <p:xfrm>
          <a:off x="1558440" y="765000"/>
          <a:ext cx="10064880" cy="5657760"/>
        </p:xfrm>
        <a:graphic>
          <a:graphicData uri="http://schemas.openxmlformats.org/drawingml/2006/table">
            <a:tbl>
              <a:tblPr/>
              <a:tblGrid>
                <a:gridCol w="41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Административные регламенты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ГПЗУ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 Запуск ГИСОГД (НПА)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условно-разрешенный вид использования земельного участка или объекта капитального строительства  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разрешений на установку рекламных конструкций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 и внесен в РГУ</a:t>
                      </a:r>
                      <a:endParaRPr lang="ru-RU" sz="15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14"/>
          <p:cNvSpPr/>
          <p:nvPr/>
        </p:nvSpPr>
        <p:spPr>
          <a:xfrm>
            <a:off x="1344600" y="255600"/>
            <a:ext cx="1049040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0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760" cy="1243440"/>
          </a:xfrm>
          <a:prstGeom prst="rect">
            <a:avLst/>
          </a:prstGeom>
          <a:ln w="0">
            <a:noFill/>
          </a:ln>
        </p:spPr>
      </p:pic>
      <p:sp>
        <p:nvSpPr>
          <p:cNvPr id="210" name="Скругленный прямоугольник 13"/>
          <p:cNvSpPr/>
          <p:nvPr/>
        </p:nvSpPr>
        <p:spPr>
          <a:xfrm>
            <a:off x="6829560" y="3219480"/>
            <a:ext cx="5329440" cy="257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1" name="Номер слайда 9"/>
          <p:cNvSpPr/>
          <p:nvPr/>
        </p:nvSpPr>
        <p:spPr>
          <a:xfrm>
            <a:off x="9336240" y="6492960"/>
            <a:ext cx="28324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95CD732-FF4D-4F07-95E6-E0FDE599E615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19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2" name="Таблица 1"/>
          <p:cNvGraphicFramePr/>
          <p:nvPr/>
        </p:nvGraphicFramePr>
        <p:xfrm>
          <a:off x="1585800" y="1568520"/>
          <a:ext cx="9909360" cy="417492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14"/>
          <p:cNvSpPr/>
          <p:nvPr/>
        </p:nvSpPr>
        <p:spPr>
          <a:xfrm>
            <a:off x="1504800" y="417600"/>
            <a:ext cx="972684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КАДРОВЫЕ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РЕСУРСЫ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2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5760" cy="1243440"/>
          </a:xfrm>
          <a:prstGeom prst="rect">
            <a:avLst/>
          </a:prstGeom>
          <a:ln w="0">
            <a:noFill/>
          </a:ln>
        </p:spPr>
      </p:pic>
      <p:sp>
        <p:nvSpPr>
          <p:cNvPr id="124" name="TextBox 6"/>
          <p:cNvSpPr/>
          <p:nvPr/>
        </p:nvSpPr>
        <p:spPr>
          <a:xfrm>
            <a:off x="1368360" y="1666800"/>
            <a:ext cx="34167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262626"/>
                </a:solidFill>
                <a:latin typeface="Times New Roman"/>
                <a:ea typeface="DejaVu Sans"/>
              </a:rPr>
              <a:t>Общая штатная численность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5" name="Прямая соединительная линия 10"/>
          <p:cNvSpPr/>
          <p:nvPr/>
        </p:nvSpPr>
        <p:spPr>
          <a:xfrm>
            <a:off x="4970160" y="1562040"/>
            <a:ext cx="360" cy="4613040"/>
          </a:xfrm>
          <a:prstGeom prst="line">
            <a:avLst/>
          </a:prstGeom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Скругленный прямоугольник 3"/>
          <p:cNvSpPr/>
          <p:nvPr/>
        </p:nvSpPr>
        <p:spPr>
          <a:xfrm>
            <a:off x="5184720" y="1546200"/>
            <a:ext cx="6683760" cy="93708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48 ед,  в том числе дополнительно 20 ед. с 01.01.2021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7" name="TextBox 6"/>
          <p:cNvSpPr/>
          <p:nvPr/>
        </p:nvSpPr>
        <p:spPr>
          <a:xfrm>
            <a:off x="1378080" y="2862360"/>
            <a:ext cx="341676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Замещено  по состоянию на </a:t>
            </a:r>
            <a:r>
              <a:rPr lang="ru-RU" sz="2000" b="1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19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.11.2021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8" name="Скругленный прямоугольник 3"/>
          <p:cNvSpPr/>
          <p:nvPr/>
        </p:nvSpPr>
        <p:spPr>
          <a:xfrm>
            <a:off x="5191200" y="2779560"/>
            <a:ext cx="6683760" cy="93708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43 ед. (с учетом декретных должностей),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том числе из резерва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9" name="TextBox 6"/>
          <p:cNvSpPr/>
          <p:nvPr/>
        </p:nvSpPr>
        <p:spPr>
          <a:xfrm>
            <a:off x="1390680" y="4113360"/>
            <a:ext cx="34167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Вакантно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30" name="Скругленный прямоугольник 3"/>
          <p:cNvSpPr/>
          <p:nvPr/>
        </p:nvSpPr>
        <p:spPr>
          <a:xfrm>
            <a:off x="5184720" y="4013280"/>
            <a:ext cx="6683760" cy="255420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 ед., в том числе: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Начальник Главархитектуры Тверской области;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территориального планирования – 1 ед.;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Организационный отдел – 1 ед.;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градостроительного зонирования и планировки территории – 1 ед.;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разрешительной документации – 1 ед.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1" name="Номер слайда 3"/>
          <p:cNvSpPr/>
          <p:nvPr/>
        </p:nvSpPr>
        <p:spPr>
          <a:xfrm>
            <a:off x="9345600" y="646596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87CE21E-6856-4001-99B1-37676B861632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ямоугольник 14"/>
          <p:cNvSpPr/>
          <p:nvPr/>
        </p:nvSpPr>
        <p:spPr>
          <a:xfrm>
            <a:off x="1344600" y="255600"/>
            <a:ext cx="1049040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4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760" cy="1243440"/>
          </a:xfrm>
          <a:prstGeom prst="rect">
            <a:avLst/>
          </a:prstGeom>
          <a:ln w="0">
            <a:noFill/>
          </a:ln>
        </p:spPr>
      </p:pic>
      <p:sp>
        <p:nvSpPr>
          <p:cNvPr id="215" name="Скругленный прямоугольник 13"/>
          <p:cNvSpPr/>
          <p:nvPr/>
        </p:nvSpPr>
        <p:spPr>
          <a:xfrm>
            <a:off x="6829560" y="3219480"/>
            <a:ext cx="5329440" cy="257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6" name="Номер слайда 9"/>
          <p:cNvSpPr/>
          <p:nvPr/>
        </p:nvSpPr>
        <p:spPr>
          <a:xfrm>
            <a:off x="9336240" y="6492960"/>
            <a:ext cx="28324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B200FCD-867A-4290-A2F8-862E46B005CF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20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7" name="Таблица 1"/>
          <p:cNvGraphicFramePr/>
          <p:nvPr/>
        </p:nvGraphicFramePr>
        <p:xfrm>
          <a:off x="1600200" y="1355760"/>
          <a:ext cx="10075320" cy="4052612"/>
        </p:xfrm>
        <a:graphic>
          <a:graphicData uri="http://schemas.openxmlformats.org/drawingml/2006/table">
            <a:tbl>
              <a:tblPr/>
              <a:tblGrid>
                <a:gridCol w="72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Вр-682049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21-ЗО «О внесении изменений в закон Тверской области «О градостроительной деятельности на территории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Вр-177355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22-ЗО 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14"/>
          <p:cNvSpPr/>
          <p:nvPr/>
        </p:nvSpPr>
        <p:spPr>
          <a:xfrm>
            <a:off x="1344600" y="255600"/>
            <a:ext cx="1049040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760" cy="1243440"/>
          </a:xfrm>
          <a:prstGeom prst="rect">
            <a:avLst/>
          </a:prstGeom>
          <a:ln w="0">
            <a:noFill/>
          </a:ln>
        </p:spPr>
      </p:pic>
      <p:sp>
        <p:nvSpPr>
          <p:cNvPr id="220" name="Скругленный прямоугольник 13"/>
          <p:cNvSpPr/>
          <p:nvPr/>
        </p:nvSpPr>
        <p:spPr>
          <a:xfrm>
            <a:off x="6829560" y="3219480"/>
            <a:ext cx="5329440" cy="257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1" name="Номер слайда 9"/>
          <p:cNvSpPr/>
          <p:nvPr/>
        </p:nvSpPr>
        <p:spPr>
          <a:xfrm>
            <a:off x="9336240" y="6492960"/>
            <a:ext cx="28324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CBB792E-3B47-40D5-82E3-EC7F0AA16581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21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2" name="Таблица 3"/>
          <p:cNvGraphicFramePr/>
          <p:nvPr/>
        </p:nvGraphicFramePr>
        <p:xfrm>
          <a:off x="1549800" y="1126800"/>
          <a:ext cx="9975600" cy="494388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Вр-682502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№308-пп «О внесении изменения в отдельные постановления Правительства Тверской области» 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Вр-792228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226-пп «Об утверждении Порядка подготовки, утверждения документации по планировке территории применительно к территориям муниципальных образований Тверской области, внесения изменений в такую документацию, отмены такой документации или отдельных ее частей, признания отдельных частей такой документации не подлежащими применению»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Прямоугольник 14"/>
          <p:cNvSpPr/>
          <p:nvPr/>
        </p:nvSpPr>
        <p:spPr>
          <a:xfrm>
            <a:off x="1344600" y="255600"/>
            <a:ext cx="1049040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4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760" cy="1243440"/>
          </a:xfrm>
          <a:prstGeom prst="rect">
            <a:avLst/>
          </a:prstGeom>
          <a:ln w="0">
            <a:noFill/>
          </a:ln>
        </p:spPr>
      </p:pic>
      <p:sp>
        <p:nvSpPr>
          <p:cNvPr id="225" name="Скругленный прямоугольник 13"/>
          <p:cNvSpPr/>
          <p:nvPr/>
        </p:nvSpPr>
        <p:spPr>
          <a:xfrm>
            <a:off x="6829560" y="3219480"/>
            <a:ext cx="5329440" cy="257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6" name="Номер слайда 9"/>
          <p:cNvSpPr/>
          <p:nvPr/>
        </p:nvSpPr>
        <p:spPr>
          <a:xfrm>
            <a:off x="9336240" y="6492960"/>
            <a:ext cx="28324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C93A842-BAE3-4E77-904B-AC5814F4FC2D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22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7" name="Таблица 1"/>
          <p:cNvGraphicFramePr/>
          <p:nvPr/>
        </p:nvGraphicFramePr>
        <p:xfrm>
          <a:off x="1468440" y="1108440"/>
          <a:ext cx="10252080" cy="4714574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Вр-159757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227-пп «Об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№ 316-пп»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Вр-362657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№307-пп «О внесении изменения в отдельные постановления Правительства Тверской области» (О мерах реализации статей 31, 33, 39, 40 Градостроительного кодекса Российской Федерации, внесении изменений в постановление Правительства Тверской области от 04.10.2011 № 61-пп «О межведомственной комиссии при Правительстве Тверской области по земельным отношениям» и постановление Правительства Тверской области от 19.04.2020 № 226-пп)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14"/>
          <p:cNvSpPr/>
          <p:nvPr/>
        </p:nvSpPr>
        <p:spPr>
          <a:xfrm>
            <a:off x="1234800" y="0"/>
            <a:ext cx="10490400" cy="44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АДМИНИСТРАТИВНЫЕ</a:t>
            </a:r>
            <a:r>
              <a:rPr lang="ru-RU" sz="21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РЕГЛАМЕНТЫ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2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760" cy="1243440"/>
          </a:xfrm>
          <a:prstGeom prst="rect">
            <a:avLst/>
          </a:prstGeom>
          <a:ln w="0">
            <a:noFill/>
          </a:ln>
        </p:spPr>
      </p:pic>
      <p:sp>
        <p:nvSpPr>
          <p:cNvPr id="230" name="Скругленный прямоугольник 13"/>
          <p:cNvSpPr/>
          <p:nvPr/>
        </p:nvSpPr>
        <p:spPr>
          <a:xfrm>
            <a:off x="6829560" y="3219480"/>
            <a:ext cx="5329440" cy="257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1" name="Номер слайда 9"/>
          <p:cNvSpPr/>
          <p:nvPr/>
        </p:nvSpPr>
        <p:spPr>
          <a:xfrm>
            <a:off x="9336240" y="6492960"/>
            <a:ext cx="28324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8EE574B-ACFF-4241-B7DE-C04E6BFAC34C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23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32" name="Таблица 3"/>
          <p:cNvGraphicFramePr/>
          <p:nvPr>
            <p:extLst>
              <p:ext uri="{D42A27DB-BD31-4B8C-83A1-F6EECF244321}">
                <p14:modId xmlns:p14="http://schemas.microsoft.com/office/powerpoint/2010/main" val="1808023671"/>
              </p:ext>
            </p:extLst>
          </p:nvPr>
        </p:nvGraphicFramePr>
        <p:xfrm>
          <a:off x="1355040" y="391680"/>
          <a:ext cx="10337400" cy="6023987"/>
        </p:xfrm>
        <a:graphic>
          <a:graphicData uri="http://schemas.openxmlformats.org/drawingml/2006/table">
            <a:tbl>
              <a:tblPr/>
              <a:tblGrid>
                <a:gridCol w="112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1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Наименование строки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Уведомление о планируемом строительстве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соответствии построенного объекта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ГПЗУ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 разрешенного строительства, реконструкции ОКС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объекта в эксплуатацию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Разработка проекта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Антикоррупционная экспертиза проектов НПА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19.02.2021-05.03.2021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Направление в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588-ЛТ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541-ЕЯ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551-ЕЯ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Заключение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08.04.2021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Временный №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Вр- 240794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Вр-240835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Вр-238722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Вр-238953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Вр-242716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Вр-235742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Вр-239311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9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проводится 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процедура согласования </a:t>
                      </a:r>
                      <a:r>
                        <a:rPr lang="ru-RU" sz="1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проекта (в ПУ ПТО), 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одобрен на заседании комиссии по адм. реформе 06.10.21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проводится 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процедура согласования </a:t>
                      </a:r>
                      <a:r>
                        <a:rPr lang="ru-RU" sz="1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проекта (в ПУ ПТО), 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одобрен на заседании комиссии по адм. реформе 06.10.21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Замечания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Согласован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22.04.2021 Егоров И.И. 10.05.2021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lang="ru-RU" sz="1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Подтихова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М.И., Белорусов В.А., Егоров И.И., Беленко А.Ю., </a:t>
                      </a:r>
                      <a:r>
                        <a:rPr lang="ru-RU" sz="1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Ажгиревич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А.И., Березин Д.Б., </a:t>
                      </a:r>
                      <a:r>
                        <a:rPr lang="ru-RU" sz="1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Вилькомир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А.К., Наумов А.В., Новикова В.И., Жарков И.С., Данилова Е.А., Никулина М.А., Смирнов М.Ю., Степанова К.В.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lang="ru-RU" sz="1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Подтихова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М.И., Белорусов В.А., Беленко А.Ю., Егоров И.И., Данилова Е.А., Березин Д.Б., </a:t>
                      </a:r>
                      <a:r>
                        <a:rPr lang="ru-RU" sz="1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Вилькомир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А.К., Новикова В.И., Степанова К.В., Жарков И.С., Наумов А.В., Новикова В.И., </a:t>
                      </a:r>
                      <a:r>
                        <a:rPr lang="ru-RU" sz="1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Ажгиревич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А.И.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Ожидаемый срок утверждения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30.11.2021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4"/>
          <p:cNvSpPr/>
          <p:nvPr/>
        </p:nvSpPr>
        <p:spPr>
          <a:xfrm>
            <a:off x="1504800" y="461880"/>
            <a:ext cx="972684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ОБЩЕЙ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КАДРОВОЙ ОБЕСПЕЧЕННОСТИ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5760" cy="1243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4" name="Таблица 1"/>
          <p:cNvGraphicFramePr/>
          <p:nvPr>
            <p:extLst>
              <p:ext uri="{D42A27DB-BD31-4B8C-83A1-F6EECF244321}">
                <p14:modId xmlns:p14="http://schemas.microsoft.com/office/powerpoint/2010/main" val="4059623152"/>
              </p:ext>
            </p:extLst>
          </p:nvPr>
        </p:nvGraphicFramePr>
        <p:xfrm>
          <a:off x="2010639" y="1354260"/>
          <a:ext cx="9108000" cy="1400498"/>
        </p:xfrm>
        <a:graphic>
          <a:graphicData uri="http://schemas.openxmlformats.org/drawingml/2006/table">
            <a:tbl>
              <a:tblPr/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50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01.12.2020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01.01.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01.02.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01.03.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01.04.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01.05.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01.06.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01.07.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01.08.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01.09.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01.10.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4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 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34 ед.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40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 ед.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43 ед.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Номер слайда 3"/>
          <p:cNvSpPr/>
          <p:nvPr/>
        </p:nvSpPr>
        <p:spPr>
          <a:xfrm>
            <a:off x="9345600" y="646596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EBC2682-9FA8-4C1F-AD82-D0034E768F86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1704642" y="5524590"/>
            <a:ext cx="9891360" cy="73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По результатам конкурса на 3 вакантных должности сотрудники в резерв не набраны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Подготовлена документация о проведении нового конкурса на кадровый резерв.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7" name="Таблица 1"/>
          <p:cNvGraphicFramePr/>
          <p:nvPr>
            <p:extLst>
              <p:ext uri="{D42A27DB-BD31-4B8C-83A1-F6EECF244321}">
                <p14:modId xmlns:p14="http://schemas.microsoft.com/office/powerpoint/2010/main" val="2009550346"/>
              </p:ext>
            </p:extLst>
          </p:nvPr>
        </p:nvGraphicFramePr>
        <p:xfrm>
          <a:off x="2010639" y="3414301"/>
          <a:ext cx="9108000" cy="1274432"/>
        </p:xfrm>
        <a:graphic>
          <a:graphicData uri="http://schemas.openxmlformats.org/drawingml/2006/table">
            <a:tbl>
              <a:tblPr/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74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000" b="1" strike="noStrike" kern="1200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  <a:cs typeface="+mn-cs"/>
                        </a:rPr>
                        <a:t>01.11.</a:t>
                      </a: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kern="1200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  <a:cs typeface="+mn-cs"/>
                        </a:rPr>
                        <a:t>19.11.</a:t>
                      </a: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99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000" b="1" strike="noStrike" kern="1200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  <a:cs typeface="+mn-cs"/>
                        </a:rPr>
                        <a:t>43 ед.</a:t>
                      </a: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strike="noStrike" kern="1200" spc="-1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43 ед.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головок 20"/>
          <p:cNvSpPr/>
          <p:nvPr/>
        </p:nvSpPr>
        <p:spPr>
          <a:xfrm>
            <a:off x="1198440" y="212760"/>
            <a:ext cx="1045404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ОБЕСПЕЧЕННОСТЬ НОВЫХ СТРУКТУРНЫХ ПОДРАЗДЕЛЕНИЙ ПЕРСОНАЛЬНЫМИ КОМПЬЮТЕРАМИ И МЕБЕЛЬЮ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8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2080"/>
            <a:ext cx="949680" cy="1170360"/>
          </a:xfrm>
          <a:prstGeom prst="rect">
            <a:avLst/>
          </a:prstGeom>
          <a:ln w="0">
            <a:noFill/>
          </a:ln>
        </p:spPr>
      </p:pic>
      <p:sp>
        <p:nvSpPr>
          <p:cNvPr id="139" name="Номер слайда 3"/>
          <p:cNvSpPr/>
          <p:nvPr/>
        </p:nvSpPr>
        <p:spPr>
          <a:xfrm>
            <a:off x="9345600" y="646596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8D0B7D3-366E-472C-8A5A-91F245C1C7C5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40" name="Таблица 4"/>
          <p:cNvGraphicFramePr/>
          <p:nvPr/>
        </p:nvGraphicFramePr>
        <p:xfrm>
          <a:off x="1390680" y="1160640"/>
          <a:ext cx="10367640" cy="5174280"/>
        </p:xfrm>
        <a:graphic>
          <a:graphicData uri="http://schemas.openxmlformats.org/drawingml/2006/table">
            <a:tbl>
              <a:tblPr/>
              <a:tblGrid>
                <a:gridCol w="213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640"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Потребность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Обеспеченность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Примечание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Рабочее место сотрудников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(системный блок,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монитор)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Поступление техники в количестве: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комплектов компьютеров и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МФУ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- 28 мая 2021 года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МФУ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2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Мебель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20"/>
          <p:cNvSpPr/>
          <p:nvPr/>
        </p:nvSpPr>
        <p:spPr>
          <a:xfrm>
            <a:off x="1257480" y="272880"/>
            <a:ext cx="1045404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ОБЩЕЕ КОЛИЧЕСТВО ЗАЯВЛЕНИЙ, СВЯЗАННЫХ С РЕАЛИЗАЦИЕЙ ПЕРЕДАННЫХ ПОЛНОМОЧИЙ, </a:t>
            </a:r>
            <a:r>
              <a:rPr dirty="0"/>
              <a:t/>
            </a:r>
            <a:br>
              <a:rPr dirty="0"/>
            </a:br>
            <a:r>
              <a:rPr lang="ru-RU" sz="24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ПОСТУПИВШИХ С 1 ЯНВАРЯ ПО </a:t>
            </a:r>
            <a:r>
              <a:rPr lang="ru-RU" sz="2400" b="1" strike="noStrike" spc="-1" dirty="0" smtClean="0">
                <a:solidFill>
                  <a:srgbClr val="A88000"/>
                </a:solidFill>
                <a:latin typeface="Times New Roman"/>
                <a:ea typeface="DejaVu Sans"/>
              </a:rPr>
              <a:t>19 НОЯБРЯ </a:t>
            </a:r>
            <a:r>
              <a:rPr lang="ru-RU" sz="24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2021 ГОДА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4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143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E388B04-AF7E-4216-A9A1-B07B32DEE67B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4" name="Таблица 2"/>
          <p:cNvGraphicFramePr/>
          <p:nvPr>
            <p:extLst>
              <p:ext uri="{D42A27DB-BD31-4B8C-83A1-F6EECF244321}">
                <p14:modId xmlns:p14="http://schemas.microsoft.com/office/powerpoint/2010/main" val="4002528124"/>
              </p:ext>
            </p:extLst>
          </p:nvPr>
        </p:nvGraphicFramePr>
        <p:xfrm>
          <a:off x="2448000" y="2085840"/>
          <a:ext cx="7678440" cy="2825280"/>
        </p:xfrm>
        <a:graphic>
          <a:graphicData uri="http://schemas.openxmlformats.org/drawingml/2006/table">
            <a:tbl>
              <a:tblPr/>
              <a:tblGrid>
                <a:gridCol w="38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5964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4532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Процент исполнения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76 </a:t>
                      </a: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%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20"/>
          <p:cNvSpPr/>
          <p:nvPr/>
        </p:nvSpPr>
        <p:spPr>
          <a:xfrm>
            <a:off x="1257480" y="272880"/>
            <a:ext cx="1045404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СТРОИТЕЛЬСТВО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147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76AF259-433E-4EF0-AB93-83177E945FBE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8" name="Таблица 2"/>
          <p:cNvGraphicFramePr/>
          <p:nvPr>
            <p:extLst>
              <p:ext uri="{D42A27DB-BD31-4B8C-83A1-F6EECF244321}">
                <p14:modId xmlns:p14="http://schemas.microsoft.com/office/powerpoint/2010/main" val="114911908"/>
              </p:ext>
            </p:extLst>
          </p:nvPr>
        </p:nvGraphicFramePr>
        <p:xfrm>
          <a:off x="2288160" y="2089440"/>
          <a:ext cx="8126280" cy="1726920"/>
        </p:xfrm>
        <a:graphic>
          <a:graphicData uri="http://schemas.openxmlformats.org/drawingml/2006/table">
            <a:tbl>
              <a:tblPr/>
              <a:tblGrid>
                <a:gridCol w="40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695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587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20"/>
          <p:cNvSpPr/>
          <p:nvPr/>
        </p:nvSpPr>
        <p:spPr>
          <a:xfrm>
            <a:off x="1198440" y="260280"/>
            <a:ext cx="1045404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ВВОД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151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F9654DC-4D8A-484A-8D95-2D6E4DE5CDBD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2" name="Таблица 4"/>
          <p:cNvGraphicFramePr/>
          <p:nvPr>
            <p:extLst>
              <p:ext uri="{D42A27DB-BD31-4B8C-83A1-F6EECF244321}">
                <p14:modId xmlns:p14="http://schemas.microsoft.com/office/powerpoint/2010/main" val="566109173"/>
              </p:ext>
            </p:extLst>
          </p:nvPr>
        </p:nvGraphicFramePr>
        <p:xfrm>
          <a:off x="2158920" y="209232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315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20"/>
          <p:cNvSpPr/>
          <p:nvPr/>
        </p:nvSpPr>
        <p:spPr>
          <a:xfrm>
            <a:off x="1198440" y="260280"/>
            <a:ext cx="1045404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ИЖС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4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155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8CC3986-B38C-4ABC-8A33-550B56F7A05E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6" name="Таблица 5"/>
          <p:cNvGraphicFramePr/>
          <p:nvPr>
            <p:extLst>
              <p:ext uri="{D42A27DB-BD31-4B8C-83A1-F6EECF244321}">
                <p14:modId xmlns:p14="http://schemas.microsoft.com/office/powerpoint/2010/main" val="4186959806"/>
              </p:ext>
            </p:extLst>
          </p:nvPr>
        </p:nvGraphicFramePr>
        <p:xfrm>
          <a:off x="2592360" y="1919880"/>
          <a:ext cx="7391160" cy="17269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2475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2187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7" name="Таблица 8"/>
          <p:cNvGraphicFramePr/>
          <p:nvPr>
            <p:extLst>
              <p:ext uri="{D42A27DB-BD31-4B8C-83A1-F6EECF244321}">
                <p14:modId xmlns:p14="http://schemas.microsoft.com/office/powerpoint/2010/main" val="1105578222"/>
              </p:ext>
            </p:extLst>
          </p:nvPr>
        </p:nvGraphicFramePr>
        <p:xfrm>
          <a:off x="2543040" y="4581360"/>
          <a:ext cx="7391160" cy="17287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193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188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" name="Заголовок 20"/>
          <p:cNvSpPr/>
          <p:nvPr/>
        </p:nvSpPr>
        <p:spPr>
          <a:xfrm>
            <a:off x="2398680" y="3855960"/>
            <a:ext cx="7382160" cy="63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Об окончании строительства или реконструкции ИЖС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59" name="TextBox 10"/>
          <p:cNvSpPr/>
          <p:nvPr/>
        </p:nvSpPr>
        <p:spPr>
          <a:xfrm>
            <a:off x="2367000" y="1306440"/>
            <a:ext cx="811728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строительстве или реконструкции ИЖС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20"/>
          <p:cNvSpPr/>
          <p:nvPr/>
        </p:nvSpPr>
        <p:spPr>
          <a:xfrm>
            <a:off x="1198440" y="260280"/>
            <a:ext cx="1045404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СНОСУ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9680" cy="1171800"/>
          </a:xfrm>
          <a:prstGeom prst="rect">
            <a:avLst/>
          </a:prstGeom>
          <a:ln w="0">
            <a:noFill/>
          </a:ln>
        </p:spPr>
      </p:pic>
      <p:sp>
        <p:nvSpPr>
          <p:cNvPr id="162" name="Номер слайда 3"/>
          <p:cNvSpPr/>
          <p:nvPr/>
        </p:nvSpPr>
        <p:spPr>
          <a:xfrm>
            <a:off x="9345600" y="6467400"/>
            <a:ext cx="2833920" cy="3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30447C4-C08B-4A85-A4A7-0FE6C455FBF5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63" name="Таблица 4"/>
          <p:cNvGraphicFramePr/>
          <p:nvPr>
            <p:extLst>
              <p:ext uri="{D42A27DB-BD31-4B8C-83A1-F6EECF244321}">
                <p14:modId xmlns:p14="http://schemas.microsoft.com/office/powerpoint/2010/main" val="2631478082"/>
              </p:ext>
            </p:extLst>
          </p:nvPr>
        </p:nvGraphicFramePr>
        <p:xfrm>
          <a:off x="3022560" y="2125440"/>
          <a:ext cx="6432120" cy="168696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232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232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4" name="Таблица 5"/>
          <p:cNvGraphicFramePr/>
          <p:nvPr>
            <p:extLst>
              <p:ext uri="{D42A27DB-BD31-4B8C-83A1-F6EECF244321}">
                <p14:modId xmlns:p14="http://schemas.microsoft.com/office/powerpoint/2010/main" val="601831230"/>
              </p:ext>
            </p:extLst>
          </p:nvPr>
        </p:nvGraphicFramePr>
        <p:xfrm>
          <a:off x="3022560" y="4581360"/>
          <a:ext cx="6432120" cy="172872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211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211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TextBox 9"/>
          <p:cNvSpPr/>
          <p:nvPr/>
        </p:nvSpPr>
        <p:spPr>
          <a:xfrm>
            <a:off x="4654440" y="1509840"/>
            <a:ext cx="31579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сносе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6" name="TextBox 10"/>
          <p:cNvSpPr/>
          <p:nvPr/>
        </p:nvSpPr>
        <p:spPr>
          <a:xfrm>
            <a:off x="4654440" y="4005360"/>
            <a:ext cx="294840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завершении сноса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</TotalTime>
  <Words>1460</Words>
  <Application>Microsoft Office PowerPoint</Application>
  <PresentationFormat>Произвольный</PresentationFormat>
  <Paragraphs>389</Paragraphs>
  <Slides>23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Голиков А.С.</dc:creator>
  <dc:description/>
  <cp:lastModifiedBy>Смялковский Павел Евгеньевич</cp:lastModifiedBy>
  <cp:revision>2207</cp:revision>
  <cp:lastPrinted>2021-11-19T18:58:31Z</cp:lastPrinted>
  <dcterms:created xsi:type="dcterms:W3CDTF">2008-01-31T09:14:00Z</dcterms:created>
  <dcterms:modified xsi:type="dcterms:W3CDTF">2021-11-19T18:59:02Z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1049-11.2.0.10093</vt:lpwstr>
  </property>
  <property fmtid="{D5CDD505-2E9C-101B-9397-08002B2CF9AE}" pid="3" name="Notes">
    <vt:i4>18</vt:i4>
  </property>
  <property fmtid="{D5CDD505-2E9C-101B-9397-08002B2CF9AE}" pid="4" name="PresentationFormat">
    <vt:lpwstr>Произвольный</vt:lpwstr>
  </property>
  <property fmtid="{D5CDD505-2E9C-101B-9397-08002B2CF9AE}" pid="5" name="Slides">
    <vt:i4>23</vt:i4>
  </property>
</Properties>
</file>