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drawings/drawing4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drawings/drawing6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notesSlides/notesSlide18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19.xml" ContentType="application/vnd.openxmlformats-officedocument.presentationml.notesSlide+xml"/>
  <Override PartName="/ppt/charts/chart2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91" r:id="rId4"/>
    <p:sldId id="260" r:id="rId5"/>
    <p:sldId id="302" r:id="rId6"/>
    <p:sldId id="262" r:id="rId7"/>
    <p:sldId id="322" r:id="rId8"/>
    <p:sldId id="323" r:id="rId9"/>
    <p:sldId id="324" r:id="rId10"/>
    <p:sldId id="316" r:id="rId11"/>
    <p:sldId id="275" r:id="rId12"/>
    <p:sldId id="326" r:id="rId13"/>
    <p:sldId id="327" r:id="rId14"/>
    <p:sldId id="328" r:id="rId15"/>
    <p:sldId id="329" r:id="rId16"/>
    <p:sldId id="271" r:id="rId17"/>
    <p:sldId id="274" r:id="rId18"/>
    <p:sldId id="305" r:id="rId19"/>
    <p:sldId id="303" r:id="rId20"/>
    <p:sldId id="317" r:id="rId21"/>
    <p:sldId id="307" r:id="rId22"/>
    <p:sldId id="319" r:id="rId23"/>
    <p:sldId id="318" r:id="rId24"/>
    <p:sldId id="320" r:id="rId25"/>
    <p:sldId id="321" r:id="rId26"/>
    <p:sldId id="289" r:id="rId27"/>
    <p:sldId id="314" r:id="rId28"/>
    <p:sldId id="310" r:id="rId29"/>
    <p:sldId id="308" r:id="rId30"/>
    <p:sldId id="309" r:id="rId31"/>
  </p:sldIdLst>
  <p:sldSz cx="12192000" cy="6858000"/>
  <p:notesSz cx="9926638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99023305134439"/>
          <c:y val="0.1525737231129343"/>
          <c:w val="0.32351754487003026"/>
          <c:h val="0.6287291539140510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1-4B01-9B44-6C19B5E4CF6D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C3-4F73-BE98-94C9EBAF3B45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1C3-4F73-BE98-94C9EBAF3B45}"/>
              </c:ext>
            </c:extLst>
          </c:dPt>
          <c:dPt>
            <c:idx val="3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C3-4F73-BE98-94C9EBAF3B45}"/>
              </c:ext>
            </c:extLst>
          </c:dPt>
          <c:dPt>
            <c:idx val="4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1C3-4F73-BE98-94C9EBAF3B45}"/>
              </c:ext>
            </c:extLst>
          </c:dPt>
          <c:dPt>
            <c:idx val="5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C3-4F73-BE98-94C9EBAF3B45}"/>
              </c:ext>
            </c:extLst>
          </c:dPt>
          <c:dPt>
            <c:idx val="6"/>
            <c:bubble3D val="0"/>
            <c:spPr>
              <a:solidFill>
                <a:srgbClr val="FF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1C3-4F73-BE98-94C9EBAF3B45}"/>
              </c:ext>
            </c:extLst>
          </c:dPt>
          <c:dPt>
            <c:idx val="7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C3-4F73-BE98-94C9EBAF3B45}"/>
              </c:ext>
            </c:extLst>
          </c:dPt>
          <c:dPt>
            <c:idx val="8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1C3-4F73-BE98-94C9EBAF3B45}"/>
              </c:ext>
            </c:extLst>
          </c:dPt>
          <c:cat>
            <c:strRef>
              <c:f>Лист1!$A$2:$A$10</c:f>
              <c:strCache>
                <c:ptCount val="9"/>
                <c:pt idx="0">
                  <c:v>Свиноводство</c:v>
                </c:pt>
                <c:pt idx="1">
                  <c:v>Молочно-мясное скотоводство </c:v>
                </c:pt>
                <c:pt idx="2">
                  <c:v>Птицеводство </c:v>
                </c:pt>
                <c:pt idx="3">
                  <c:v>Прочие </c:v>
                </c:pt>
                <c:pt idx="4">
                  <c:v>Овощи </c:v>
                </c:pt>
                <c:pt idx="5">
                  <c:v>Корма </c:v>
                </c:pt>
                <c:pt idx="6">
                  <c:v>Зерновые </c:v>
                </c:pt>
                <c:pt idx="7">
                  <c:v>Картофель </c:v>
                </c:pt>
                <c:pt idx="8">
                  <c:v>Технические культуры 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30.3</c:v>
                </c:pt>
                <c:pt idx="1">
                  <c:v>18.100000000000001</c:v>
                </c:pt>
                <c:pt idx="2">
                  <c:v>13.7</c:v>
                </c:pt>
                <c:pt idx="3">
                  <c:v>11.9</c:v>
                </c:pt>
                <c:pt idx="4">
                  <c:v>1.5</c:v>
                </c:pt>
                <c:pt idx="5">
                  <c:v>13.1</c:v>
                </c:pt>
                <c:pt idx="6">
                  <c:v>3</c:v>
                </c:pt>
                <c:pt idx="7">
                  <c:v>8.1</c:v>
                </c:pt>
                <c:pt idx="8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1-4B01-9B44-6C19B5E4C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n>
            <a:noFill/>
          </a:ln>
          <a:solidFill>
            <a:schemeClr val="tx1"/>
          </a:solidFill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410946993471433E-2"/>
          <c:y val="4.3714818720656683E-2"/>
          <c:w val="0.9316432662879256"/>
          <c:h val="0.6987914642480824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Лист1!$B$1</c:f>
              <c:strCache>
                <c:ptCount val="1"/>
                <c:pt idx="0">
                  <c:v>производство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3.2002804971950852E-3"/>
                  <c:y val="-5.08680512259139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6C-4326-8F79-C0664F97C055}"/>
                </c:ext>
              </c:extLst>
            </c:dLbl>
            <c:dLbl>
              <c:idx val="1"/>
              <c:layout>
                <c:manualLayout>
                  <c:x val="-8.0659119879389568E-4"/>
                  <c:y val="-3.17210293385958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6C-4326-8F79-C0664F97C055}"/>
                </c:ext>
              </c:extLst>
            </c:dLbl>
            <c:dLbl>
              <c:idx val="2"/>
              <c:layout>
                <c:manualLayout>
                  <c:x val="7.1361786382134404E-3"/>
                  <c:y val="-1.91470218873186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6C-4326-8F79-C0664F97C055}"/>
                </c:ext>
              </c:extLst>
            </c:dLbl>
            <c:spPr>
              <a:noFill/>
              <a:ln w="25169">
                <a:noFill/>
              </a:ln>
            </c:spPr>
            <c:txPr>
              <a:bodyPr/>
              <a:lstStyle/>
              <a:p>
                <a:pPr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266.10000000000002</c:v>
                </c:pt>
                <c:pt idx="1">
                  <c:v>171.5</c:v>
                </c:pt>
                <c:pt idx="2" formatCode="#\ ##0.0">
                  <c:v>234.8</c:v>
                </c:pt>
                <c:pt idx="3" formatCode="#\ ##0.0">
                  <c:v>282.2</c:v>
                </c:pt>
                <c:pt idx="4">
                  <c:v>199.5</c:v>
                </c:pt>
                <c:pt idx="5">
                  <c:v>220.6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6C-4326-8F79-C0664F97C055}"/>
            </c:ext>
          </c:extLst>
        </c:ser>
        <c:ser>
          <c:idx val="2"/>
          <c:order val="2"/>
          <c:tx>
            <c:strRef>
              <c:f>Лист1!$C$1</c:f>
              <c:strCache>
                <c:ptCount val="1"/>
                <c:pt idx="0">
                  <c:v>реализация 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Лист1!$C$2:$C$7</c:f>
              <c:numCache>
                <c:formatCode>0.0</c:formatCode>
                <c:ptCount val="6"/>
                <c:pt idx="0">
                  <c:v>86.4</c:v>
                </c:pt>
                <c:pt idx="1">
                  <c:v>54.1</c:v>
                </c:pt>
                <c:pt idx="2">
                  <c:v>67.900000000000006</c:v>
                </c:pt>
                <c:pt idx="3">
                  <c:v>86.8</c:v>
                </c:pt>
                <c:pt idx="4">
                  <c:v>53.5</c:v>
                </c:pt>
                <c:pt idx="5">
                  <c:v>59.1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2-4001-9CA9-05E5D800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9"/>
        <c:axId val="877965792"/>
        <c:axId val="8779567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solidFill>
                    <a:schemeClr val="accent4">
                      <a:lumMod val="40000"/>
                      <a:lumOff val="60000"/>
                    </a:schemeClr>
                  </a:solidFill>
                </c:spPr>
                <c:invertIfNegative val="0"/>
                <c:dLbls>
                  <c:spPr>
                    <a:noFill/>
                    <a:ln w="25169">
                      <a:noFill/>
                    </a:ln>
                  </c:spPr>
                  <c:txPr>
                    <a:bodyPr/>
                    <a:lstStyle/>
                    <a:p>
                      <a:pPr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06C-4326-8F79-C0664F97C055}"/>
                  </c:ext>
                </c:extLst>
              </c15:ser>
            </c15:filteredBarSeries>
          </c:ext>
        </c:extLst>
      </c:barChart>
      <c:catAx>
        <c:axId val="87796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877956776"/>
        <c:crosses val="autoZero"/>
        <c:auto val="1"/>
        <c:lblAlgn val="ctr"/>
        <c:lblOffset val="100"/>
        <c:noMultiLvlLbl val="0"/>
      </c:catAx>
      <c:valAx>
        <c:axId val="877956776"/>
        <c:scaling>
          <c:orientation val="minMax"/>
          <c:max val="300"/>
          <c:min val="0"/>
        </c:scaling>
        <c:delete val="1"/>
        <c:axPos val="l"/>
        <c:numFmt formatCode="General" sourceLinked="1"/>
        <c:majorTickMark val="out"/>
        <c:minorTickMark val="none"/>
        <c:tickLblPos val="none"/>
        <c:crossAx val="877965792"/>
        <c:crosses val="autoZero"/>
        <c:crossBetween val="between"/>
      </c:valAx>
      <c:spPr>
        <a:noFill/>
        <a:ln w="25367">
          <a:noFill/>
        </a:ln>
      </c:spPr>
    </c:plotArea>
    <c:legend>
      <c:legendPos val="b"/>
      <c:layout>
        <c:manualLayout>
          <c:xMode val="edge"/>
          <c:yMode val="edge"/>
          <c:x val="4.8715872661375045E-2"/>
          <c:y val="0.8285656214025624"/>
          <c:w val="0.95019237928315592"/>
          <c:h val="0.1188444995955677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784"/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1.3037389885627363E-2"/>
          <c:w val="1"/>
          <c:h val="0.7924859385422718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Лист1!$B$1</c:f>
              <c:strCache>
                <c:ptCount val="1"/>
                <c:pt idx="0">
                  <c:v>производство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3.2002804971950852E-3"/>
                  <c:y val="-5.08680512259137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6C-4326-8F79-C0664F97C055}"/>
                </c:ext>
              </c:extLst>
            </c:dLbl>
            <c:dLbl>
              <c:idx val="1"/>
              <c:layout>
                <c:manualLayout>
                  <c:x val="-8.0659119879389568E-4"/>
                  <c:y val="-3.17210293385958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6C-4326-8F79-C0664F97C055}"/>
                </c:ext>
              </c:extLst>
            </c:dLbl>
            <c:dLbl>
              <c:idx val="2"/>
              <c:layout>
                <c:manualLayout>
                  <c:x val="7.1361786382134404E-3"/>
                  <c:y val="-1.91470218873185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6C-4326-8F79-C0664F97C055}"/>
                </c:ext>
              </c:extLst>
            </c:dLbl>
            <c:numFmt formatCode="#,##0.0" sourceLinked="0"/>
            <c:spPr>
              <a:noFill/>
              <a:ln w="25169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65.099999999999994</c:v>
                </c:pt>
                <c:pt idx="1">
                  <c:v>54</c:v>
                </c:pt>
                <c:pt idx="2" formatCode="#\ ##0.0">
                  <c:v>57.2</c:v>
                </c:pt>
                <c:pt idx="3" formatCode="#\ ##0.0">
                  <c:v>53.5</c:v>
                </c:pt>
                <c:pt idx="4">
                  <c:v>43.1</c:v>
                </c:pt>
                <c:pt idx="5" formatCode="0.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6C-4326-8F79-C0664F97C055}"/>
            </c:ext>
          </c:extLst>
        </c:ser>
        <c:ser>
          <c:idx val="2"/>
          <c:order val="2"/>
          <c:tx>
            <c:strRef>
              <c:f>Лист1!$C$1</c:f>
              <c:strCache>
                <c:ptCount val="1"/>
                <c:pt idx="0">
                  <c:v>реализация 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Лист1!$C$2:$C$7</c:f>
              <c:numCache>
                <c:formatCode>0.0</c:formatCode>
                <c:ptCount val="6"/>
                <c:pt idx="0">
                  <c:v>18.100000000000001</c:v>
                </c:pt>
                <c:pt idx="1">
                  <c:v>6.9</c:v>
                </c:pt>
                <c:pt idx="2">
                  <c:v>7.3</c:v>
                </c:pt>
                <c:pt idx="3">
                  <c:v>6.7</c:v>
                </c:pt>
                <c:pt idx="4">
                  <c:v>7.2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2-4001-9CA9-05E5D800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7936784"/>
        <c:axId val="8779904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solidFill>
                    <a:schemeClr val="accent4">
                      <a:lumMod val="40000"/>
                      <a:lumOff val="60000"/>
                    </a:schemeClr>
                  </a:solidFill>
                </c:spPr>
                <c:invertIfNegative val="0"/>
                <c:dLbls>
                  <c:spPr>
                    <a:noFill/>
                    <a:ln w="25169">
                      <a:noFill/>
                    </a:ln>
                  </c:spPr>
                  <c:txPr>
                    <a:bodyPr/>
                    <a:lstStyle/>
                    <a:p>
                      <a:pPr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06C-4326-8F79-C0664F97C055}"/>
                  </c:ext>
                </c:extLst>
              </c15:ser>
            </c15:filteredBarSeries>
          </c:ext>
        </c:extLst>
      </c:barChart>
      <c:catAx>
        <c:axId val="877936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77990488"/>
        <c:crosses val="autoZero"/>
        <c:auto val="1"/>
        <c:lblAlgn val="ctr"/>
        <c:lblOffset val="100"/>
        <c:noMultiLvlLbl val="0"/>
      </c:catAx>
      <c:valAx>
        <c:axId val="877990488"/>
        <c:scaling>
          <c:orientation val="minMax"/>
          <c:max val="70"/>
          <c:min val="0"/>
        </c:scaling>
        <c:delete val="1"/>
        <c:axPos val="l"/>
        <c:numFmt formatCode="General" sourceLinked="1"/>
        <c:majorTickMark val="out"/>
        <c:minorTickMark val="none"/>
        <c:tickLblPos val="none"/>
        <c:crossAx val="877936784"/>
        <c:crosses val="autoZero"/>
        <c:crossBetween val="between"/>
      </c:valAx>
      <c:spPr>
        <a:noFill/>
        <a:ln w="25367">
          <a:noFill/>
        </a:ln>
      </c:spPr>
    </c:plotArea>
    <c:legend>
      <c:legendPos val="b"/>
      <c:layout>
        <c:manualLayout>
          <c:xMode val="edge"/>
          <c:yMode val="edge"/>
          <c:x val="2.7473513895656897E-2"/>
          <c:y val="0.9312752442326937"/>
          <c:w val="0.95019237928315592"/>
          <c:h val="6.841932061109173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293336259203708E-2"/>
          <c:y val="7.8740590475932751E-2"/>
          <c:w val="0.8829419271543496"/>
          <c:h val="0.65637191764549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Посевная площадь, тыс. га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4.8320358660576311E-3"/>
                  <c:y val="8.97960113738750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79-4F99-95AE-C228B8C3571F}"/>
                </c:ext>
              </c:extLst>
            </c:dLbl>
            <c:numFmt formatCode="#,##0.00" sourceLinked="0"/>
            <c:spPr>
              <a:noFill/>
              <a:ln w="22438">
                <a:noFill/>
              </a:ln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 formatCode="0.00">
                  <c:v>10</c:v>
                </c:pt>
                <c:pt idx="1">
                  <c:v>9.15</c:v>
                </c:pt>
                <c:pt idx="2">
                  <c:v>7.12</c:v>
                </c:pt>
                <c:pt idx="3">
                  <c:v>9.15</c:v>
                </c:pt>
                <c:pt idx="4">
                  <c:v>10.28</c:v>
                </c:pt>
                <c:pt idx="5">
                  <c:v>10.64</c:v>
                </c:pt>
                <c:pt idx="6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79-4F99-95AE-C228B8C3571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Валовой сбор, тыс. тонн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1.118863505272626E-2"/>
                  <c:y val="4.899073437916694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C9-4111-BE56-807125404502}"/>
                </c:ext>
              </c:extLst>
            </c:dLbl>
            <c:spPr>
              <a:noFill/>
              <a:ln w="22438">
                <a:noFill/>
              </a:ln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Лист1!$C$2:$C$8</c:f>
              <c:numCache>
                <c:formatCode>0.00</c:formatCode>
                <c:ptCount val="7"/>
                <c:pt idx="0">
                  <c:v>21.18</c:v>
                </c:pt>
                <c:pt idx="1">
                  <c:v>13.97</c:v>
                </c:pt>
                <c:pt idx="2">
                  <c:v>13.7</c:v>
                </c:pt>
                <c:pt idx="3">
                  <c:v>22.53</c:v>
                </c:pt>
                <c:pt idx="4" formatCode="0.0">
                  <c:v>25.35</c:v>
                </c:pt>
                <c:pt idx="5">
                  <c:v>25.5</c:v>
                </c:pt>
                <c:pt idx="6">
                  <c:v>45.7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79-4F99-95AE-C228B8C35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8560320"/>
        <c:axId val="878556400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Урожайность, ц/ га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066845518073194E-17"/>
                  <c:y val="-4.7440952823521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D3-4DCB-8DC8-26491CFBE862}"/>
                </c:ext>
              </c:extLst>
            </c:dLbl>
            <c:dLbl>
              <c:idx val="3"/>
              <c:layout>
                <c:manualLayout>
                  <c:x val="-1.0146449754567849E-2"/>
                  <c:y val="3.08366193352887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D3-4DCB-8DC8-26491CFBE862}"/>
                </c:ext>
              </c:extLst>
            </c:dLbl>
            <c:dLbl>
              <c:idx val="4"/>
              <c:layout>
                <c:manualLayout>
                  <c:x val="-8.2673820722927761E-17"/>
                  <c:y val="-4.03248098999929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1F-4F84-9B1E-5EEA8B5C2759}"/>
                </c:ext>
              </c:extLst>
            </c:dLbl>
            <c:dLbl>
              <c:idx val="5"/>
              <c:layout>
                <c:manualLayout>
                  <c:x val="-4.5095332242525059E-3"/>
                  <c:y val="4.506890518234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1F-4F84-9B1E-5EEA8B5C2759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 formatCode="0.0">
                  <c:v>21.18</c:v>
                </c:pt>
                <c:pt idx="1">
                  <c:v>15.3</c:v>
                </c:pt>
                <c:pt idx="2" formatCode="0.0">
                  <c:v>19.239999999999998</c:v>
                </c:pt>
                <c:pt idx="3">
                  <c:v>24.6</c:v>
                </c:pt>
                <c:pt idx="4">
                  <c:v>24.7</c:v>
                </c:pt>
                <c:pt idx="5">
                  <c:v>24</c:v>
                </c:pt>
                <c:pt idx="6">
                  <c:v>24.7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379-4F99-95AE-C228B8C35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535624"/>
        <c:axId val="878556008"/>
      </c:lineChart>
      <c:catAx>
        <c:axId val="87856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46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878556400"/>
        <c:crosses val="autoZero"/>
        <c:auto val="1"/>
        <c:lblAlgn val="ctr"/>
        <c:lblOffset val="100"/>
        <c:noMultiLvlLbl val="0"/>
      </c:catAx>
      <c:valAx>
        <c:axId val="878556400"/>
        <c:scaling>
          <c:orientation val="minMax"/>
          <c:max val="46"/>
          <c:min val="0"/>
        </c:scaling>
        <c:delete val="0"/>
        <c:axPos val="l"/>
        <c:numFmt formatCode="0.00" sourceLinked="1"/>
        <c:majorTickMark val="out"/>
        <c:minorTickMark val="none"/>
        <c:tickLblPos val="nextTo"/>
        <c:spPr>
          <a:ln w="5610">
            <a:noFill/>
          </a:ln>
        </c:spPr>
        <c:txPr>
          <a:bodyPr rot="-6000000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878560320"/>
        <c:crosses val="autoZero"/>
        <c:crossBetween val="between"/>
        <c:majorUnit val="125"/>
      </c:valAx>
      <c:valAx>
        <c:axId val="878556008"/>
        <c:scaling>
          <c:orientation val="minMax"/>
        </c:scaling>
        <c:delete val="0"/>
        <c:axPos val="r"/>
        <c:numFmt formatCode="0.0" sourceLinked="1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878535624"/>
        <c:crosses val="max"/>
        <c:crossBetween val="between"/>
      </c:valAx>
      <c:catAx>
        <c:axId val="87853562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878556008"/>
        <c:crosses val="max"/>
        <c:auto val="1"/>
        <c:lblAlgn val="ctr"/>
        <c:lblOffset val="100"/>
        <c:noMultiLvlLbl val="0"/>
      </c:catAx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ru-RU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ru-RU"/>
          </a:p>
        </c:txPr>
      </c:legendEntry>
      <c:layout>
        <c:manualLayout>
          <c:xMode val="edge"/>
          <c:yMode val="edge"/>
          <c:x val="9.938498081643897E-2"/>
          <c:y val="0.85427222589962237"/>
          <c:w val="0.8545382324338392"/>
          <c:h val="0.14572777410037757"/>
        </c:manualLayout>
      </c:layout>
      <c:overlay val="0"/>
      <c:spPr>
        <a:noFill/>
        <a:ln w="22438">
          <a:noFill/>
        </a:ln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799893619126039E-2"/>
          <c:y val="7.8740590475932751E-2"/>
          <c:w val="0.89112111591862697"/>
          <c:h val="0.73702147472226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Посевная площадь, га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4.8320454665770228E-3"/>
                  <c:y val="1.1351648778563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79-4F99-95AE-C228B8C3571F}"/>
                </c:ext>
              </c:extLst>
            </c:dLbl>
            <c:dLbl>
              <c:idx val="5"/>
              <c:layout>
                <c:manualLayout>
                  <c:x val="-2.8209298184498435E-2"/>
                  <c:y val="7.11614292352817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79-4F99-95AE-C228B8C3571F}"/>
                </c:ext>
              </c:extLst>
            </c:dLbl>
            <c:numFmt formatCode="#,##0.0" sourceLinked="0"/>
            <c:spPr>
              <a:noFill/>
              <a:ln w="22438">
                <a:noFill/>
              </a:ln>
            </c:spPr>
            <c:txPr>
              <a:bodyPr rot="0" vert="horz"/>
              <a:lstStyle/>
              <a:p>
                <a:pPr>
                  <a:defRPr sz="22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131</c:v>
                </c:pt>
                <c:pt idx="1">
                  <c:v>874</c:v>
                </c:pt>
                <c:pt idx="2">
                  <c:v>316</c:v>
                </c:pt>
                <c:pt idx="3">
                  <c:v>261</c:v>
                </c:pt>
                <c:pt idx="4">
                  <c:v>160</c:v>
                </c:pt>
                <c:pt idx="5" formatCode="0">
                  <c:v>3504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79-4F99-95AE-C228B8C3571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Валовой сбор, тонн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54852051614405E-17"/>
                  <c:y val="-3.32086669764648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F5-49D1-B227-DABCCA0B5E75}"/>
                </c:ext>
              </c:extLst>
            </c:dLbl>
            <c:dLbl>
              <c:idx val="1"/>
              <c:layout>
                <c:manualLayout>
                  <c:x val="1.2929261667895117E-2"/>
                  <c:y val="-4.0324809899993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F5-49D1-B227-DABCCA0B5E75}"/>
                </c:ext>
              </c:extLst>
            </c:dLbl>
            <c:dLbl>
              <c:idx val="2"/>
              <c:layout>
                <c:manualLayout>
                  <c:x val="1.0578486819186913E-2"/>
                  <c:y val="-2.37204764117606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F5-49D1-B227-DABCCA0B5E75}"/>
                </c:ext>
              </c:extLst>
            </c:dLbl>
            <c:dLbl>
              <c:idx val="3"/>
              <c:layout>
                <c:manualLayout>
                  <c:x val="1.8806198789665537E-2"/>
                  <c:y val="-2.609252405293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F5-49D1-B227-DABCCA0B5E75}"/>
                </c:ext>
              </c:extLst>
            </c:dLbl>
            <c:dLbl>
              <c:idx val="4"/>
              <c:layout>
                <c:manualLayout>
                  <c:x val="1.1188670227751212E-2"/>
                  <c:y val="-6.96111933752996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C9-4111-BE56-807125404502}"/>
                </c:ext>
              </c:extLst>
            </c:dLbl>
            <c:numFmt formatCode="#,##0.0" sourceLinked="0"/>
            <c:spPr>
              <a:noFill/>
              <a:ln w="22438">
                <a:noFill/>
              </a:ln>
            </c:spPr>
            <c:txPr>
              <a:bodyPr rot="0" vert="horz"/>
              <a:lstStyle/>
              <a:p>
                <a:pPr>
                  <a:defRPr sz="22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Лист1!$C$2:$C$7</c:f>
              <c:numCache>
                <c:formatCode>0</c:formatCode>
                <c:ptCount val="6"/>
                <c:pt idx="0">
                  <c:v>459</c:v>
                </c:pt>
                <c:pt idx="1">
                  <c:v>1253</c:v>
                </c:pt>
                <c:pt idx="2">
                  <c:v>592</c:v>
                </c:pt>
                <c:pt idx="3">
                  <c:v>388</c:v>
                </c:pt>
                <c:pt idx="4">
                  <c:v>490</c:v>
                </c:pt>
                <c:pt idx="5">
                  <c:v>11212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79-4F99-95AE-C228B8C35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8572080"/>
        <c:axId val="878541896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Урожайность, ц/ га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dLbls>
            <c:dLbl>
              <c:idx val="2"/>
              <c:layout>
                <c:manualLayout>
                  <c:x val="-3.5261622730623043E-3"/>
                  <c:y val="-3.795276225881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F5-49D1-B227-DABCCA0B5E75}"/>
                </c:ext>
              </c:extLst>
            </c:dLbl>
            <c:dLbl>
              <c:idx val="4"/>
              <c:layout>
                <c:manualLayout>
                  <c:x val="-4.7015496974164919E-3"/>
                  <c:y val="-3.08366193352887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F5-49D1-B227-DABCCA0B5E75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35</c:v>
                </c:pt>
                <c:pt idx="1">
                  <c:v>14.3</c:v>
                </c:pt>
                <c:pt idx="2">
                  <c:v>18.7</c:v>
                </c:pt>
                <c:pt idx="3">
                  <c:v>14.8</c:v>
                </c:pt>
                <c:pt idx="4">
                  <c:v>30.6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379-4F99-95AE-C228B8C35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565416"/>
        <c:axId val="878523472"/>
      </c:lineChart>
      <c:catAx>
        <c:axId val="87857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46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878541896"/>
        <c:crosses val="autoZero"/>
        <c:auto val="1"/>
        <c:lblAlgn val="ctr"/>
        <c:lblOffset val="100"/>
        <c:noMultiLvlLbl val="0"/>
      </c:catAx>
      <c:valAx>
        <c:axId val="878541896"/>
        <c:scaling>
          <c:orientation val="minMax"/>
          <c:max val="12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5610">
            <a:noFill/>
          </a:ln>
        </c:spPr>
        <c:txPr>
          <a:bodyPr rot="-6000000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878572080"/>
        <c:crosses val="autoZero"/>
        <c:crossBetween val="between"/>
        <c:majorUnit val="125"/>
      </c:valAx>
      <c:valAx>
        <c:axId val="87852347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878565416"/>
        <c:crosses val="max"/>
        <c:crossBetween val="between"/>
      </c:valAx>
      <c:catAx>
        <c:axId val="87856541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878523472"/>
        <c:crosses val="max"/>
        <c:auto val="1"/>
        <c:lblAlgn val="ctr"/>
        <c:lblOffset val="100"/>
        <c:noMultiLvlLbl val="0"/>
      </c:catAx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ru-RU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ru-RU"/>
          </a:p>
        </c:txPr>
      </c:legendEntry>
      <c:layout>
        <c:manualLayout>
          <c:xMode val="edge"/>
          <c:yMode val="edge"/>
          <c:x val="7.470188658011126E-2"/>
          <c:y val="0.94441003626431264"/>
          <c:w val="0.88021145497414699"/>
          <c:h val="5.5589963735687399E-2"/>
        </c:manualLayout>
      </c:layout>
      <c:overlay val="0"/>
      <c:spPr>
        <a:noFill/>
        <a:ln w="22438">
          <a:noFill/>
        </a:ln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01421339031062E-2"/>
          <c:y val="4.6224930037885401E-2"/>
          <c:w val="0.91366234719215722"/>
          <c:h val="0.66374823488277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2020 год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6327483972762205E-3"/>
                  <c:y val="2.491814780856662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13-4846-A47D-492ECB6EB7BA}"/>
                </c:ext>
              </c:extLst>
            </c:dLbl>
            <c:dLbl>
              <c:idx val="1"/>
              <c:layout>
                <c:manualLayout>
                  <c:x val="-6.0545806621270341E-3"/>
                  <c:y val="9.967259123426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13-4846-A47D-492ECB6EB7BA}"/>
                </c:ext>
              </c:extLst>
            </c:dLbl>
            <c:dLbl>
              <c:idx val="2"/>
              <c:layout>
                <c:manualLayout>
                  <c:x val="-9.6873290594032997E-3"/>
                  <c:y val="-4.98362956171337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13-4846-A47D-492ECB6EB7BA}"/>
                </c:ext>
              </c:extLst>
            </c:dLbl>
            <c:dLbl>
              <c:idx val="3"/>
              <c:layout>
                <c:manualLayout>
                  <c:x val="-8.4764129269778478E-3"/>
                  <c:y val="4.98362956171332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13-4846-A47D-492ECB6EB7BA}"/>
                </c:ext>
              </c:extLst>
            </c:dLbl>
            <c:dLbl>
              <c:idx val="5"/>
              <c:layout>
                <c:manualLayout>
                  <c:x val="-6.0545806621270341E-3"/>
                  <c:y val="7.475444342569987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13-4846-A47D-492ECB6EB7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Зерновые и зернобобовые культуры</c:v>
                </c:pt>
                <c:pt idx="1">
                  <c:v>Лен</c:v>
                </c:pt>
                <c:pt idx="2">
                  <c:v>Картофель</c:v>
                </c:pt>
                <c:pt idx="3">
                  <c:v>Овощи</c:v>
                </c:pt>
                <c:pt idx="4">
                  <c:v>Кормовые культуры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58.5</c:v>
                </c:pt>
                <c:pt idx="1">
                  <c:v>65.8</c:v>
                </c:pt>
                <c:pt idx="2">
                  <c:v>167.3</c:v>
                </c:pt>
                <c:pt idx="3">
                  <c:v>45.4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A-4297-89E1-BDF4DD063A0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2021 год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4218322648508137E-3"/>
                  <c:y val="1.24590739042833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13-4846-A47D-492ECB6EB7BA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Зерновые и зернобобовые культуры</c:v>
                </c:pt>
                <c:pt idx="1">
                  <c:v>Лен</c:v>
                </c:pt>
                <c:pt idx="2">
                  <c:v>Картофель</c:v>
                </c:pt>
                <c:pt idx="3">
                  <c:v>Овощи</c:v>
                </c:pt>
                <c:pt idx="4">
                  <c:v>Кормовые культуры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51.5</c:v>
                </c:pt>
                <c:pt idx="1">
                  <c:v>59</c:v>
                </c:pt>
                <c:pt idx="2">
                  <c:v>162</c:v>
                </c:pt>
                <c:pt idx="3">
                  <c:v>44.8</c:v>
                </c:pt>
                <c:pt idx="4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13-4846-A47D-492ECB6EB7B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Научно-обоснованная норма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Зерновые и зернобобовые культуры</c:v>
                </c:pt>
                <c:pt idx="1">
                  <c:v>Лен</c:v>
                </c:pt>
                <c:pt idx="2">
                  <c:v>Картофель</c:v>
                </c:pt>
                <c:pt idx="3">
                  <c:v>Овощи</c:v>
                </c:pt>
                <c:pt idx="4">
                  <c:v>Кормовые культуры</c:v>
                </c:pt>
              </c:strCache>
            </c:strRef>
          </c:cat>
          <c:val>
            <c:numRef>
              <c:f>Лист1!$D$2:$D$6</c:f>
              <c:numCache>
                <c:formatCode>0.0</c:formatCode>
                <c:ptCount val="5"/>
                <c:pt idx="0" formatCode="General">
                  <c:v>120.8</c:v>
                </c:pt>
                <c:pt idx="1">
                  <c:v>190</c:v>
                </c:pt>
                <c:pt idx="2" formatCode="General">
                  <c:v>265.39999999999998</c:v>
                </c:pt>
                <c:pt idx="3" formatCode="General">
                  <c:v>132.30000000000001</c:v>
                </c:pt>
                <c:pt idx="4" formatCode="General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13-4846-A47D-492ECB6EB7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878552088"/>
        <c:axId val="878534448"/>
      </c:barChart>
      <c:catAx>
        <c:axId val="878552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8534448"/>
        <c:crosses val="autoZero"/>
        <c:auto val="1"/>
        <c:lblAlgn val="ctr"/>
        <c:lblOffset val="100"/>
        <c:noMultiLvlLbl val="0"/>
      </c:catAx>
      <c:valAx>
        <c:axId val="878534448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855208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992265883773171E-3"/>
          <c:y val="0.89351082379592883"/>
          <c:w val="0.98724793423456425"/>
          <c:h val="0.10648917620407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3.2712917880546408E-2"/>
          <c:w val="0.99763193192494193"/>
          <c:h val="0.6680441754659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Зарегистрировано новой самоходной техники в течение года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389">
              <a:noFill/>
            </a:ln>
          </c:spPr>
          <c:invertIfNegative val="0"/>
          <c:dLbls>
            <c:dLbl>
              <c:idx val="1"/>
              <c:layout>
                <c:manualLayout>
                  <c:x val="-1.1914962443944558E-3"/>
                  <c:y val="2.017941566132394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9F-4C78-9BCF-1602870E46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Лист1!$B$2:$B$7</c:f>
              <c:numCache>
                <c:formatCode>#,##0</c:formatCode>
                <c:ptCount val="6"/>
                <c:pt idx="0" formatCode="General">
                  <c:v>86</c:v>
                </c:pt>
                <c:pt idx="1">
                  <c:v>63</c:v>
                </c:pt>
                <c:pt idx="2">
                  <c:v>58</c:v>
                </c:pt>
                <c:pt idx="3">
                  <c:v>40</c:v>
                </c:pt>
                <c:pt idx="4">
                  <c:v>133</c:v>
                </c:pt>
                <c:pt idx="5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CF-48D2-ABD8-676CB37DF27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приобретенной продукции с государственной поддержкой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8.7375381887725825E-17"/>
                  <c:y val="2.54714149073525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9F-4C78-9BCF-1602870E468C}"/>
                </c:ext>
              </c:extLst>
            </c:dLbl>
            <c:dLbl>
              <c:idx val="4"/>
              <c:layout>
                <c:manualLayout>
                  <c:x val="-3.5744887331835423E-3"/>
                  <c:y val="9.87619524232986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D9F-4C78-9BCF-1602870E46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Лист1!$C$2:$C$7</c:f>
              <c:numCache>
                <c:formatCode>#,##0</c:formatCode>
                <c:ptCount val="6"/>
                <c:pt idx="0" formatCode="General">
                  <c:v>71</c:v>
                </c:pt>
                <c:pt idx="1">
                  <c:v>301</c:v>
                </c:pt>
                <c:pt idx="2">
                  <c:v>245</c:v>
                </c:pt>
                <c:pt idx="3">
                  <c:v>194</c:v>
                </c:pt>
                <c:pt idx="4">
                  <c:v>310</c:v>
                </c:pt>
                <c:pt idx="5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CF-48D2-ABD8-676CB37DF27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Приобретение через АО "Росагролизинг"</c:v>
                </c:pt>
              </c:strCache>
            </c:strRef>
          </c:tx>
          <c:spPr>
            <a:ln cmpd="sng">
              <a:solidFill>
                <a:schemeClr val="accent6">
                  <a:lumMod val="60000"/>
                  <a:lumOff val="40000"/>
                </a:schemeClr>
              </a:solidFill>
              <a:tailEnd w="sm" len="sm"/>
            </a:ln>
            <a:effectLst/>
          </c:spPr>
          <c:invertIfNegative val="0"/>
          <c:dPt>
            <c:idx val="5"/>
            <c:invertIfNegative val="0"/>
            <c:bubble3D val="0"/>
            <c:spPr>
              <a:ln w="31750" cmpd="sng">
                <a:solidFill>
                  <a:schemeClr val="accent6">
                    <a:lumMod val="60000"/>
                    <a:lumOff val="40000"/>
                  </a:schemeClr>
                </a:solidFill>
                <a:tailEnd w="sm" len="sm"/>
              </a:ln>
              <a:effectLst/>
            </c:spPr>
            <c:extLst>
              <c:ext xmlns:c16="http://schemas.microsoft.com/office/drawing/2014/chart" uri="{C3380CC4-5D6E-409C-BE32-E72D297353CC}">
                <c16:uniqueId val="{00000004-4D9F-4C78-9BCF-1602870E468C}"/>
              </c:ext>
            </c:extLst>
          </c:dPt>
          <c:dLbls>
            <c:dLbl>
              <c:idx val="1"/>
              <c:layout>
                <c:manualLayout>
                  <c:x val="8.1389753891532978E-3"/>
                  <c:y val="-5.75693676292194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D9F-4C78-9BCF-1602870E468C}"/>
                </c:ext>
              </c:extLst>
            </c:dLbl>
            <c:dLbl>
              <c:idx val="2"/>
              <c:layout>
                <c:manualLayout>
                  <c:x val="-2.5919157698697398E-3"/>
                  <c:y val="1.18968449968077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D9F-4C78-9BCF-1602870E468C}"/>
                </c:ext>
              </c:extLst>
            </c:dLbl>
            <c:dLbl>
              <c:idx val="3"/>
              <c:layout>
                <c:manualLayout>
                  <c:x val="1.499993986598699E-3"/>
                  <c:y val="-6.614278219082405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1963045458609479E-2"/>
                      <c:h val="4.539064092581516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D9F-4C78-9BCF-1602870E468C}"/>
                </c:ext>
              </c:extLst>
            </c:dLbl>
            <c:dLbl>
              <c:idx val="4"/>
              <c:layout>
                <c:manualLayout>
                  <c:x val="-9.7006883153547986E-5"/>
                  <c:y val="5.91333348928440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7877248860553693E-2"/>
                      <c:h val="6.02449881198640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4D9F-4C78-9BCF-1602870E46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Лист1!$D$2:$D$7</c:f>
              <c:numCache>
                <c:formatCode>#,##0</c:formatCode>
                <c:ptCount val="6"/>
                <c:pt idx="0" formatCode="General">
                  <c:v>36</c:v>
                </c:pt>
                <c:pt idx="1">
                  <c:v>51</c:v>
                </c:pt>
                <c:pt idx="2">
                  <c:v>16</c:v>
                </c:pt>
                <c:pt idx="3">
                  <c:v>6</c:v>
                </c:pt>
                <c:pt idx="4">
                  <c:v>15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CF-48D2-ABD8-676CB37DF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9911392"/>
        <c:axId val="699910608"/>
      </c:barChart>
      <c:lineChart>
        <c:grouping val="standard"/>
        <c:varyColors val="0"/>
        <c:ser>
          <c:idx val="3"/>
          <c:order val="3"/>
          <c:tx>
            <c:strRef>
              <c:f>Лист1!$E$1</c:f>
              <c:strCache>
                <c:ptCount val="1"/>
                <c:pt idx="0">
                  <c:v>Сумма государственной поддержки</c:v>
                </c:pt>
              </c:strCache>
            </c:strRef>
          </c:tx>
          <c:dLbls>
            <c:dLbl>
              <c:idx val="0"/>
              <c:layout>
                <c:manualLayout>
                  <c:x val="-2.7232782863167736E-2"/>
                  <c:y val="-3.8196892784697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E0-4FD7-96E3-484C93AF8F05}"/>
                </c:ext>
              </c:extLst>
            </c:dLbl>
            <c:dLbl>
              <c:idx val="1"/>
              <c:layout>
                <c:manualLayout>
                  <c:x val="-3.0784884975754805E-2"/>
                  <c:y val="-3.60748431855473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E0-4FD7-96E3-484C93AF8F05}"/>
                </c:ext>
              </c:extLst>
            </c:dLbl>
            <c:dLbl>
              <c:idx val="2"/>
              <c:layout>
                <c:manualLayout>
                  <c:x val="-3.6705055163400002E-2"/>
                  <c:y val="-2.33425455906482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E0-4FD7-96E3-484C93AF8F05}"/>
                </c:ext>
              </c:extLst>
            </c:dLbl>
            <c:dLbl>
              <c:idx val="3"/>
              <c:layout>
                <c:manualLayout>
                  <c:x val="-4.1441191313516083E-2"/>
                  <c:y val="-3.18307439872476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7294295762193E-2"/>
                      <c:h val="5.02925754998512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63E0-4FD7-96E3-484C93AF8F05}"/>
                </c:ext>
              </c:extLst>
            </c:dLbl>
            <c:dLbl>
              <c:idx val="4"/>
              <c:layout>
                <c:manualLayout>
                  <c:x val="-3.1968919013283838E-2"/>
                  <c:y val="-2.9708694388097808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E0-4FD7-96E3-484C93AF8F0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Лист1!$E$2:$E$7</c:f>
              <c:numCache>
                <c:formatCode>#\ ##0.0</c:formatCode>
                <c:ptCount val="6"/>
                <c:pt idx="0">
                  <c:v>7.3</c:v>
                </c:pt>
                <c:pt idx="1">
                  <c:v>34.1</c:v>
                </c:pt>
                <c:pt idx="2">
                  <c:v>39.5</c:v>
                </c:pt>
                <c:pt idx="3">
                  <c:v>32.299999999999997</c:v>
                </c:pt>
                <c:pt idx="4">
                  <c:v>78.900000000000006</c:v>
                </c:pt>
                <c:pt idx="5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0-4FD7-96E3-484C93AF8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909824"/>
        <c:axId val="699916880"/>
      </c:lineChart>
      <c:catAx>
        <c:axId val="69991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1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699910608"/>
        <c:crosses val="autoZero"/>
        <c:auto val="1"/>
        <c:lblAlgn val="ctr"/>
        <c:lblOffset val="100"/>
        <c:noMultiLvlLbl val="0"/>
      </c:catAx>
      <c:valAx>
        <c:axId val="699910608"/>
        <c:scaling>
          <c:orientation val="minMax"/>
          <c:max val="900"/>
          <c:min val="0"/>
        </c:scaling>
        <c:delete val="0"/>
        <c:axPos val="l"/>
        <c:numFmt formatCode="General" sourceLinked="0"/>
        <c:majorTickMark val="out"/>
        <c:minorTickMark val="none"/>
        <c:tickLblPos val="none"/>
        <c:spPr>
          <a:solidFill>
            <a:schemeClr val="bg1"/>
          </a:solidFill>
          <a:ln w="9521">
            <a:noFill/>
          </a:ln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699911392"/>
        <c:crosses val="autoZero"/>
        <c:crossBetween val="between"/>
        <c:majorUnit val="50"/>
      </c:valAx>
      <c:valAx>
        <c:axId val="699916880"/>
        <c:scaling>
          <c:orientation val="minMax"/>
          <c:min val="-50"/>
        </c:scaling>
        <c:delete val="0"/>
        <c:axPos val="r"/>
        <c:numFmt formatCode="#\ ##0.0" sourceLinked="1"/>
        <c:majorTickMark val="out"/>
        <c:minorTickMark val="none"/>
        <c:tickLblPos val="none"/>
        <c:spPr>
          <a:solidFill>
            <a:schemeClr val="bg1"/>
          </a:solidFill>
          <a:ln>
            <a:noFill/>
          </a:ln>
        </c:spPr>
        <c:crossAx val="699909824"/>
        <c:crosses val="max"/>
        <c:crossBetween val="between"/>
        <c:majorUnit val="10"/>
      </c:valAx>
      <c:catAx>
        <c:axId val="699909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9916880"/>
        <c:crosses val="autoZero"/>
        <c:auto val="1"/>
        <c:lblAlgn val="ctr"/>
        <c:lblOffset val="100"/>
        <c:noMultiLvlLbl val="0"/>
      </c:catAx>
      <c:spPr>
        <a:noFill/>
        <a:ln w="381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4.5075334930063396E-2"/>
          <c:y val="0.79142088045682246"/>
          <c:w val="0.91294944463675931"/>
          <c:h val="0.20857909563927163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116928479014113E-2"/>
          <c:y val="4.6493315712244694E-2"/>
          <c:w val="0.84969059456156304"/>
          <c:h val="0.419069828675073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3E-4E43-919A-3BD1901759F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7B6-4C6D-AB43-43239B885DE6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901-413A-9D8D-D78865104EA4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53E-4E43-919A-3BD1901759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Лист1!$A$1:$L$1</c:f>
              <c:strCache>
                <c:ptCount val="12"/>
                <c:pt idx="0">
                  <c:v>        1. Московская </c:v>
                </c:pt>
                <c:pt idx="1">
                  <c:v>        2. Рязанская </c:v>
                </c:pt>
                <c:pt idx="2">
                  <c:v>    3.    Калужская </c:v>
                </c:pt>
                <c:pt idx="3">
                  <c:v>        4. Владимирская </c:v>
                </c:pt>
                <c:pt idx="4">
                  <c:v>        5. Ярославская </c:v>
                </c:pt>
                <c:pt idx="5">
                  <c:v>6. Брянская</c:v>
                </c:pt>
                <c:pt idx="6">
                  <c:v>        7. Тверская </c:v>
                </c:pt>
                <c:pt idx="7">
                  <c:v>        8. Тульская </c:v>
                </c:pt>
                <c:pt idx="8">
                  <c:v>9. Орловская</c:v>
                </c:pt>
                <c:pt idx="9">
                  <c:v>10. Ивановская</c:v>
                </c:pt>
                <c:pt idx="10">
                  <c:v>11. Смоленская</c:v>
                </c:pt>
                <c:pt idx="11">
                  <c:v> 12.Костромская </c:v>
                </c:pt>
              </c:strCache>
            </c:strRef>
          </c:cat>
          <c:val>
            <c:numRef>
              <c:f>Лист1!$A$2:$L$2</c:f>
              <c:numCache>
                <c:formatCode>#\ ##0.####</c:formatCode>
                <c:ptCount val="12"/>
                <c:pt idx="0">
                  <c:v>532.79999999999995</c:v>
                </c:pt>
                <c:pt idx="1">
                  <c:v>424.8</c:v>
                </c:pt>
                <c:pt idx="2">
                  <c:v>352</c:v>
                </c:pt>
                <c:pt idx="3">
                  <c:v>326.39999999999998</c:v>
                </c:pt>
                <c:pt idx="4">
                  <c:v>249.9</c:v>
                </c:pt>
                <c:pt idx="5" formatCode="#,##0">
                  <c:v>228</c:v>
                </c:pt>
                <c:pt idx="6">
                  <c:v>159.69999999999999</c:v>
                </c:pt>
                <c:pt idx="7">
                  <c:v>141</c:v>
                </c:pt>
                <c:pt idx="8" formatCode="#,##0">
                  <c:v>127.5</c:v>
                </c:pt>
                <c:pt idx="9">
                  <c:v>116.8</c:v>
                </c:pt>
                <c:pt idx="10">
                  <c:v>116.5</c:v>
                </c:pt>
                <c:pt idx="11">
                  <c:v>83.7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2-4B6A-B813-70898305F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8528568"/>
        <c:axId val="878550128"/>
      </c:barChart>
      <c:catAx>
        <c:axId val="87852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98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8550128"/>
        <c:crosses val="autoZero"/>
        <c:auto val="1"/>
        <c:lblAlgn val="ctr"/>
        <c:lblOffset val="100"/>
        <c:noMultiLvlLbl val="0"/>
      </c:catAx>
      <c:valAx>
        <c:axId val="878550128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one"/>
        <c:crossAx val="878528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087780836211859E-2"/>
          <c:y val="4.6493315712244694E-2"/>
          <c:w val="0.90691221916378861"/>
          <c:h val="0.476626042979526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972-4237-8673-B89062C9728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E90-4892-99E5-9E0519083145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0F8-44D5-BB23-9F4D9485830D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DC1-4B26-91C3-F46CFCAAF8E0}"/>
              </c:ext>
            </c:extLst>
          </c:dPt>
          <c:dLbls>
            <c:dLbl>
              <c:idx val="3"/>
              <c:layout>
                <c:manualLayout>
                  <c:x val="6.5813924343525541E-3"/>
                  <c:y val="-8.86988266262702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C1-4B26-91C3-F46CFCAAF8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E90-4892-99E5-9E05190831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Лист1!$A$1:$L$1</c:f>
              <c:strCache>
                <c:ptCount val="12"/>
                <c:pt idx="0">
                  <c:v>1. Брянская</c:v>
                </c:pt>
                <c:pt idx="1">
                  <c:v>2. Московская</c:v>
                </c:pt>
                <c:pt idx="2">
                  <c:v>3. Орловская</c:v>
                </c:pt>
                <c:pt idx="3">
                  <c:v>4.Тульская</c:v>
                </c:pt>
                <c:pt idx="4">
                  <c:v>5. Тверская</c:v>
                </c:pt>
                <c:pt idx="5">
                  <c:v>6. Калужская</c:v>
                </c:pt>
                <c:pt idx="6">
                  <c:v>7. Ярославская</c:v>
                </c:pt>
                <c:pt idx="7">
                  <c:v>8. Рязанская</c:v>
                </c:pt>
                <c:pt idx="8">
                  <c:v>9. Смоленская</c:v>
                </c:pt>
                <c:pt idx="9">
                  <c:v>10. Ивановская</c:v>
                </c:pt>
                <c:pt idx="10">
                  <c:v>11. Владимирская</c:v>
                </c:pt>
                <c:pt idx="11">
                  <c:v>12. Костромская</c:v>
                </c:pt>
              </c:strCache>
            </c:strRef>
          </c:cat>
          <c:val>
            <c:numRef>
              <c:f>Лист1!$A$2:$L$2</c:f>
              <c:numCache>
                <c:formatCode>#\ ##0.####</c:formatCode>
                <c:ptCount val="12"/>
                <c:pt idx="0">
                  <c:v>341.9</c:v>
                </c:pt>
                <c:pt idx="1">
                  <c:v>234.8</c:v>
                </c:pt>
                <c:pt idx="2">
                  <c:v>170.7</c:v>
                </c:pt>
                <c:pt idx="3">
                  <c:v>144.69999999999999</c:v>
                </c:pt>
                <c:pt idx="4">
                  <c:v>139.19999999999999</c:v>
                </c:pt>
                <c:pt idx="5">
                  <c:v>94.2</c:v>
                </c:pt>
                <c:pt idx="6">
                  <c:v>63.9</c:v>
                </c:pt>
                <c:pt idx="7">
                  <c:v>62.9</c:v>
                </c:pt>
                <c:pt idx="8">
                  <c:v>44.6</c:v>
                </c:pt>
                <c:pt idx="9">
                  <c:v>30.5</c:v>
                </c:pt>
                <c:pt idx="10">
                  <c:v>28.2</c:v>
                </c:pt>
                <c:pt idx="11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2-4B6A-B813-70898305F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8551304"/>
        <c:axId val="878544640"/>
      </c:barChart>
      <c:catAx>
        <c:axId val="87855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34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8544640"/>
        <c:crosses val="autoZero"/>
        <c:auto val="1"/>
        <c:lblAlgn val="ctr"/>
        <c:lblOffset val="100"/>
        <c:noMultiLvlLbl val="0"/>
      </c:catAx>
      <c:valAx>
        <c:axId val="878544640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one"/>
        <c:crossAx val="878551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1492124352857E-3"/>
          <c:y val="9.9960914165736825E-2"/>
          <c:w val="0.97094747121495362"/>
          <c:h val="0.594576160356714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 свиньи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2170822397200611E-3"/>
                  <c:y val="3.41254198427218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2E-435C-A9A7-8009DD581803}"/>
                </c:ext>
              </c:extLst>
            </c:dLbl>
            <c:dLbl>
              <c:idx val="2"/>
              <c:layout>
                <c:manualLayout>
                  <c:x val="-2.9284527887716904E-4"/>
                  <c:y val="3.11277812932218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32552735222174E-2"/>
                      <c:h val="9.29043696036180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12E-435C-A9A7-8009DD581803}"/>
                </c:ext>
              </c:extLst>
            </c:dLbl>
            <c:dLbl>
              <c:idx val="3"/>
              <c:layout>
                <c:manualLayout>
                  <c:x val="1.8475704616453661E-2"/>
                  <c:y val="-1.3893319288660663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  <a:r>
                      <a:rPr lang="en-US" dirty="0"/>
                      <a:t>83,4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983137139351648E-2"/>
                      <c:h val="8.048401224340612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812E-435C-A9A7-8009DD581803}"/>
                </c:ext>
              </c:extLst>
            </c:dLbl>
            <c:dLbl>
              <c:idx val="4"/>
              <c:layout>
                <c:manualLayout>
                  <c:x val="2.250024141165298E-3"/>
                  <c:y val="1.0638096033520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78434139862094"/>
                      <c:h val="7.37769993911084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12E-435C-A9A7-8009DD581803}"/>
                </c:ext>
              </c:extLst>
            </c:dLbl>
            <c:dLbl>
              <c:idx val="5"/>
              <c:layout>
                <c:manualLayout>
                  <c:x val="2.4107430797328848E-2"/>
                  <c:y val="1.48667187041132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751092601604514E-2"/>
                      <c:h val="0.124519729289338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12E-435C-A9A7-8009DD581803}"/>
                </c:ext>
              </c:extLst>
            </c:dLbl>
            <c:dLbl>
              <c:idx val="6"/>
              <c:layout>
                <c:manualLayout>
                  <c:x val="-1.38888888888900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305555555555561E-2"/>
                      <c:h val="0.105362925122181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12E-435C-A9A7-8009DD5818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
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Лист1!$C$2:$C$7</c:f>
              <c:numCache>
                <c:formatCode>#\ ##0.0</c:formatCode>
                <c:ptCount val="6"/>
                <c:pt idx="0">
                  <c:v>534.6</c:v>
                </c:pt>
                <c:pt idx="1">
                  <c:v>588.79999999999995</c:v>
                </c:pt>
                <c:pt idx="2">
                  <c:v>587</c:v>
                </c:pt>
                <c:pt idx="3">
                  <c:v>683.4</c:v>
                </c:pt>
                <c:pt idx="4">
                  <c:v>718</c:v>
                </c:pt>
                <c:pt idx="5">
                  <c:v>614.5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2E-435C-A9A7-8009DD58180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 крупный рогатый скот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403714141308109E-3"/>
                  <c:y val="-9.61988019849646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2E-435C-A9A7-8009DD581803}"/>
                </c:ext>
              </c:extLst>
            </c:dLbl>
            <c:dLbl>
              <c:idx val="1"/>
              <c:layout>
                <c:manualLayout>
                  <c:x val="1.454434872763116E-3"/>
                  <c:y val="-1.92036528015573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2E-435C-A9A7-8009DD581803}"/>
                </c:ext>
              </c:extLst>
            </c:dLbl>
            <c:dLbl>
              <c:idx val="2"/>
              <c:layout>
                <c:manualLayout>
                  <c:x val="5.4609542601682746E-3"/>
                  <c:y val="3.8421656852942265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22-4ACE-943D-F5CA8D082A92}"/>
                </c:ext>
              </c:extLst>
            </c:dLbl>
            <c:dLbl>
              <c:idx val="3"/>
              <c:layout>
                <c:manualLayout>
                  <c:x val="1.2829144250272261E-3"/>
                  <c:y val="4.76120713480841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12E-435C-A9A7-8009DD581803}"/>
                </c:ext>
              </c:extLst>
            </c:dLbl>
            <c:dLbl>
              <c:idx val="4"/>
              <c:layout>
                <c:manualLayout>
                  <c:x val="2.4849081364829492E-3"/>
                  <c:y val="8.31188029202957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12E-435C-A9A7-8009DD581803}"/>
                </c:ext>
              </c:extLst>
            </c:dLbl>
            <c:dLbl>
              <c:idx val="5"/>
              <c:layout>
                <c:manualLayout>
                  <c:x val="5.84841237477997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12E-435C-A9A7-8009DD5818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
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Лист1!$D$2:$D$7</c:f>
              <c:numCache>
                <c:formatCode>#\ ##0.0</c:formatCode>
                <c:ptCount val="6"/>
                <c:pt idx="0">
                  <c:v>107.9</c:v>
                </c:pt>
                <c:pt idx="1">
                  <c:v>106.2</c:v>
                </c:pt>
                <c:pt idx="2">
                  <c:v>99.3</c:v>
                </c:pt>
                <c:pt idx="3">
                  <c:v>94.2</c:v>
                </c:pt>
                <c:pt idx="4">
                  <c:v>90.8</c:v>
                </c:pt>
                <c:pt idx="5">
                  <c:v>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12E-435C-A9A7-8009DD581803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 в том числе коровы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1956375282237892E-3"/>
                  <c:y val="-1.380910458128732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12E-435C-A9A7-8009DD581803}"/>
                </c:ext>
              </c:extLst>
            </c:dLbl>
            <c:dLbl>
              <c:idx val="1"/>
              <c:layout>
                <c:manualLayout>
                  <c:x val="4.3535130966666294E-3"/>
                  <c:y val="-1.262731124020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12E-435C-A9A7-8009DD581803}"/>
                </c:ext>
              </c:extLst>
            </c:dLbl>
            <c:dLbl>
              <c:idx val="2"/>
              <c:layout>
                <c:manualLayout>
                  <c:x val="4.2262518562100303E-3"/>
                  <c:y val="5.8467654828476073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4</a:t>
                    </a:r>
                    <a:r>
                      <a:rPr lang="en-US" dirty="0"/>
                      <a:t>6,3</a:t>
                    </a:r>
                  </a:p>
                  <a:p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013582606627433E-2"/>
                      <c:h val="5.067511788813588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7322-4ACE-943D-F5CA8D082A92}"/>
                </c:ext>
              </c:extLst>
            </c:dLbl>
            <c:dLbl>
              <c:idx val="3"/>
              <c:layout>
                <c:manualLayout>
                  <c:x val="4.4880058361970758E-3"/>
                  <c:y val="1.4697112156334612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4</a:t>
                    </a:r>
                    <a:r>
                      <a:rPr lang="en-US" dirty="0"/>
                      <a:t>4,6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600139917467607E-2"/>
                      <c:h val="7.3776999391108461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11-812E-435C-A9A7-8009DD581803}"/>
                </c:ext>
              </c:extLst>
            </c:dLbl>
            <c:dLbl>
              <c:idx val="4"/>
              <c:layout>
                <c:manualLayout>
                  <c:x val="2.1210629921259842E-3"/>
                  <c:y val="9.7981738098589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12E-435C-A9A7-8009DD581803}"/>
                </c:ext>
              </c:extLst>
            </c:dLbl>
            <c:dLbl>
              <c:idx val="5"/>
              <c:layout>
                <c:manualLayout>
                  <c:x val="3.3635170603674054E-3"/>
                  <c:y val="1.12849701333441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12E-435C-A9A7-8009DD581803}"/>
                </c:ext>
              </c:extLst>
            </c:dLbl>
            <c:dLbl>
              <c:idx val="6"/>
              <c:layout>
                <c:manualLayout>
                  <c:x val="2.7777777777779353E-3"/>
                  <c:y val="2.55425273023470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12E-435C-A9A7-8009DD5818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
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Лист1!$E$2:$E$7</c:f>
              <c:numCache>
                <c:formatCode>#\ ##0.0</c:formatCode>
                <c:ptCount val="6"/>
                <c:pt idx="0">
                  <c:v>49.7</c:v>
                </c:pt>
                <c:pt idx="1">
                  <c:v>48.8</c:v>
                </c:pt>
                <c:pt idx="2">
                  <c:v>46.3</c:v>
                </c:pt>
                <c:pt idx="3">
                  <c:v>44.6</c:v>
                </c:pt>
                <c:pt idx="4">
                  <c:v>43.1</c:v>
                </c:pt>
                <c:pt idx="5">
                  <c:v>36.1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12E-435C-A9A7-8009DD581803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 овцы и козы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160776345664298E-2"/>
                  <c:y val="1.4470614376180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12E-435C-A9A7-8009DD581803}"/>
                </c:ext>
              </c:extLst>
            </c:dLbl>
            <c:dLbl>
              <c:idx val="1"/>
              <c:layout>
                <c:manualLayout>
                  <c:x val="7.0253604911878001E-3"/>
                  <c:y val="1.31221700870932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12E-435C-A9A7-8009DD581803}"/>
                </c:ext>
              </c:extLst>
            </c:dLbl>
            <c:dLbl>
              <c:idx val="2"/>
              <c:layout>
                <c:manualLayout>
                  <c:x val="9.7627063346639748E-3"/>
                  <c:y val="7.19094483329013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12E-435C-A9A7-8009DD581803}"/>
                </c:ext>
              </c:extLst>
            </c:dLbl>
            <c:dLbl>
              <c:idx val="3"/>
              <c:layout>
                <c:manualLayout>
                  <c:x val="1.5409519715200803E-2"/>
                  <c:y val="1.4179583910966414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4</a:t>
                    </a:r>
                    <a:r>
                      <a:rPr lang="en-US" dirty="0"/>
                      <a:t>4,5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600139917467607E-2"/>
                      <c:h val="7.3776999391108461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19-812E-435C-A9A7-8009DD581803}"/>
                </c:ext>
              </c:extLst>
            </c:dLbl>
            <c:dLbl>
              <c:idx val="4"/>
              <c:layout>
                <c:manualLayout>
                  <c:x val="9.2384101297038976E-3"/>
                  <c:y val="5.7941092964979197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5387920953833768E-2"/>
                      <c:h val="0.111748516254743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A-812E-435C-A9A7-8009DD581803}"/>
                </c:ext>
              </c:extLst>
            </c:dLbl>
            <c:dLbl>
              <c:idx val="5"/>
              <c:layout>
                <c:manualLayout>
                  <c:x val="6.9444444444444926E-3"/>
                  <c:y val="3.1928159127933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12E-435C-A9A7-8009DD581803}"/>
                </c:ext>
              </c:extLst>
            </c:dLbl>
            <c:dLbl>
              <c:idx val="6"/>
              <c:layout>
                <c:manualLayout>
                  <c:x val="6.8231149238772056E-3"/>
                  <c:y val="3.1928159127933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12E-435C-A9A7-8009DD5818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
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Лист1!$F$2:$F$7</c:f>
              <c:numCache>
                <c:formatCode>#\ ##0.0</c:formatCode>
                <c:ptCount val="6"/>
                <c:pt idx="0">
                  <c:v>47.8</c:v>
                </c:pt>
                <c:pt idx="1">
                  <c:v>45.1</c:v>
                </c:pt>
                <c:pt idx="2">
                  <c:v>47.9</c:v>
                </c:pt>
                <c:pt idx="3">
                  <c:v>44.5</c:v>
                </c:pt>
                <c:pt idx="4">
                  <c:v>37.6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12E-435C-A9A7-8009DD581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2209032"/>
        <c:axId val="802200408"/>
      </c:barChar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усл. голов</c:v>
                </c:pt>
              </c:strCache>
            </c:strRef>
          </c:tx>
          <c:spPr>
            <a:ln w="3492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rgbClr val="34AC8B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650394870053634E-2"/>
                  <c:y val="-3.1200429890505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12E-435C-A9A7-8009DD581803}"/>
                </c:ext>
              </c:extLst>
            </c:dLbl>
            <c:dLbl>
              <c:idx val="1"/>
              <c:layout>
                <c:manualLayout>
                  <c:x val="-4.3314090179689083E-2"/>
                  <c:y val="-3.36887384796176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12E-435C-A9A7-8009DD581803}"/>
                </c:ext>
              </c:extLst>
            </c:dLbl>
            <c:dLbl>
              <c:idx val="2"/>
              <c:layout>
                <c:manualLayout>
                  <c:x val="-4.2433753603448914E-2"/>
                  <c:y val="-3.55668549412242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354768153980741E-2"/>
                      <c:h val="0.136734478389412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0-812E-435C-A9A7-8009DD581803}"/>
                </c:ext>
              </c:extLst>
            </c:dLbl>
            <c:dLbl>
              <c:idx val="3"/>
              <c:layout>
                <c:manualLayout>
                  <c:x val="-4.0117217022834786E-2"/>
                  <c:y val="-3.6396997555827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12E-435C-A9A7-8009DD581803}"/>
                </c:ext>
              </c:extLst>
            </c:dLbl>
            <c:dLbl>
              <c:idx val="4"/>
              <c:layout>
                <c:manualLayout>
                  <c:x val="-3.622221486920215E-2"/>
                  <c:y val="-3.3880031741380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12E-435C-A9A7-8009DD581803}"/>
                </c:ext>
              </c:extLst>
            </c:dLbl>
            <c:dLbl>
              <c:idx val="5"/>
              <c:layout>
                <c:manualLayout>
                  <c:x val="-3.121664479440071E-2"/>
                  <c:y val="-8.2133806641057128E-2"/>
                </c:manualLayout>
              </c:layout>
              <c:tx>
                <c:rich>
                  <a:bodyPr/>
                  <a:lstStyle/>
                  <a:p>
                    <a:fld id="{2FED0683-C8A5-4ED1-8577-4ECCF414D28A}" type="VALUE">
                      <a:rPr lang="en-US" b="1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3-812E-435C-A9A7-8009DD581803}"/>
                </c:ext>
              </c:extLst>
            </c:dLbl>
            <c:dLbl>
              <c:idx val="6"/>
              <c:layout>
                <c:manualLayout>
                  <c:x val="-2.6388888888888878E-2"/>
                  <c:y val="-8.3013213732628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12E-435C-A9A7-8009DD5818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
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Лист1!$B$2:$B$7</c:f>
            </c:numRef>
          </c:val>
          <c:smooth val="0"/>
          <c:extLst>
            <c:ext xmlns:c16="http://schemas.microsoft.com/office/drawing/2014/chart" uri="{C3380CC4-5D6E-409C-BE32-E72D297353CC}">
              <c16:uniqueId val="{00000025-812E-435C-A9A7-8009DD5818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2206680"/>
        <c:axId val="802216088"/>
      </c:lineChart>
      <c:catAx>
        <c:axId val="80220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02200408"/>
        <c:crosses val="autoZero"/>
        <c:auto val="1"/>
        <c:lblAlgn val="ctr"/>
        <c:lblOffset val="100"/>
        <c:noMultiLvlLbl val="0"/>
      </c:catAx>
      <c:valAx>
        <c:axId val="802200408"/>
        <c:scaling>
          <c:orientation val="minMax"/>
          <c:max val="850"/>
        </c:scaling>
        <c:delete val="1"/>
        <c:axPos val="l"/>
        <c:numFmt formatCode="#\ ##0.0" sourceLinked="1"/>
        <c:majorTickMark val="none"/>
        <c:minorTickMark val="none"/>
        <c:tickLblPos val="none"/>
        <c:crossAx val="802209032"/>
        <c:crosses val="autoZero"/>
        <c:crossBetween val="between"/>
        <c:majorUnit val="130"/>
      </c:valAx>
      <c:valAx>
        <c:axId val="802216088"/>
        <c:scaling>
          <c:orientation val="minMax"/>
          <c:max val="5000"/>
          <c:min val="0"/>
        </c:scaling>
        <c:delete val="1"/>
        <c:axPos val="r"/>
        <c:numFmt formatCode="#,##0.0" sourceLinked="1"/>
        <c:majorTickMark val="out"/>
        <c:minorTickMark val="none"/>
        <c:tickLblPos val="none"/>
        <c:crossAx val="802206680"/>
        <c:crosses val="max"/>
        <c:crossBetween val="between"/>
        <c:majorUnit val="1000"/>
      </c:valAx>
      <c:catAx>
        <c:axId val="802206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802216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75237859373649862"/>
          <c:w val="1"/>
          <c:h val="0.23120832845056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903546431348899E-2"/>
          <c:y val="0.10590145726199414"/>
          <c:w val="0.9572981970257276"/>
          <c:h val="0.603786613029618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Сено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969900143092063E-3"/>
                  <c:y val="-5.200115010096268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EC-41F1-8F51-1BD35116DE38}"/>
                </c:ext>
              </c:extLst>
            </c:dLbl>
            <c:dLbl>
              <c:idx val="1"/>
              <c:layout>
                <c:manualLayout>
                  <c:x val="-3.2147167352691492E-3"/>
                  <c:y val="-2.428254780244221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EC-41F1-8F51-1BD35116DE38}"/>
                </c:ext>
              </c:extLst>
            </c:dLbl>
            <c:dLbl>
              <c:idx val="2"/>
              <c:layout>
                <c:manualLayout>
                  <c:x val="0"/>
                  <c:y val="4.899147008357098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EC-41F1-8F51-1BD35116DE38}"/>
                </c:ext>
              </c:extLst>
            </c:dLbl>
            <c:dLbl>
              <c:idx val="4"/>
              <c:layout>
                <c:manualLayout>
                  <c:x val="2.924206187389941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EC-41F1-8F51-1BD35116DE38}"/>
                </c:ext>
              </c:extLst>
            </c:dLbl>
            <c:dLbl>
              <c:idx val="5"/>
              <c:layout>
                <c:manualLayout>
                  <c:x val="-1.4575977916131079E-2"/>
                  <c:y val="9.50495998000216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EC-41F1-8F51-1BD35116DE38}"/>
                </c:ext>
              </c:extLst>
            </c:dLbl>
            <c:spPr>
              <a:noFill/>
              <a:ln w="22339">
                <a:noFill/>
              </a:ln>
            </c:spPr>
            <c:txPr>
              <a:bodyPr rot="0" vert="horz"/>
              <a:lstStyle/>
              <a:p>
                <a:pPr>
                  <a:defRPr sz="1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#\ ##0.0</c:formatCode>
                <c:ptCount val="6"/>
                <c:pt idx="0">
                  <c:v>212.1</c:v>
                </c:pt>
                <c:pt idx="1">
                  <c:v>205.3</c:v>
                </c:pt>
                <c:pt idx="2">
                  <c:v>168.8</c:v>
                </c:pt>
                <c:pt idx="3">
                  <c:v>141.80000000000001</c:v>
                </c:pt>
                <c:pt idx="4">
                  <c:v>173.3</c:v>
                </c:pt>
                <c:pt idx="5">
                  <c:v>167.5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EC-41F1-8F51-1BD35116DE3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Сенаж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3562588169437534E-4"/>
                  <c:y val="-1.17218597001044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EC-41F1-8F51-1BD35116DE38}"/>
                </c:ext>
              </c:extLst>
            </c:dLbl>
            <c:dLbl>
              <c:idx val="1"/>
              <c:layout>
                <c:manualLayout>
                  <c:x val="1.5502940149507233E-2"/>
                  <c:y val="-6.39776676247578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EC-41F1-8F51-1BD35116DE38}"/>
                </c:ext>
              </c:extLst>
            </c:dLbl>
            <c:dLbl>
              <c:idx val="2"/>
              <c:layout>
                <c:manualLayout>
                  <c:x val="1.3481026026061574E-3"/>
                  <c:y val="1.1858861301612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EC-41F1-8F51-1BD35116DE38}"/>
                </c:ext>
              </c:extLst>
            </c:dLbl>
            <c:dLbl>
              <c:idx val="3"/>
              <c:layout>
                <c:manualLayout>
                  <c:x val="-7.55868395575095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3B-4585-BDDF-33A5FB7EB0B1}"/>
                </c:ext>
              </c:extLst>
            </c:dLbl>
            <c:dLbl>
              <c:idx val="4"/>
              <c:layout>
                <c:manualLayout>
                  <c:x val="-7.6045121970574701E-3"/>
                  <c:y val="-2.05868822862414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EC-41F1-8F51-1BD35116DE38}"/>
                </c:ext>
              </c:extLst>
            </c:dLbl>
            <c:spPr>
              <a:noFill/>
              <a:ln w="22339">
                <a:noFill/>
              </a:ln>
            </c:spPr>
            <c:txPr>
              <a:bodyPr rot="0" vert="horz"/>
              <a:lstStyle/>
              <a:p>
                <a:pPr>
                  <a:defRPr sz="1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Лист1!$C$2:$C$7</c:f>
              <c:numCache>
                <c:formatCode>#\ ##0.0</c:formatCode>
                <c:ptCount val="6"/>
                <c:pt idx="0">
                  <c:v>197.5</c:v>
                </c:pt>
                <c:pt idx="1">
                  <c:v>202.6</c:v>
                </c:pt>
                <c:pt idx="2">
                  <c:v>196.6</c:v>
                </c:pt>
                <c:pt idx="3">
                  <c:v>127.5</c:v>
                </c:pt>
                <c:pt idx="4">
                  <c:v>136.4</c:v>
                </c:pt>
                <c:pt idx="5">
                  <c:v>127.8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EC-41F1-8F51-1BD35116DE3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Силос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7.1471344024160019E-4"/>
                  <c:y val="-4.63986093569559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EC-41F1-8F51-1BD35116DE38}"/>
                </c:ext>
              </c:extLst>
            </c:dLbl>
            <c:dLbl>
              <c:idx val="1"/>
              <c:layout>
                <c:manualLayout>
                  <c:x val="3.0661329600726495E-3"/>
                  <c:y val="4.25315672489170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EC-41F1-8F51-1BD35116DE38}"/>
                </c:ext>
              </c:extLst>
            </c:dLbl>
            <c:dLbl>
              <c:idx val="2"/>
              <c:layout>
                <c:manualLayout>
                  <c:x val="1.4998965361352501E-4"/>
                  <c:y val="-2.319930467847815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FEC-41F1-8F51-1BD35116DE38}"/>
                </c:ext>
              </c:extLst>
            </c:dLbl>
            <c:spPr>
              <a:noFill/>
              <a:ln w="2241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152.6</c:v>
                </c:pt>
                <c:pt idx="1">
                  <c:v>137.69999999999999</c:v>
                </c:pt>
                <c:pt idx="2">
                  <c:v>173.4</c:v>
                </c:pt>
                <c:pt idx="3">
                  <c:v>185.8</c:v>
                </c:pt>
                <c:pt idx="4">
                  <c:v>182.6</c:v>
                </c:pt>
                <c:pt idx="5">
                  <c:v>153.6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FEC-41F1-8F51-1BD35116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803463216"/>
        <c:axId val="803491048"/>
      </c:barChart>
      <c:catAx>
        <c:axId val="80346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578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ru-RU"/>
          </a:p>
        </c:txPr>
        <c:crossAx val="803491048"/>
        <c:crosses val="autoZero"/>
        <c:auto val="1"/>
        <c:lblAlgn val="ctr"/>
        <c:lblOffset val="100"/>
        <c:noMultiLvlLbl val="0"/>
      </c:catAx>
      <c:valAx>
        <c:axId val="803491048"/>
        <c:scaling>
          <c:orientation val="minMax"/>
          <c:max val="250"/>
          <c:min val="0"/>
        </c:scaling>
        <c:delete val="1"/>
        <c:axPos val="l"/>
        <c:numFmt formatCode="#\ ##0.0" sourceLinked="1"/>
        <c:majorTickMark val="out"/>
        <c:minorTickMark val="none"/>
        <c:tickLblPos val="none"/>
        <c:crossAx val="803463216"/>
        <c:crosses val="autoZero"/>
        <c:crossBetween val="between"/>
        <c:majorUnit val="200"/>
        <c:minorUnit val="50"/>
      </c:valAx>
      <c:spPr>
        <a:noFill/>
        <a:ln w="25374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 sz="2000"/>
            </a:pPr>
            <a:endParaRPr lang="ru-RU"/>
          </a:p>
        </c:txPr>
      </c:legendEntry>
      <c:legendEntry>
        <c:idx val="1"/>
        <c:txPr>
          <a:bodyPr rot="0" vert="horz"/>
          <a:lstStyle/>
          <a:p>
            <a:pPr>
              <a:defRPr sz="2000"/>
            </a:pPr>
            <a:endParaRPr lang="ru-RU"/>
          </a:p>
        </c:txPr>
      </c:legendEntry>
      <c:layout>
        <c:manualLayout>
          <c:xMode val="edge"/>
          <c:yMode val="edge"/>
          <c:x val="0"/>
          <c:y val="0.79409375911344415"/>
          <c:w val="0.99525601061881064"/>
          <c:h val="0.15610625060756417"/>
        </c:manualLayout>
      </c:layout>
      <c:overlay val="0"/>
      <c:spPr>
        <a:noFill/>
        <a:ln w="22339">
          <a:noFill/>
        </a:ln>
      </c:spPr>
      <c:txPr>
        <a:bodyPr rot="0" vert="horz"/>
        <a:lstStyle/>
        <a:p>
          <a:pPr>
            <a:defRPr sz="2000"/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49522841902826"/>
          <c:y val="2.7173031794970597E-2"/>
          <c:w val="0.78814918185499916"/>
          <c:h val="0.67890017583170814"/>
        </c:manualLayout>
      </c:layout>
      <c:barChart>
        <c:barDir val="col"/>
        <c:grouping val="stacked"/>
        <c:varyColors val="0"/>
        <c:ser>
          <c:idx val="3"/>
          <c:order val="1"/>
          <c:tx>
            <c:strRef>
              <c:f>Sheet1!$A$3</c:f>
              <c:strCache>
                <c:ptCount val="1"/>
                <c:pt idx="0">
                  <c:v>Объем продукции сельского хозяйства, млрд рублей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416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Sheet1!$B$1:$J$1</c:f>
              <c:numCache>
                <c:formatCode>General</c:formatCod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numCache>
            </c:numRef>
          </c:cat>
          <c:val>
            <c:numRef>
              <c:f>Sheet1!$B$3:$J$3</c:f>
              <c:numCache>
                <c:formatCode>0.0</c:formatCode>
                <c:ptCount val="9"/>
                <c:pt idx="0">
                  <c:v>32.9</c:v>
                </c:pt>
                <c:pt idx="1">
                  <c:v>34.9</c:v>
                </c:pt>
                <c:pt idx="2">
                  <c:v>38.9</c:v>
                </c:pt>
                <c:pt idx="3">
                  <c:v>40.4</c:v>
                </c:pt>
                <c:pt idx="4">
                  <c:v>39.5</c:v>
                </c:pt>
                <c:pt idx="5">
                  <c:v>40.799999999999997</c:v>
                </c:pt>
                <c:pt idx="6">
                  <c:v>45.8</c:v>
                </c:pt>
                <c:pt idx="7">
                  <c:v>56.4</c:v>
                </c:pt>
                <c:pt idx="8">
                  <c:v>62.3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1-4823-B1C8-0110DEE3C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878581488"/>
        <c:axId val="878541112"/>
      </c:bar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Темп роста в действующих ценах каждого года, %</c:v>
                </c:pt>
              </c:strCache>
            </c:strRef>
          </c:tx>
          <c:spPr>
            <a:ln w="41031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bevel/>
              <a:headEnd w="sm" len="sm"/>
            </a:ln>
          </c:spPr>
          <c:marker>
            <c:symbol val="diamond"/>
            <c:size val="2"/>
            <c:spPr>
              <a:solidFill>
                <a:schemeClr val="accent1">
                  <a:lumMod val="75000"/>
                </a:schemeClr>
              </a:solidFill>
              <a:ln w="49714" cap="rnd">
                <a:solidFill>
                  <a:schemeClr val="accent1">
                    <a:lumMod val="75000"/>
                  </a:schemeClr>
                </a:solidFill>
                <a:prstDash val="solid"/>
              </a:ln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5531-4823-B1C8-0110DEE3CC7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2-5531-4823-B1C8-0110DEE3CC7C}"/>
              </c:ext>
            </c:extLst>
          </c:dPt>
          <c:dLbls>
            <c:dLbl>
              <c:idx val="0"/>
              <c:layout>
                <c:manualLayout>
                  <c:x val="-2.9953917050691243E-2"/>
                  <c:y val="-8.01782463518394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31-4823-B1C8-0110DEE3CC7C}"/>
                </c:ext>
              </c:extLst>
            </c:dLbl>
            <c:dLbl>
              <c:idx val="1"/>
              <c:layout>
                <c:manualLayout>
                  <c:x val="-2.6497695852534604E-2"/>
                  <c:y val="-6.1974922850773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31-4823-B1C8-0110DEE3CC7C}"/>
                </c:ext>
              </c:extLst>
            </c:dLbl>
            <c:dLbl>
              <c:idx val="2"/>
              <c:layout>
                <c:manualLayout>
                  <c:x val="-4.8963133640552998E-2"/>
                  <c:y val="-5.9658979062276303E-2"/>
                </c:manualLayout>
              </c:layout>
              <c:tx>
                <c:rich>
                  <a:bodyPr/>
                  <a:lstStyle/>
                  <a:p>
                    <a:fld id="{36B67663-55F3-415A-89C9-99EC3DE9265F}" type="VALUE">
                      <a:rPr lang="en-US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687742661199612E-2"/>
                      <c:h val="6.647727272727271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531-4823-B1C8-0110DEE3CC7C}"/>
                </c:ext>
              </c:extLst>
            </c:dLbl>
            <c:dLbl>
              <c:idx val="3"/>
              <c:layout>
                <c:manualLayout>
                  <c:x val="-2.1889400921658985E-2"/>
                  <c:y val="-6.5340909090909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31-4823-B1C8-0110DEE3CC7C}"/>
                </c:ext>
              </c:extLst>
            </c:dLbl>
            <c:dLbl>
              <c:idx val="4"/>
              <c:layout>
                <c:manualLayout>
                  <c:x val="-3.5714285714285712E-2"/>
                  <c:y val="-5.9659090909090912E-2"/>
                </c:manualLayout>
              </c:layout>
              <c:tx>
                <c:rich>
                  <a:bodyPr/>
                  <a:lstStyle/>
                  <a:p>
                    <a:fld id="{ED42EC65-CAAE-46FF-BB8D-F4E4557BF739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531-4823-B1C8-0110DEE3CC7C}"/>
                </c:ext>
              </c:extLst>
            </c:dLbl>
            <c:dLbl>
              <c:idx val="5"/>
              <c:layout>
                <c:manualLayout>
                  <c:x val="-2.880184331797235E-2"/>
                  <c:y val="-4.26136363636363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31-4823-B1C8-0110DEE3CC7C}"/>
                </c:ext>
              </c:extLst>
            </c:dLbl>
            <c:dLbl>
              <c:idx val="6"/>
              <c:layout>
                <c:manualLayout>
                  <c:x val="-3.3410138248847927E-2"/>
                  <c:y val="-5.681818181818181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112,2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5531-4823-B1C8-0110DEE3CC7C}"/>
                </c:ext>
              </c:extLst>
            </c:dLbl>
            <c:dLbl>
              <c:idx val="7"/>
              <c:layout>
                <c:manualLayout>
                  <c:x val="-2.7649769585253371E-2"/>
                  <c:y val="-5.032936618457437E-2"/>
                </c:manualLayout>
              </c:layout>
              <c:tx>
                <c:rich>
                  <a:bodyPr/>
                  <a:lstStyle/>
                  <a:p>
                    <a:fld id="{6BDA0435-1B3F-4A3F-94BA-34F77F2CB832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531-4823-B1C8-0110DEE3CC7C}"/>
                </c:ext>
              </c:extLst>
            </c:dLbl>
            <c:dLbl>
              <c:idx val="8"/>
              <c:layout>
                <c:manualLayout>
                  <c:x val="-4.6658895460648067E-2"/>
                  <c:y val="-4.7545689352192624E-2"/>
                </c:manualLayout>
              </c:layout>
              <c:tx>
                <c:rich>
                  <a:bodyPr/>
                  <a:lstStyle/>
                  <a:p>
                    <a:fld id="{1830F9BF-2AB2-4FAA-9316-A88967954118}" type="VALUE">
                      <a:rPr lang="en-US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532258064516134E-2"/>
                      <c:h val="5.632008408432304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531-4823-B1C8-0110DEE3CC7C}"/>
                </c:ext>
              </c:extLst>
            </c:dLbl>
            <c:dLbl>
              <c:idx val="9"/>
              <c:layout>
                <c:manualLayout>
                  <c:x val="-2.6497695852534562E-2"/>
                  <c:y val="3.4090909090909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531-4823-B1C8-0110DEE3CC7C}"/>
                </c:ext>
              </c:extLst>
            </c:dLbl>
            <c:dLbl>
              <c:idx val="10"/>
              <c:layout>
                <c:manualLayout>
                  <c:x val="-2.6497695852534562E-2"/>
                  <c:y val="4.2613636363636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31-4823-B1C8-0110DEE3CC7C}"/>
                </c:ext>
              </c:extLst>
            </c:dLbl>
            <c:dLbl>
              <c:idx val="11"/>
              <c:layout>
                <c:manualLayout>
                  <c:x val="-2.9953917050691413E-2"/>
                  <c:y val="4.2613636363636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531-4823-B1C8-0110DEE3CC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Sheet1!$B$1:$J$1</c:f>
              <c:numCache>
                <c:formatCode>General</c:formatCod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numCache>
            </c:numRef>
          </c:cat>
          <c:val>
            <c:numRef>
              <c:f>Sheet1!$B$2:$J$2</c:f>
              <c:numCache>
                <c:formatCode>0.0</c:formatCode>
                <c:ptCount val="9"/>
                <c:pt idx="0">
                  <c:v>108.2</c:v>
                </c:pt>
                <c:pt idx="1">
                  <c:v>106.1</c:v>
                </c:pt>
                <c:pt idx="2" formatCode="General">
                  <c:v>111.5</c:v>
                </c:pt>
                <c:pt idx="3">
                  <c:v>103.9</c:v>
                </c:pt>
                <c:pt idx="4">
                  <c:v>97.8</c:v>
                </c:pt>
                <c:pt idx="5">
                  <c:v>103.3</c:v>
                </c:pt>
                <c:pt idx="6" formatCode="General">
                  <c:v>112.3</c:v>
                </c:pt>
                <c:pt idx="7" formatCode="General">
                  <c:v>123.1</c:v>
                </c:pt>
                <c:pt idx="8" formatCode="General">
                  <c:v>110.5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531-4823-B1C8-0110DEE3CC7C}"/>
            </c:ext>
          </c:extLst>
        </c:ser>
        <c:ser>
          <c:idx val="4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40980">
              <a:solidFill>
                <a:srgbClr val="C00000"/>
              </a:solidFill>
            </a:ln>
          </c:spPr>
          <c:marker>
            <c:symbol val="diamond"/>
            <c:size val="2"/>
            <c:spPr>
              <a:solidFill>
                <a:srgbClr val="C00000"/>
              </a:solidFill>
              <a:ln w="49714">
                <a:solidFill>
                  <a:srgbClr val="C00000"/>
                </a:solidFill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E-5531-4823-B1C8-0110DEE3CC7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F-5531-4823-B1C8-0110DEE3CC7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0-5531-4823-B1C8-0110DEE3CC7C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1-5531-4823-B1C8-0110DEE3CC7C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2-5531-4823-B1C8-0110DEE3CC7C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3-5531-4823-B1C8-0110DEE3CC7C}"/>
              </c:ext>
            </c:extLst>
          </c:dPt>
          <c:dLbls>
            <c:dLbl>
              <c:idx val="0"/>
              <c:layout>
                <c:manualLayout>
                  <c:x val="-4.4372273243396911E-2"/>
                  <c:y val="-3.3254933344678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531-4823-B1C8-0110DEE3CC7C}"/>
                </c:ext>
              </c:extLst>
            </c:dLbl>
            <c:dLbl>
              <c:idx val="1"/>
              <c:layout>
                <c:manualLayout>
                  <c:x val="-4.4297434688598127E-2"/>
                  <c:y val="-3.25048537661028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531-4823-B1C8-0110DEE3CC7C}"/>
                </c:ext>
              </c:extLst>
            </c:dLbl>
            <c:dLbl>
              <c:idx val="2"/>
              <c:layout>
                <c:manualLayout>
                  <c:x val="-2.9155348881628365E-2"/>
                  <c:y val="2.9929334451054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31-4823-B1C8-0110DEE3CC7C}"/>
                </c:ext>
              </c:extLst>
            </c:dLbl>
            <c:dLbl>
              <c:idx val="3"/>
              <c:layout>
                <c:manualLayout>
                  <c:x val="-3.5022394925343474E-2"/>
                  <c:y val="2.8850850872719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31-4823-B1C8-0110DEE3CC7C}"/>
                </c:ext>
              </c:extLst>
            </c:dLbl>
            <c:dLbl>
              <c:idx val="4"/>
              <c:layout>
                <c:manualLayout>
                  <c:x val="-2.8951556345331152E-2"/>
                  <c:y val="-3.3623677477130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31-4823-B1C8-0110DEE3CC7C}"/>
                </c:ext>
              </c:extLst>
            </c:dLbl>
            <c:dLbl>
              <c:idx val="5"/>
              <c:layout>
                <c:manualLayout>
                  <c:x val="-1.7244442002048239E-2"/>
                  <c:y val="2.510447742316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531-4823-B1C8-0110DEE3CC7C}"/>
                </c:ext>
              </c:extLst>
            </c:dLbl>
            <c:dLbl>
              <c:idx val="6"/>
              <c:layout>
                <c:manualLayout>
                  <c:x val="-3.0709893717213953E-2"/>
                  <c:y val="-2.94268224569368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31-4823-B1C8-0110DEE3CC7C}"/>
                </c:ext>
              </c:extLst>
            </c:dLbl>
            <c:dLbl>
              <c:idx val="7"/>
              <c:layout>
                <c:manualLayout>
                  <c:x val="-2.4488235644314273E-2"/>
                  <c:y val="2.43383000713093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531-4823-B1C8-0110DEE3CC7C}"/>
                </c:ext>
              </c:extLst>
            </c:dLbl>
            <c:dLbl>
              <c:idx val="8"/>
              <c:layout>
                <c:manualLayout>
                  <c:x val="-2.4488235644314273E-2"/>
                  <c:y val="2.6772130078440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531-4823-B1C8-0110DEE3CC7C}"/>
                </c:ext>
              </c:extLst>
            </c:dLbl>
            <c:dLbl>
              <c:idx val="9"/>
              <c:layout>
                <c:manualLayout>
                  <c:x val="-4.1323897649780152E-2"/>
                  <c:y val="-3.40736200998330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531-4823-B1C8-0110DEE3CC7C}"/>
                </c:ext>
              </c:extLst>
            </c:dLbl>
            <c:dLbl>
              <c:idx val="10"/>
              <c:layout>
                <c:manualLayout>
                  <c:x val="-4.7445956560858801E-2"/>
                  <c:y val="-3.65074501069639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531-4823-B1C8-0110DEE3CC7C}"/>
                </c:ext>
              </c:extLst>
            </c:dLbl>
            <c:dLbl>
              <c:idx val="11"/>
              <c:layout>
                <c:manualLayout>
                  <c:x val="-4.8976471288628323E-2"/>
                  <c:y val="-3.65074501069639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531-4823-B1C8-0110DEE3CC7C}"/>
                </c:ext>
              </c:extLst>
            </c:dLbl>
            <c:spPr>
              <a:noFill/>
              <a:ln w="24041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Sheet1!$B$1:$J$1</c:f>
              <c:numCache>
                <c:formatCode>General</c:formatCod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5531-4823-B1C8-0110DEE3C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568160"/>
        <c:axId val="878537584"/>
      </c:lineChart>
      <c:catAx>
        <c:axId val="87858148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low"/>
        <c:spPr>
          <a:ln w="253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ru-RU"/>
          </a:p>
        </c:txPr>
        <c:crossAx val="878541112"/>
        <c:crosses val="autoZero"/>
        <c:auto val="0"/>
        <c:lblAlgn val="ctr"/>
        <c:lblOffset val="100"/>
        <c:tickMarkSkip val="1"/>
        <c:noMultiLvlLbl val="0"/>
      </c:catAx>
      <c:valAx>
        <c:axId val="878541112"/>
        <c:scaling>
          <c:orientation val="minMax"/>
          <c:max val="100"/>
          <c:min val="0"/>
        </c:scaling>
        <c:delete val="0"/>
        <c:axPos val="l"/>
        <c:numFmt formatCode="0.0" sourceLinked="1"/>
        <c:majorTickMark val="none"/>
        <c:minorTickMark val="none"/>
        <c:tickLblPos val="nextTo"/>
        <c:spPr>
          <a:ln w="2535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878581488"/>
        <c:crosses val="autoZero"/>
        <c:crossBetween val="between"/>
        <c:majorUnit val="20"/>
        <c:minorUnit val="5"/>
      </c:valAx>
      <c:catAx>
        <c:axId val="878568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8537584"/>
        <c:crosses val="autoZero"/>
        <c:auto val="0"/>
        <c:lblAlgn val="ctr"/>
        <c:lblOffset val="100"/>
        <c:noMultiLvlLbl val="0"/>
      </c:catAx>
      <c:valAx>
        <c:axId val="878537584"/>
        <c:scaling>
          <c:orientation val="minMax"/>
          <c:max val="130"/>
          <c:min val="40"/>
        </c:scaling>
        <c:delete val="0"/>
        <c:axPos val="r"/>
        <c:numFmt formatCode="0.0" sourceLinked="1"/>
        <c:majorTickMark val="none"/>
        <c:minorTickMark val="none"/>
        <c:tickLblPos val="nextTo"/>
        <c:spPr>
          <a:ln w="2535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878568160"/>
        <c:crosses val="max"/>
        <c:crossBetween val="between"/>
        <c:majorUnit val="20"/>
      </c:valAx>
      <c:spPr>
        <a:noFill/>
        <a:ln w="25400">
          <a:noFill/>
        </a:ln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7.0003447149751446E-3"/>
          <c:y val="0.880648199526883"/>
          <c:w val="0.99299965528502487"/>
          <c:h val="0.11935180047311704"/>
        </c:manualLayout>
      </c:layout>
      <c:overlay val="0"/>
      <c:spPr>
        <a:noFill/>
        <a:ln w="20236">
          <a:noFill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 algn="ctr">
        <a:defRPr sz="2014" b="0" i="0" u="none" strike="noStrike" baseline="0">
          <a:solidFill>
            <a:schemeClr val="tx1"/>
          </a:solidFill>
          <a:latin typeface="Times New Roman" panose="02020603050405020304" pitchFamily="18" charset="0"/>
          <a:ea typeface="Calibri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48258081587217E-2"/>
          <c:y val="7.1974429145060984E-2"/>
          <c:w val="0.9045517241379295"/>
          <c:h val="0.6830132345422280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2</c:v>
                </c:pt>
              </c:strCache>
            </c:strRef>
          </c:tx>
          <c:spPr>
            <a:ln w="44450" cap="sq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4401</c:v>
                </c:pt>
                <c:pt idx="1">
                  <c:v>4731</c:v>
                </c:pt>
                <c:pt idx="2">
                  <c:v>4988</c:v>
                </c:pt>
                <c:pt idx="3">
                  <c:v>5283</c:v>
                </c:pt>
                <c:pt idx="4">
                  <c:v>5312</c:v>
                </c:pt>
                <c:pt idx="5">
                  <c:v>5654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B8-414A-A7FB-B3310D873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878254984"/>
        <c:axId val="878253808"/>
        <c:extLst/>
      </c:lineChart>
      <c:catAx>
        <c:axId val="878254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8253808"/>
        <c:crosses val="autoZero"/>
        <c:auto val="1"/>
        <c:lblAlgn val="ctr"/>
        <c:lblOffset val="100"/>
        <c:noMultiLvlLbl val="0"/>
      </c:catAx>
      <c:valAx>
        <c:axId val="878253808"/>
        <c:scaling>
          <c:orientation val="minMax"/>
          <c:max val="5700"/>
          <c:min val="4400"/>
        </c:scaling>
        <c:delete val="1"/>
        <c:axPos val="l"/>
        <c:numFmt formatCode="#,##0.0" sourceLinked="0"/>
        <c:majorTickMark val="out"/>
        <c:minorTickMark val="none"/>
        <c:tickLblPos val="nextTo"/>
        <c:crossAx val="878254984"/>
        <c:crosses val="autoZero"/>
        <c:crossBetween val="between"/>
        <c:majorUnit val="10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8410684584494E-2"/>
          <c:y val="4.2464669458495752E-2"/>
          <c:w val="0.9316432662879256"/>
          <c:h val="0.6186236497099966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Лист1!$B$1</c:f>
              <c:strCache>
                <c:ptCount val="1"/>
                <c:pt idx="0">
                  <c:v>производство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8.4153042039975048E-3"/>
                  <c:y val="-5.32941830900764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6C-4326-8F79-C0664F97C055}"/>
                </c:ext>
              </c:extLst>
            </c:dLbl>
            <c:dLbl>
              <c:idx val="1"/>
              <c:layout>
                <c:manualLayout>
                  <c:x val="-1.6451799608708045E-2"/>
                  <c:y val="-3.82318758161096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6C-4326-8F79-C0664F97C055}"/>
                </c:ext>
              </c:extLst>
            </c:dLbl>
            <c:dLbl>
              <c:idx val="2"/>
              <c:layout>
                <c:manualLayout>
                  <c:x val="-6.8637280000892074E-4"/>
                  <c:y val="-2.82097770244344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6C-4326-8F79-C0664F97C055}"/>
                </c:ext>
              </c:extLst>
            </c:dLbl>
            <c:dLbl>
              <c:idx val="3"/>
              <c:layout>
                <c:manualLayout>
                  <c:x val="-5.2150371283953374E-3"/>
                  <c:y val="-4.38248991682240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D6-44BC-9C51-3C1AF259E525}"/>
                </c:ext>
              </c:extLst>
            </c:dLbl>
            <c:spPr>
              <a:noFill/>
              <a:ln w="25169">
                <a:noFill/>
              </a:ln>
            </c:spPr>
            <c:txPr>
              <a:bodyPr/>
              <a:lstStyle/>
              <a:p>
                <a:pPr>
                  <a:defRPr sz="1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 formatCode="0.0">
                  <c:v>182.6</c:v>
                </c:pt>
                <c:pt idx="1">
                  <c:v>202.3</c:v>
                </c:pt>
                <c:pt idx="2" formatCode="#\ ##0.0">
                  <c:v>207.7</c:v>
                </c:pt>
                <c:pt idx="3" formatCode="#\ ##0.0">
                  <c:v>202.1</c:v>
                </c:pt>
                <c:pt idx="4">
                  <c:v>227.2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6C-4326-8F79-C0664F97C055}"/>
            </c:ext>
          </c:extLst>
        </c:ser>
        <c:ser>
          <c:idx val="2"/>
          <c:order val="2"/>
          <c:tx>
            <c:strRef>
              <c:f>Лист1!$C$1</c:f>
              <c:strCache>
                <c:ptCount val="1"/>
                <c:pt idx="0">
                  <c:v>реализация 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1.564511138518585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CA-47E4-9761-BC7AEEF32FD2}"/>
                </c:ext>
              </c:extLst>
            </c:dLbl>
            <c:dLbl>
              <c:idx val="1"/>
              <c:layout>
                <c:manualLayout>
                  <c:x val="2.868270420617384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CA-47E4-9761-BC7AEEF32FD2}"/>
                </c:ext>
              </c:extLst>
            </c:dLbl>
            <c:dLbl>
              <c:idx val="2"/>
              <c:layout>
                <c:manualLayout>
                  <c:x val="1.8252629949383467E-2"/>
                  <c:y val="1.75299596672897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CA-47E4-9761-BC7AEEF32FD2}"/>
                </c:ext>
              </c:extLst>
            </c:dLbl>
            <c:dLbl>
              <c:idx val="3"/>
              <c:layout>
                <c:manualLayout>
                  <c:x val="2.0860148513580892E-2"/>
                  <c:y val="8.764979833644824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D6-44BC-9C51-3C1AF259E525}"/>
                </c:ext>
              </c:extLst>
            </c:dLbl>
            <c:dLbl>
              <c:idx val="4"/>
              <c:layout>
                <c:manualLayout>
                  <c:x val="1.0430074256790305E-2"/>
                  <c:y val="1.31474697504673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D6-44BC-9C51-3C1AF259E5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Лист1!$C$2:$C$6</c:f>
              <c:numCache>
                <c:formatCode>0.0</c:formatCode>
                <c:ptCount val="5"/>
                <c:pt idx="0">
                  <c:v>180</c:v>
                </c:pt>
                <c:pt idx="1">
                  <c:v>199.5</c:v>
                </c:pt>
                <c:pt idx="2">
                  <c:v>199</c:v>
                </c:pt>
                <c:pt idx="3">
                  <c:v>199.9</c:v>
                </c:pt>
                <c:pt idx="4">
                  <c:v>201.2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CA-47E4-9761-BC7AEEF32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160376"/>
        <c:axId val="320161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solidFill>
                    <a:schemeClr val="accent4">
                      <a:lumMod val="40000"/>
                      <a:lumOff val="60000"/>
                    </a:schemeClr>
                  </a:solidFill>
                </c:spPr>
                <c:invertIfNegative val="0"/>
                <c:dLbls>
                  <c:spPr>
                    <a:noFill/>
                    <a:ln w="25169">
                      <a:noFill/>
                    </a:ln>
                  </c:spPr>
                  <c:txPr>
                    <a:bodyPr/>
                    <a:lstStyle/>
                    <a:p>
                      <a:pPr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06C-4326-8F79-C0664F97C055}"/>
                  </c:ext>
                </c:extLst>
              </c15:ser>
            </c15:filteredBarSeries>
          </c:ext>
        </c:extLst>
      </c:barChart>
      <c:catAx>
        <c:axId val="320160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320161160"/>
        <c:crosses val="autoZero"/>
        <c:auto val="1"/>
        <c:lblAlgn val="ctr"/>
        <c:lblOffset val="100"/>
        <c:noMultiLvlLbl val="0"/>
      </c:catAx>
      <c:valAx>
        <c:axId val="320161160"/>
        <c:scaling>
          <c:orientation val="minMax"/>
          <c:max val="300"/>
          <c:min val="0"/>
        </c:scaling>
        <c:delete val="1"/>
        <c:axPos val="l"/>
        <c:numFmt formatCode="0.0" sourceLinked="1"/>
        <c:majorTickMark val="out"/>
        <c:minorTickMark val="none"/>
        <c:tickLblPos val="none"/>
        <c:crossAx val="320160376"/>
        <c:crosses val="autoZero"/>
        <c:crossBetween val="between"/>
      </c:valAx>
      <c:spPr>
        <a:noFill/>
        <a:ln w="25367">
          <a:noFill/>
        </a:ln>
      </c:spPr>
    </c:plotArea>
    <c:legend>
      <c:legendPos val="b"/>
      <c:layout>
        <c:manualLayout>
          <c:xMode val="edge"/>
          <c:yMode val="edge"/>
          <c:x val="3.567845066585143E-2"/>
          <c:y val="0.8885882168295236"/>
          <c:w val="0.95019237928315592"/>
          <c:h val="0.10169593149262079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784"/>
      </a:pPr>
      <a:endParaRPr lang="ru-RU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277157238939307E-2"/>
          <c:y val="4.3714814000258492E-2"/>
          <c:w val="0.9316432662879256"/>
          <c:h val="0.6186236497099966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Лист1!$B$1</c:f>
              <c:strCache>
                <c:ptCount val="1"/>
                <c:pt idx="0">
                  <c:v>производство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3.2002804971950852E-3"/>
                  <c:y val="-5.0868051225913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6C-4326-8F79-C0664F97C055}"/>
                </c:ext>
              </c:extLst>
            </c:dLbl>
            <c:dLbl>
              <c:idx val="1"/>
              <c:layout>
                <c:manualLayout>
                  <c:x val="-8.0659119879389568E-4"/>
                  <c:y val="-3.17210293385958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6C-4326-8F79-C0664F97C055}"/>
                </c:ext>
              </c:extLst>
            </c:dLbl>
            <c:dLbl>
              <c:idx val="2"/>
              <c:layout>
                <c:manualLayout>
                  <c:x val="7.1361786382134404E-3"/>
                  <c:y val="-1.914702188731862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6C-4326-8F79-C0664F97C055}"/>
                </c:ext>
              </c:extLst>
            </c:dLbl>
            <c:spPr>
              <a:noFill/>
              <a:ln w="25169">
                <a:noFill/>
              </a:ln>
            </c:spPr>
            <c:txPr>
              <a:bodyPr/>
              <a:lstStyle/>
              <a:p>
                <a:pPr>
                  <a:defRPr sz="1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212.6</c:v>
                </c:pt>
                <c:pt idx="1">
                  <c:v>217.4</c:v>
                </c:pt>
                <c:pt idx="2" formatCode="#\ ##0.0">
                  <c:v>223.3</c:v>
                </c:pt>
                <c:pt idx="3" formatCode="#\ ##0.0">
                  <c:v>216.5</c:v>
                </c:pt>
                <c:pt idx="4">
                  <c:v>211.5</c:v>
                </c:pt>
                <c:pt idx="5">
                  <c:v>203.1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6C-4326-8F79-C0664F97C055}"/>
            </c:ext>
          </c:extLst>
        </c:ser>
        <c:ser>
          <c:idx val="2"/>
          <c:order val="2"/>
          <c:tx>
            <c:strRef>
              <c:f>Лист1!$C$1</c:f>
              <c:strCache>
                <c:ptCount val="1"/>
                <c:pt idx="0">
                  <c:v>реализация 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2.984711100476029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D4-4802-B8FB-314FFC5828A3}"/>
                </c:ext>
              </c:extLst>
            </c:dLbl>
            <c:dLbl>
              <c:idx val="1"/>
              <c:layout>
                <c:manualLayout>
                  <c:x val="2.9847111004760261E-2"/>
                  <c:y val="1.75299596672897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D4-4802-B8FB-314FFC5828A3}"/>
                </c:ext>
              </c:extLst>
            </c:dLbl>
            <c:dLbl>
              <c:idx val="2"/>
              <c:layout>
                <c:manualLayout>
                  <c:x val="1.899361609393828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D4-4802-B8FB-314FFC5828A3}"/>
                </c:ext>
              </c:extLst>
            </c:dLbl>
            <c:dLbl>
              <c:idx val="3"/>
              <c:layout>
                <c:manualLayout>
                  <c:x val="3.7987232187876842E-2"/>
                  <c:y val="1.75299596672897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59-453F-914D-0C01A6B508DD}"/>
                </c:ext>
              </c:extLst>
            </c:dLbl>
            <c:dLbl>
              <c:idx val="4"/>
              <c:layout>
                <c:manualLayout>
                  <c:x val="2.984711100476029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59-453F-914D-0C01A6B50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Лист1!$C$2:$C$7</c:f>
              <c:numCache>
                <c:formatCode>0.0</c:formatCode>
                <c:ptCount val="6"/>
                <c:pt idx="0">
                  <c:v>177.9</c:v>
                </c:pt>
                <c:pt idx="1">
                  <c:v>182.3</c:v>
                </c:pt>
                <c:pt idx="2">
                  <c:v>181.6</c:v>
                </c:pt>
                <c:pt idx="3">
                  <c:v>181.5</c:v>
                </c:pt>
                <c:pt idx="4">
                  <c:v>182.4</c:v>
                </c:pt>
                <c:pt idx="5">
                  <c:v>170.5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D4-4802-B8FB-314FFC582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162336"/>
        <c:axId val="3201568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solidFill>
                    <a:schemeClr val="accent4">
                      <a:lumMod val="40000"/>
                      <a:lumOff val="60000"/>
                    </a:schemeClr>
                  </a:solidFill>
                </c:spPr>
                <c:invertIfNegative val="0"/>
                <c:dLbls>
                  <c:spPr>
                    <a:noFill/>
                    <a:ln w="25169">
                      <a:noFill/>
                    </a:ln>
                  </c:spPr>
                  <c:txPr>
                    <a:bodyPr/>
                    <a:lstStyle/>
                    <a:p>
                      <a:pPr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06C-4326-8F79-C0664F97C055}"/>
                  </c:ext>
                </c:extLst>
              </c15:ser>
            </c15:filteredBarSeries>
          </c:ext>
        </c:extLst>
      </c:barChart>
      <c:catAx>
        <c:axId val="320162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320156848"/>
        <c:crosses val="autoZero"/>
        <c:auto val="1"/>
        <c:lblAlgn val="ctr"/>
        <c:lblOffset val="100"/>
        <c:noMultiLvlLbl val="0"/>
      </c:catAx>
      <c:valAx>
        <c:axId val="320156848"/>
        <c:scaling>
          <c:orientation val="minMax"/>
          <c:max val="300"/>
          <c:min val="0"/>
        </c:scaling>
        <c:delete val="1"/>
        <c:axPos val="l"/>
        <c:numFmt formatCode="General" sourceLinked="1"/>
        <c:majorTickMark val="out"/>
        <c:minorTickMark val="none"/>
        <c:tickLblPos val="none"/>
        <c:crossAx val="320162336"/>
        <c:crosses val="autoZero"/>
        <c:crossBetween val="between"/>
      </c:valAx>
      <c:spPr>
        <a:noFill/>
        <a:ln w="25367">
          <a:noFill/>
        </a:ln>
      </c:spPr>
    </c:plotArea>
    <c:legend>
      <c:legendPos val="b"/>
      <c:layout>
        <c:manualLayout>
          <c:xMode val="edge"/>
          <c:yMode val="edge"/>
          <c:x val="4.8715965046232122E-2"/>
          <c:y val="0.87300771695561163"/>
          <c:w val="0.95019237928315592"/>
          <c:h val="0.11289398179743698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784"/>
      </a:pPr>
      <a:endParaRPr lang="ru-RU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endParaRPr lang="ru-RU"/>
          </a:p>
        </c:rich>
      </c:tx>
      <c:layout>
        <c:manualLayout>
          <c:xMode val="edge"/>
          <c:yMode val="edge"/>
          <c:x val="0.15502942943741796"/>
          <c:y val="1.372231226364127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8018320734315941"/>
          <c:y val="0.10463389159013146"/>
          <c:w val="0.61285327569850812"/>
          <c:h val="0.754603115489495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Потребление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Яйца, шт.</c:v>
                </c:pt>
                <c:pt idx="1">
                  <c:v>Молоко и молокопродукты, кг</c:v>
                </c:pt>
                <c:pt idx="2">
                  <c:v>Мясо и мясопродукты, кг</c:v>
                </c:pt>
                <c:pt idx="3">
                  <c:v>Овощи, кг</c:v>
                </c:pt>
                <c:pt idx="4">
                  <c:v>Картофель, кг</c:v>
                </c:pt>
              </c:strCache>
            </c:strRef>
          </c:cat>
          <c:val>
            <c:numRef>
              <c:f>Лист1!$B$2:$B$6</c:f>
              <c:numCache>
                <c:formatCode>0</c:formatCode>
                <c:ptCount val="5"/>
                <c:pt idx="0">
                  <c:v>301</c:v>
                </c:pt>
                <c:pt idx="1">
                  <c:v>180</c:v>
                </c:pt>
                <c:pt idx="2">
                  <c:v>77</c:v>
                </c:pt>
                <c:pt idx="3">
                  <c:v>98</c:v>
                </c:pt>
                <c:pt idx="4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1-4736-99D1-8184E67C362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Производство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7.66823010003719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33-40EB-AB9A-DE35218C036D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Яйца, шт.</c:v>
                </c:pt>
                <c:pt idx="1">
                  <c:v>Молоко и молокопродукты, кг</c:v>
                </c:pt>
                <c:pt idx="2">
                  <c:v>Мясо и мясопродукты, кг</c:v>
                </c:pt>
                <c:pt idx="3">
                  <c:v>Овощи, кг</c:v>
                </c:pt>
                <c:pt idx="4">
                  <c:v>Картофель, кг</c:v>
                </c:pt>
              </c:strCache>
            </c:strRef>
          </c:cat>
          <c:val>
            <c:numRef>
              <c:f>Лист1!$C$2:$C$6</c:f>
              <c:numCache>
                <c:formatCode>0</c:formatCode>
                <c:ptCount val="5"/>
                <c:pt idx="0">
                  <c:v>99</c:v>
                </c:pt>
                <c:pt idx="1">
                  <c:v>170</c:v>
                </c:pt>
                <c:pt idx="2">
                  <c:v>125</c:v>
                </c:pt>
                <c:pt idx="3">
                  <c:v>34</c:v>
                </c:pt>
                <c:pt idx="4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1-4736-99D1-8184E67C362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Норма потребления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dLbl>
              <c:idx val="4"/>
              <c:layout>
                <c:manualLayout>
                  <c:x val="-3.7261118091730027E-3"/>
                  <c:y val="-1.27803835000619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74-42B9-844C-CE1B2AA54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Лист1!$A$2:$A$6</c:f>
              <c:strCache>
                <c:ptCount val="5"/>
                <c:pt idx="0">
                  <c:v>Яйца, шт.</c:v>
                </c:pt>
                <c:pt idx="1">
                  <c:v>Молоко и молокопродукты, кг</c:v>
                </c:pt>
                <c:pt idx="2">
                  <c:v>Мясо и мясопродукты, кг</c:v>
                </c:pt>
                <c:pt idx="3">
                  <c:v>Овощи, кг</c:v>
                </c:pt>
                <c:pt idx="4">
                  <c:v>Картофель, кг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260</c:v>
                </c:pt>
                <c:pt idx="1">
                  <c:v>325</c:v>
                </c:pt>
                <c:pt idx="2">
                  <c:v>73</c:v>
                </c:pt>
                <c:pt idx="3">
                  <c:v>140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33-40EB-AB9A-DE35218C03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8560712"/>
        <c:axId val="878555616"/>
      </c:barChart>
      <c:catAx>
        <c:axId val="87856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ru-RU"/>
          </a:p>
        </c:txPr>
        <c:crossAx val="878555616"/>
        <c:crosses val="autoZero"/>
        <c:auto val="1"/>
        <c:lblAlgn val="ctr"/>
        <c:lblOffset val="100"/>
        <c:noMultiLvlLbl val="0"/>
      </c:catAx>
      <c:valAx>
        <c:axId val="87855561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one"/>
        <c:crossAx val="87856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2333950374841"/>
          <c:y val="0.93166177993105459"/>
          <c:w val="0.78390106498339007"/>
          <c:h val="6.5782143368933246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00"/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rich>
      </c:tx>
      <c:layout>
        <c:manualLayout>
          <c:xMode val="edge"/>
          <c:yMode val="edge"/>
          <c:x val="0.24475775098425198"/>
          <c:y val="9.37499942328989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34951496928338E-2"/>
          <c:y val="2.2386782165558235E-2"/>
          <c:w val="0.91367909474854714"/>
          <c:h val="0.75432351673668785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Лист1!$B$1</c:f>
              <c:strCache>
                <c:ptCount val="1"/>
                <c:pt idx="0">
                  <c:v>Федеральный бюджет</c:v>
                </c:pt>
              </c:strCache>
            </c:strRef>
          </c:tx>
          <c:spPr>
            <a:pattFill prst="wdUpDiag">
              <a:fgClr>
                <a:schemeClr val="accent6">
                  <a:lumMod val="60000"/>
                  <a:lumOff val="40000"/>
                </a:schemeClr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1993672251846073E-3"/>
                  <c:y val="-4.49196415907782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ECA-450C-B4C4-0F50D42E1BAE}"/>
                </c:ext>
              </c:extLst>
            </c:dLbl>
            <c:dLbl>
              <c:idx val="1"/>
              <c:layout>
                <c:manualLayout>
                  <c:x val="3.5981016755537889E-3"/>
                  <c:y val="-7.82344529406625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CA-450C-B4C4-0F50D42E1BAE}"/>
                </c:ext>
              </c:extLst>
            </c:dLbl>
            <c:dLbl>
              <c:idx val="2"/>
              <c:layout>
                <c:manualLayout>
                  <c:x val="-1.1993672251846403E-3"/>
                  <c:y val="-7.53783418710131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CA-450C-B4C4-0F50D42E1BAE}"/>
                </c:ext>
              </c:extLst>
            </c:dLbl>
            <c:dLbl>
              <c:idx val="3"/>
              <c:layout>
                <c:manualLayout>
                  <c:x val="0"/>
                  <c:y val="-1.0012305152212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CA-450C-B4C4-0F50D42E1BAE}"/>
                </c:ext>
              </c:extLst>
            </c:dLbl>
            <c:dLbl>
              <c:idx val="4"/>
              <c:layout>
                <c:manualLayout>
                  <c:x val="-1.1993672251846051E-2"/>
                  <c:y val="-7.70914987959878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CA-450C-B4C4-0F50D42E1BAE}"/>
                </c:ext>
              </c:extLst>
            </c:dLbl>
            <c:dLbl>
              <c:idx val="5"/>
              <c:layout>
                <c:manualLayout>
                  <c:x val="-8.3955705762921735E-3"/>
                  <c:y val="-2.59388537477558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CA-450C-B4C4-0F50D42E1B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0.0</c:formatCode>
                <c:ptCount val="6"/>
                <c:pt idx="0">
                  <c:v>393.16849999999999</c:v>
                </c:pt>
                <c:pt idx="1">
                  <c:v>387.2</c:v>
                </c:pt>
                <c:pt idx="2">
                  <c:v>495.59690000000001</c:v>
                </c:pt>
                <c:pt idx="3">
                  <c:v>573.39099999999996</c:v>
                </c:pt>
                <c:pt idx="4">
                  <c:v>652.12630000000001</c:v>
                </c:pt>
                <c:pt idx="5">
                  <c:v>528.06740000000002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CA-450C-B4C4-0F50D42E1BAE}"/>
            </c:ext>
          </c:extLst>
        </c:ser>
        <c:ser>
          <c:idx val="4"/>
          <c:order val="1"/>
          <c:tx>
            <c:strRef>
              <c:f>Лист1!$C$1</c:f>
              <c:strCache>
                <c:ptCount val="1"/>
                <c:pt idx="0">
                  <c:v>Областной бюджет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1.0794305026661346E-2"/>
                  <c:y val="-9.510803171234000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ECA-450C-B4C4-0F50D42E1BAE}"/>
                </c:ext>
              </c:extLst>
            </c:dLbl>
            <c:dLbl>
              <c:idx val="1"/>
              <c:layout>
                <c:manualLayout>
                  <c:x val="8.3955705762921735E-3"/>
                  <c:y val="-5.18777074955117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ECA-450C-B4C4-0F50D42E1BAE}"/>
                </c:ext>
              </c:extLst>
            </c:dLbl>
            <c:dLbl>
              <c:idx val="2"/>
              <c:layout>
                <c:manualLayout>
                  <c:x val="1.3193039477030559E-2"/>
                  <c:y val="2.59388537477558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ECA-450C-B4C4-0F50D42E1BAE}"/>
                </c:ext>
              </c:extLst>
            </c:dLbl>
            <c:dLbl>
              <c:idx val="3"/>
              <c:layout>
                <c:manualLayout>
                  <c:x val="9.5949378014767699E-3"/>
                  <c:y val="-5.18777074955117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ECA-450C-B4C4-0F50D42E1B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Лист1!$C$2:$C$7</c:f>
              <c:numCache>
                <c:formatCode>0.0</c:formatCode>
                <c:ptCount val="6"/>
                <c:pt idx="0">
                  <c:v>127.1</c:v>
                </c:pt>
                <c:pt idx="1">
                  <c:v>247</c:v>
                </c:pt>
                <c:pt idx="2">
                  <c:v>270.3</c:v>
                </c:pt>
                <c:pt idx="3">
                  <c:v>247.4</c:v>
                </c:pt>
                <c:pt idx="4">
                  <c:v>419.3</c:v>
                </c:pt>
                <c:pt idx="5">
                  <c:v>485.6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ECA-450C-B4C4-0F50D42E1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6690360"/>
        <c:axId val="796697808"/>
      </c:barChart>
      <c:lineChart>
        <c:grouping val="standard"/>
        <c:varyColors val="0"/>
        <c:ser>
          <c:idx val="0"/>
          <c:order val="2"/>
          <c:tx>
            <c:strRef>
              <c:f>Лист1!$D$1</c:f>
              <c:strCache>
                <c:ptCount val="1"/>
                <c:pt idx="0">
                  <c:v>Всего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5186711728876501E-2"/>
                  <c:y val="-5.39035699089334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ECA-450C-B4C4-0F50D42E1BAE}"/>
                </c:ext>
              </c:extLst>
            </c:dLbl>
            <c:dLbl>
              <c:idx val="1"/>
              <c:layout>
                <c:manualLayout>
                  <c:x val="-3.7180383980722487E-2"/>
                  <c:y val="-4.26736595112389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ECA-450C-B4C4-0F50D42E1BAE}"/>
                </c:ext>
              </c:extLst>
            </c:dLbl>
            <c:dLbl>
              <c:idx val="2"/>
              <c:layout>
                <c:manualLayout>
                  <c:x val="-4.5575954557014658E-2"/>
                  <c:y val="-4.2045138226933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ECA-450C-B4C4-0F50D42E1BAE}"/>
                </c:ext>
              </c:extLst>
            </c:dLbl>
            <c:dLbl>
              <c:idx val="3"/>
              <c:layout>
                <c:manualLayout>
                  <c:x val="-4.9174056232568535E-2"/>
                  <c:y val="-4.9411605749855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ECA-450C-B4C4-0F50D42E1BAE}"/>
                </c:ext>
              </c:extLst>
            </c:dLbl>
            <c:dLbl>
              <c:idx val="4"/>
              <c:layout>
                <c:manualLayout>
                  <c:x val="-5.0373423457753044E-2"/>
                  <c:y val="-3.36897311930833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ECA-450C-B4C4-0F50D42E1BAE}"/>
                </c:ext>
              </c:extLst>
            </c:dLbl>
            <c:dLbl>
              <c:idx val="5"/>
              <c:layout>
                <c:manualLayout>
                  <c:x val="-2.6386078954061119E-2"/>
                  <c:y val="-4.71656236703167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ECA-450C-B4C4-0F50D42E1BAE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Лист1!$D$2:$D$7</c:f>
              <c:numCache>
                <c:formatCode>0.0</c:formatCode>
                <c:ptCount val="6"/>
                <c:pt idx="0">
                  <c:v>520.29999999999995</c:v>
                </c:pt>
                <c:pt idx="1">
                  <c:v>634.20000000000005</c:v>
                </c:pt>
                <c:pt idx="2">
                  <c:v>765.9</c:v>
                </c:pt>
                <c:pt idx="3">
                  <c:v>870</c:v>
                </c:pt>
                <c:pt idx="4">
                  <c:v>1071.5</c:v>
                </c:pt>
                <c:pt idx="5">
                  <c:v>1013.7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ECA-450C-B4C4-0F50D42E1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690360"/>
        <c:axId val="796697808"/>
      </c:lineChart>
      <c:catAx>
        <c:axId val="79669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796697808"/>
        <c:crosses val="autoZero"/>
        <c:auto val="1"/>
        <c:lblAlgn val="ctr"/>
        <c:lblOffset val="100"/>
        <c:noMultiLvlLbl val="0"/>
      </c:catAx>
      <c:valAx>
        <c:axId val="796697808"/>
        <c:scaling>
          <c:orientation val="minMax"/>
          <c:max val="1500"/>
          <c:min val="0"/>
        </c:scaling>
        <c:delete val="1"/>
        <c:axPos val="l"/>
        <c:numFmt formatCode="0.0" sourceLinked="1"/>
        <c:majorTickMark val="none"/>
        <c:minorTickMark val="none"/>
        <c:tickLblPos val="nextTo"/>
        <c:crossAx val="79669036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0050492415796"/>
          <c:y val="0.87296844650775207"/>
          <c:w val="0.78568752592923341"/>
          <c:h val="0.102575593213384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121511342705544E-2"/>
          <c:y val="4.0925715727077816E-2"/>
          <c:w val="0.97411056253837314"/>
          <c:h val="0.649295444352977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Налоговые поступления в консолидированный бюджет Тверской области, млн руб. 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787140995037902E-17"/>
                  <c:y val="8.12758213391055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D2-4440-936D-70853DC6C0F4}"/>
                </c:ext>
              </c:extLst>
            </c:dLbl>
            <c:dLbl>
              <c:idx val="1"/>
              <c:layout>
                <c:manualLayout>
                  <c:x val="0"/>
                  <c:y val="1.08367761785473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D2-4440-936D-70853DC6C0F4}"/>
                </c:ext>
              </c:extLst>
            </c:dLbl>
            <c:dLbl>
              <c:idx val="2"/>
              <c:layout>
                <c:manualLayout>
                  <c:x val="0"/>
                  <c:y val="1.62551642678211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DD2-4440-936D-70853DC6C0F4}"/>
                </c:ext>
              </c:extLst>
            </c:dLbl>
            <c:dLbl>
              <c:idx val="3"/>
              <c:layout>
                <c:manualLayout>
                  <c:x val="-8.6297127960303214E-17"/>
                  <c:y val="1.62551642678210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D2-4440-936D-70853DC6C0F4}"/>
                </c:ext>
              </c:extLst>
            </c:dLbl>
            <c:dLbl>
              <c:idx val="4"/>
              <c:layout>
                <c:manualLayout>
                  <c:x val="-4.7071704475685145E-3"/>
                  <c:y val="1.0536200472484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D2-4440-936D-70853DC6C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 (оценка)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682.8</c:v>
                </c:pt>
                <c:pt idx="1">
                  <c:v>707.7</c:v>
                </c:pt>
                <c:pt idx="2">
                  <c:v>863.3</c:v>
                </c:pt>
                <c:pt idx="3">
                  <c:v>891.7</c:v>
                </c:pt>
                <c:pt idx="4">
                  <c:v>877.2</c:v>
                </c:pt>
                <c:pt idx="5">
                  <c:v>946.5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B-4CF1-A814-9C414FD826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78536016"/>
        <c:axId val="878545816"/>
      </c:barChart>
      <c:line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Объем выплаченных субсидий за счет средств областного бюджета Тверской области, млн руб.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1767926118921286E-3"/>
                  <c:y val="3.25103285356421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D2-4440-936D-70853DC6C0F4}"/>
                </c:ext>
              </c:extLst>
            </c:dLbl>
            <c:dLbl>
              <c:idx val="1"/>
              <c:layout>
                <c:manualLayout>
                  <c:x val="-5.8839630594606437E-3"/>
                  <c:y val="4.0637910669552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D2-4440-936D-70853DC6C0F4}"/>
                </c:ext>
              </c:extLst>
            </c:dLbl>
            <c:dLbl>
              <c:idx val="2"/>
              <c:layout>
                <c:manualLayout>
                  <c:x val="3.5303778356763861E-3"/>
                  <c:y val="7.1040629355498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D2-4440-936D-70853DC6C0F4}"/>
                </c:ext>
              </c:extLst>
            </c:dLbl>
            <c:dLbl>
              <c:idx val="3"/>
              <c:layout>
                <c:manualLayout>
                  <c:x val="3.5303778356762998E-3"/>
                  <c:y val="2.1673552357094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D2-4440-936D-70853DC6C0F4}"/>
                </c:ext>
              </c:extLst>
            </c:dLbl>
            <c:dLbl>
              <c:idx val="4"/>
              <c:layout>
                <c:manualLayout>
                  <c:x val="8.6297127960303214E-17"/>
                  <c:y val="2.98011344910053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D2-4440-936D-70853DC6C0F4}"/>
                </c:ext>
              </c:extLst>
            </c:dLbl>
            <c:dLbl>
              <c:idx val="5"/>
              <c:layout>
                <c:manualLayout>
                  <c:x val="-2.1182267014058318E-2"/>
                  <c:y val="3.19081851431454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DD2-4440-936D-70853DC6C0F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 (оценка)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229.5</c:v>
                </c:pt>
                <c:pt idx="1">
                  <c:v>390.6</c:v>
                </c:pt>
                <c:pt idx="2">
                  <c:v>446</c:v>
                </c:pt>
                <c:pt idx="3">
                  <c:v>321.60000000000002</c:v>
                </c:pt>
                <c:pt idx="4">
                  <c:v>456</c:v>
                </c:pt>
                <c:pt idx="5">
                  <c:v>520.5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DD2-4440-936D-70853DC6C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536016"/>
        <c:axId val="878545816"/>
      </c:lineChart>
      <c:catAx>
        <c:axId val="87853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8545816"/>
        <c:crosses val="autoZero"/>
        <c:auto val="1"/>
        <c:lblAlgn val="ctr"/>
        <c:lblOffset val="100"/>
        <c:noMultiLvlLbl val="0"/>
      </c:catAx>
      <c:valAx>
        <c:axId val="878545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853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6110881552543108"/>
          <c:w val="1"/>
          <c:h val="0.168904377790591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695438858048027E-2"/>
          <c:y val="2.3475602949072753E-2"/>
          <c:w val="0.95330456114195194"/>
          <c:h val="0.59909912218125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Общая посевная площадь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79F3-464C-AF99-A3FF34341AF1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625-46B0-BB26-CDB6401347D2}"/>
              </c:ext>
            </c:extLst>
          </c:dPt>
          <c:dLbls>
            <c:dLbl>
              <c:idx val="0"/>
              <c:layout>
                <c:manualLayout>
                  <c:x val="-1.2516530421351039E-2"/>
                  <c:y val="-4.68749971164496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1A-4996-96CA-D8FF628FA21F}"/>
                </c:ext>
              </c:extLst>
            </c:dLbl>
            <c:dLbl>
              <c:idx val="2"/>
              <c:layout>
                <c:manualLayout>
                  <c:x val="-6.0974407861492091E-3"/>
                  <c:y val="-1.802400501013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F3-464C-AF99-A3FF34341AF1}"/>
                </c:ext>
              </c:extLst>
            </c:dLbl>
            <c:dLbl>
              <c:idx val="5"/>
              <c:layout>
                <c:manualLayout>
                  <c:x val="-6.2500000000001599E-3"/>
                  <c:y val="2.343749855822413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92E08071-6DD8-45B4-B702-3E278C67CEE8}" type="VALUE">
                      <a:rPr lang="en-US" sz="20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2000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[ЗНАЧЕНИЕ]</a:t>
                    </a:fld>
                    <a:endParaRPr lang="ru-RU"/>
                  </a:p>
                </c:rich>
              </c:tx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79F3-464C-AF99-A3FF34341AF1}"/>
                </c:ext>
              </c:extLst>
            </c:dLbl>
            <c:dLbl>
              <c:idx val="6"/>
              <c:layout>
                <c:manualLayout>
                  <c:x val="-5.8088527797986603E-3"/>
                  <c:y val="-1.2932081762655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9F3-464C-AF99-A3FF34341AF1}"/>
                </c:ext>
              </c:extLst>
            </c:dLbl>
            <c:dLbl>
              <c:idx val="7"/>
              <c:layout>
                <c:manualLayout>
                  <c:x val="7.4633284473768144E-4"/>
                  <c:y val="-7.55509100108819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F3-464C-AF99-A3FF34341AF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Лист1!$A$2:$A$13</c:f>
              <c:strCache>
                <c:ptCount val="12"/>
                <c:pt idx="0">
                  <c:v>1. Орловская</c:v>
                </c:pt>
                <c:pt idx="1">
                  <c:v>2. Рязанская</c:v>
                </c:pt>
                <c:pt idx="2">
                  <c:v>3. Тульская</c:v>
                </c:pt>
                <c:pt idx="3">
                  <c:v>4. Брянская</c:v>
                </c:pt>
                <c:pt idx="4">
                  <c:v>5. Московская</c:v>
                </c:pt>
                <c:pt idx="5">
                  <c:v>6. Тверская</c:v>
                </c:pt>
                <c:pt idx="6">
                  <c:v>7. Смоленская </c:v>
                </c:pt>
                <c:pt idx="7">
                  <c:v>8. Калужская</c:v>
                </c:pt>
                <c:pt idx="8">
                  <c:v>9. Владимирская</c:v>
                </c:pt>
                <c:pt idx="9">
                  <c:v>10. Ярославская</c:v>
                </c:pt>
                <c:pt idx="10">
                  <c:v>11. Ивановская</c:v>
                </c:pt>
                <c:pt idx="11">
                  <c:v>12. Костромская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1332</c:v>
                </c:pt>
                <c:pt idx="1">
                  <c:v>1079</c:v>
                </c:pt>
                <c:pt idx="2">
                  <c:v>935</c:v>
                </c:pt>
                <c:pt idx="3">
                  <c:v>934</c:v>
                </c:pt>
                <c:pt idx="4">
                  <c:v>532</c:v>
                </c:pt>
                <c:pt idx="5">
                  <c:v>475.4</c:v>
                </c:pt>
                <c:pt idx="6">
                  <c:v>392</c:v>
                </c:pt>
                <c:pt idx="7">
                  <c:v>346</c:v>
                </c:pt>
                <c:pt idx="8">
                  <c:v>287</c:v>
                </c:pt>
                <c:pt idx="9">
                  <c:v>259</c:v>
                </c:pt>
                <c:pt idx="10">
                  <c:v>193</c:v>
                </c:pt>
                <c:pt idx="11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3-464C-AF99-A3FF34341A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78521512"/>
        <c:axId val="878534056"/>
      </c:barChart>
      <c:catAx>
        <c:axId val="87852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8534056"/>
        <c:crosses val="autoZero"/>
        <c:auto val="1"/>
        <c:lblAlgn val="ctr"/>
        <c:lblOffset val="100"/>
        <c:noMultiLvlLbl val="0"/>
      </c:catAx>
      <c:valAx>
        <c:axId val="878534056"/>
        <c:scaling>
          <c:orientation val="minMax"/>
          <c:max val="1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87852151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08778355615285E-2"/>
          <c:y val="7.7575886866945096E-2"/>
          <c:w val="0.43446588827471422"/>
          <c:h val="0.84434793312126988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1-4B01-9B44-6C19B5E4CF6D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C3-4F73-BE98-94C9EBAF3B45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1C3-4F73-BE98-94C9EBAF3B45}"/>
              </c:ext>
            </c:extLst>
          </c:dPt>
          <c:dPt>
            <c:idx val="3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C3-4F73-BE98-94C9EBAF3B45}"/>
              </c:ext>
            </c:extLst>
          </c:dPt>
          <c:dPt>
            <c:idx val="4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1C3-4F73-BE98-94C9EBAF3B45}"/>
              </c:ext>
            </c:extLst>
          </c:dPt>
          <c:dLbls>
            <c:dLbl>
              <c:idx val="0"/>
              <c:layout>
                <c:manualLayout>
                  <c:x val="1.8089403815981099E-2"/>
                  <c:y val="-0.13358989581316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E1-4B01-9B44-6C19B5E4CF6D}"/>
                </c:ext>
              </c:extLst>
            </c:dLbl>
            <c:dLbl>
              <c:idx val="1"/>
              <c:layout>
                <c:manualLayout>
                  <c:x val="9.1652979334304191E-2"/>
                  <c:y val="-9.3747295307486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C3-4F73-BE98-94C9EBAF3B45}"/>
                </c:ext>
              </c:extLst>
            </c:dLbl>
            <c:dLbl>
              <c:idx val="4"/>
              <c:layout>
                <c:manualLayout>
                  <c:x val="-6.3915893483133243E-2"/>
                  <c:y val="-0.121871483899732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C3-4F73-BE98-94C9EBAF3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19050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Картофель и овощи</c:v>
                </c:pt>
                <c:pt idx="1">
                  <c:v>Технические культуры </c:v>
                </c:pt>
                <c:pt idx="2">
                  <c:v>Кормовые культуры </c:v>
                </c:pt>
                <c:pt idx="3">
                  <c:v>Яровые зерновые культуры</c:v>
                </c:pt>
                <c:pt idx="4">
                  <c:v>Озимые зерновые культуры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15.71</c:v>
                </c:pt>
                <c:pt idx="1">
                  <c:v>5.73</c:v>
                </c:pt>
                <c:pt idx="2">
                  <c:v>385.99</c:v>
                </c:pt>
                <c:pt idx="3">
                  <c:v>57.36</c:v>
                </c:pt>
                <c:pt idx="4">
                  <c:v>10.63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1-4B01-9B44-6C19B5E4CF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724331349639494"/>
          <c:y val="0.14663590229834045"/>
          <c:w val="0.36104940192442764"/>
          <c:h val="0.767663937353185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n>
            <a:noFill/>
          </a:ln>
          <a:solidFill>
            <a:schemeClr val="tx1"/>
          </a:solidFill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662892561487156E-2"/>
          <c:y val="4.1307090773045382E-2"/>
          <c:w val="0.90081209130456263"/>
          <c:h val="0.71380476713010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Зерновые и зернобобовые культуры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065735049840456E-3"/>
                  <c:y val="1.21482042658371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A79-42B1-92B7-6FB6CA91D559}"/>
                </c:ext>
              </c:extLst>
            </c:dLbl>
            <c:dLbl>
              <c:idx val="1"/>
              <c:layout>
                <c:manualLayout>
                  <c:x val="-4.219720514952098E-3"/>
                  <c:y val="1.82223063987557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79-42B1-92B7-6FB6CA91D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 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Лист1!$B$2:$B$7</c:f>
              <c:numCache>
                <c:formatCode>#\ ##0.0</c:formatCode>
                <c:ptCount val="6"/>
                <c:pt idx="0">
                  <c:v>65.8</c:v>
                </c:pt>
                <c:pt idx="1">
                  <c:v>61.2</c:v>
                </c:pt>
                <c:pt idx="2">
                  <c:v>58.6</c:v>
                </c:pt>
                <c:pt idx="3">
                  <c:v>59.7</c:v>
                </c:pt>
                <c:pt idx="4">
                  <c:v>62.1</c:v>
                </c:pt>
                <c:pt idx="5">
                  <c:v>57.4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79-42B1-92B7-6FB6CA91D55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Кормовые культуры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659161544856294E-2"/>
                  <c:y val="7.35922410639878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79-42B1-92B7-6FB6CA91D559}"/>
                </c:ext>
              </c:extLst>
            </c:dLbl>
            <c:dLbl>
              <c:idx val="1"/>
              <c:layout>
                <c:manualLayout>
                  <c:x val="8.4394410299041961E-3"/>
                  <c:y val="9.753724673914273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79-42B1-92B7-6FB6CA91D559}"/>
                </c:ext>
              </c:extLst>
            </c:dLbl>
            <c:dLbl>
              <c:idx val="2"/>
              <c:layout>
                <c:manualLayout>
                  <c:x val="7.0328675249201628E-3"/>
                  <c:y val="1.10388361595981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79-42B1-92B7-6FB6CA91D559}"/>
                </c:ext>
              </c:extLst>
            </c:dLbl>
            <c:dLbl>
              <c:idx val="3"/>
              <c:layout>
                <c:manualLayout>
                  <c:x val="9.8460145348882276E-3"/>
                  <c:y val="1.21482252414297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A79-42B1-92B7-6FB6CA91D559}"/>
                </c:ext>
              </c:extLst>
            </c:dLbl>
            <c:dLbl>
              <c:idx val="4"/>
              <c:layout>
                <c:manualLayout>
                  <c:x val="1.4065735049840223E-2"/>
                  <c:y val="7.18350170254646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79-42B1-92B7-6FB6CA91D559}"/>
                </c:ext>
              </c:extLst>
            </c:dLbl>
            <c:dLbl>
              <c:idx val="5"/>
              <c:layout>
                <c:manualLayout>
                  <c:x val="9.5334752595057012E-3"/>
                  <c:y val="-4.2699908239166804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8A-4944-A91E-2A4AD66B69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 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Лист1!$C$2:$C$7</c:f>
              <c:numCache>
                <c:formatCode>#\ ##0.0</c:formatCode>
                <c:ptCount val="6"/>
                <c:pt idx="0">
                  <c:v>52.4</c:v>
                </c:pt>
                <c:pt idx="1">
                  <c:v>52.9</c:v>
                </c:pt>
                <c:pt idx="2">
                  <c:v>54.3</c:v>
                </c:pt>
                <c:pt idx="3">
                  <c:v>50.1</c:v>
                </c:pt>
                <c:pt idx="4">
                  <c:v>51.2</c:v>
                </c:pt>
                <c:pt idx="5">
                  <c:v>52.6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79-42B1-92B7-6FB6CA91D55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Картофель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8460145348882276E-3"/>
                  <c:y val="5.14044594273561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A79-42B1-92B7-6FB6CA91D559}"/>
                </c:ext>
              </c:extLst>
            </c:dLbl>
            <c:dLbl>
              <c:idx val="1"/>
              <c:layout>
                <c:manualLayout>
                  <c:x val="7.0328675249201628E-3"/>
                  <c:y val="2.3945005675154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A79-42B1-92B7-6FB6CA91D559}"/>
                </c:ext>
              </c:extLst>
            </c:dLbl>
            <c:dLbl>
              <c:idx val="2"/>
              <c:layout>
                <c:manualLayout>
                  <c:x val="1.1252588039872261E-2"/>
                  <c:y val="2.3945005675154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A79-42B1-92B7-6FB6CA91D559}"/>
                </c:ext>
              </c:extLst>
            </c:dLbl>
            <c:dLbl>
              <c:idx val="3"/>
              <c:layout>
                <c:manualLayout>
                  <c:x val="7.0328675249201628E-3"/>
                  <c:y val="-7.18350170254646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A79-42B1-92B7-6FB6CA91D559}"/>
                </c:ext>
              </c:extLst>
            </c:dLbl>
            <c:dLbl>
              <c:idx val="4"/>
              <c:layout>
                <c:manualLayout>
                  <c:x val="1.1252588039872261E-2"/>
                  <c:y val="7.18350170254646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A79-42B1-92B7-6FB6CA91D559}"/>
                </c:ext>
              </c:extLst>
            </c:dLbl>
            <c:dLbl>
              <c:idx val="5"/>
              <c:layout>
                <c:manualLayout>
                  <c:x val="7.1501064446292751E-3"/>
                  <c:y val="-8.539981647833360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8A-4944-A91E-2A4AD66B69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 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Лист1!$D$2:$D$7</c:f>
              <c:numCache>
                <c:formatCode>#\ ##0.0</c:formatCode>
                <c:ptCount val="6"/>
                <c:pt idx="0">
                  <c:v>16.399999999999999</c:v>
                </c:pt>
                <c:pt idx="1">
                  <c:v>14.8</c:v>
                </c:pt>
                <c:pt idx="2">
                  <c:v>14.3</c:v>
                </c:pt>
                <c:pt idx="3">
                  <c:v>14</c:v>
                </c:pt>
                <c:pt idx="4">
                  <c:v>13.9</c:v>
                </c:pt>
                <c:pt idx="5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A79-42B1-92B7-6FB6CA91D559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Лен-долгунец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6A79-42B1-92B7-6FB6CA91D559}"/>
              </c:ext>
            </c:extLst>
          </c:dPt>
          <c:dLbls>
            <c:dLbl>
              <c:idx val="0"/>
              <c:layout>
                <c:manualLayout>
                  <c:x val="1.4065735049840326E-3"/>
                  <c:y val="-8.117168380525733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A79-42B1-92B7-6FB6CA91D559}"/>
                </c:ext>
              </c:extLst>
            </c:dLbl>
            <c:dLbl>
              <c:idx val="3"/>
              <c:layout>
                <c:manualLayout>
                  <c:x val="0"/>
                  <c:y val="4.789001135030977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A79-42B1-92B7-6FB6CA91D559}"/>
                </c:ext>
              </c:extLst>
            </c:dLbl>
            <c:dLbl>
              <c:idx val="4"/>
              <c:layout>
                <c:manualLayout>
                  <c:x val="2.813147009968065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A79-42B1-92B7-6FB6CA91D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 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Лист1!$E$2:$E$7</c:f>
              <c:numCache>
                <c:formatCode>#\ ##0.0</c:formatCode>
                <c:ptCount val="6"/>
                <c:pt idx="0">
                  <c:v>6.8</c:v>
                </c:pt>
                <c:pt idx="1">
                  <c:v>4.4000000000000004</c:v>
                </c:pt>
                <c:pt idx="2">
                  <c:v>4.7</c:v>
                </c:pt>
                <c:pt idx="3">
                  <c:v>5</c:v>
                </c:pt>
                <c:pt idx="4">
                  <c:v>5.8</c:v>
                </c:pt>
                <c:pt idx="5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A79-42B1-92B7-6FB6CA91D559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Овощи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940038193954426E-2"/>
                  <c:y val="2.49147992338003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A79-42B1-92B7-6FB6CA91D559}"/>
                </c:ext>
              </c:extLst>
            </c:dLbl>
            <c:dLbl>
              <c:idx val="1"/>
              <c:layout>
                <c:manualLayout>
                  <c:x val="2.3833688148763815E-3"/>
                  <c:y val="9.96591969352041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52-4569-90EC-96B4D0B802E4}"/>
                </c:ext>
              </c:extLst>
            </c:dLbl>
            <c:dLbl>
              <c:idx val="2"/>
              <c:layout>
                <c:manualLayout>
                  <c:x val="0"/>
                  <c:y val="1.67615039726084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A79-42B1-92B7-6FB6CA91D559}"/>
                </c:ext>
              </c:extLst>
            </c:dLbl>
            <c:dLbl>
              <c:idx val="3"/>
              <c:layout>
                <c:manualLayout>
                  <c:x val="5.4113732107843003E-3"/>
                  <c:y val="8.69879616398401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A79-42B1-92B7-6FB6CA91D559}"/>
                </c:ext>
              </c:extLst>
            </c:dLbl>
            <c:dLbl>
              <c:idx val="4"/>
              <c:layout>
                <c:manualLayout>
                  <c:x val="1.4065735049840326E-3"/>
                  <c:y val="5.013933353696015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A79-42B1-92B7-6FB6CA91D559}"/>
                </c:ext>
              </c:extLst>
            </c:dLbl>
            <c:dLbl>
              <c:idx val="5"/>
              <c:layout>
                <c:manualLayout>
                  <c:x val="7.1501064446292751E-3"/>
                  <c:y val="1.16455640487682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8A-4944-A91E-2A4AD66B69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 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Лист1!$F$2:$F$7</c:f>
              <c:numCache>
                <c:formatCode>#\ ##0.0</c:formatCode>
                <c:ptCount val="6"/>
                <c:pt idx="0">
                  <c:v>2.7</c:v>
                </c:pt>
                <c:pt idx="1">
                  <c:v>2.4</c:v>
                </c:pt>
                <c:pt idx="2">
                  <c:v>2.2999999999999998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6A79-42B1-92B7-6FB6CA91D5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99905904"/>
        <c:axId val="699920016"/>
      </c:barChart>
      <c:lineChart>
        <c:grouping val="standard"/>
        <c:varyColors val="0"/>
        <c:ser>
          <c:idx val="5"/>
          <c:order val="5"/>
          <c:tx>
            <c:strRef>
              <c:f>Лист1!$G$1</c:f>
              <c:strCache>
                <c:ptCount val="1"/>
                <c:pt idx="0">
                  <c:v>Площадь ярового сева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144,1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87D-44BE-ABD3-D9B1240C507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135,7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41B-4593-B942-3D3C269855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2016 год</c:v>
                </c:pt>
                <c:pt idx="1">
                  <c:v>2017 год</c:v>
                </c:pt>
                <c:pt idx="2">
                  <c:v>2018 год</c:v>
                </c:pt>
                <c:pt idx="3">
                  <c:v>2019 год </c:v>
                </c:pt>
                <c:pt idx="4">
                  <c:v>2020 год</c:v>
                </c:pt>
                <c:pt idx="5">
                  <c:v>2021 год</c:v>
                </c:pt>
              </c:strCache>
            </c:strRef>
          </c:cat>
          <c:val>
            <c:numRef>
              <c:f>Лист1!$G$2:$G$7</c:f>
              <c:numCache>
                <c:formatCode>#\ ##0.0</c:formatCode>
                <c:ptCount val="6"/>
                <c:pt idx="0">
                  <c:v>144.1</c:v>
                </c:pt>
                <c:pt idx="1">
                  <c:v>135.69999999999999</c:v>
                </c:pt>
                <c:pt idx="2">
                  <c:v>134.19999999999999</c:v>
                </c:pt>
                <c:pt idx="3">
                  <c:v>131.10000000000002</c:v>
                </c:pt>
                <c:pt idx="4">
                  <c:v>127.2</c:v>
                </c:pt>
                <c:pt idx="5">
                  <c:v>127.9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6A79-42B1-92B7-6FB6CA91D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912176"/>
        <c:axId val="699906296"/>
      </c:lineChart>
      <c:catAx>
        <c:axId val="69990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699920016"/>
        <c:crosses val="autoZero"/>
        <c:auto val="1"/>
        <c:lblAlgn val="ctr"/>
        <c:lblOffset val="100"/>
        <c:noMultiLvlLbl val="0"/>
      </c:catAx>
      <c:valAx>
        <c:axId val="699920016"/>
        <c:scaling>
          <c:orientation val="minMax"/>
          <c:max val="110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\ ##0.0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699905904"/>
        <c:crosses val="autoZero"/>
        <c:crossBetween val="between"/>
        <c:majorUnit val="30"/>
      </c:valAx>
      <c:valAx>
        <c:axId val="699906296"/>
        <c:scaling>
          <c:orientation val="minMax"/>
          <c:max val="145"/>
          <c:min val="100"/>
        </c:scaling>
        <c:delete val="0"/>
        <c:axPos val="r"/>
        <c:numFmt formatCode="#\ ##0.0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699912176"/>
        <c:crosses val="max"/>
        <c:crossBetween val="between"/>
      </c:valAx>
      <c:catAx>
        <c:axId val="69991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99062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894941942632396"/>
          <c:w val="1"/>
          <c:h val="0.15105038439415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20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864162082871919E-2"/>
          <c:y val="2.6001462244969818E-2"/>
          <c:w val="0.88064890948128283"/>
          <c:h val="0.710149457210309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Сумма осадков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6.3773420666035016E-3"/>
                  <c:y val="1.545566228435306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B8-423A-A98F-90D959C475B0}"/>
                </c:ext>
              </c:extLst>
            </c:dLbl>
            <c:dLbl>
              <c:idx val="2"/>
              <c:layout>
                <c:manualLayout>
                  <c:x val="-3.1530500743690536E-3"/>
                  <c:y val="-2.106955768184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B8-423A-A98F-90D959C475B0}"/>
                </c:ext>
              </c:extLst>
            </c:dLbl>
            <c:dLbl>
              <c:idx val="3"/>
              <c:layout>
                <c:manualLayout>
                  <c:x val="-4.6939999379151413E-3"/>
                  <c:y val="-4.26923431319523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B8-423A-A98F-90D959C475B0}"/>
                </c:ext>
              </c:extLst>
            </c:dLbl>
            <c:dLbl>
              <c:idx val="7"/>
              <c:layout>
                <c:manualLayout>
                  <c:x val="-2.4615290941204206E-2"/>
                  <c:y val="-3.5585791351445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B8-423A-A98F-90D959C475B0}"/>
                </c:ext>
              </c:extLst>
            </c:dLbl>
            <c:dLbl>
              <c:idx val="9"/>
              <c:layout>
                <c:manualLayout>
                  <c:x val="-1.2607831945494835E-2"/>
                  <c:y val="-3.5585791351445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B8-423A-A98F-90D959C475B0}"/>
                </c:ext>
              </c:extLst>
            </c:dLbl>
            <c:dLbl>
              <c:idx val="11"/>
              <c:layout>
                <c:manualLayout>
                  <c:x val="2.8577116992826853E-3"/>
                  <c:y val="-2.8471328192789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B8-423A-A98F-90D959C47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tx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апрель 2021 года</c:v>
                </c:pt>
                <c:pt idx="1">
                  <c:v>май 2021 года</c:v>
                </c:pt>
                <c:pt idx="2">
                  <c:v>июнь 2021 года</c:v>
                </c:pt>
                <c:pt idx="3">
                  <c:v>июль 2021 года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50</c:v>
                </c:pt>
                <c:pt idx="1">
                  <c:v>53</c:v>
                </c:pt>
                <c:pt idx="2">
                  <c:v>76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F-4E44-B990-D33250C8513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Норма осадков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 cap="rnd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invertIfNegative val="0"/>
          <c:dLbls>
            <c:dLbl>
              <c:idx val="2"/>
              <c:layout>
                <c:manualLayout>
                  <c:x val="-8.220658013429279E-3"/>
                  <c:y val="2.61767584878268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B8-423A-A98F-90D959C475B0}"/>
                </c:ext>
              </c:extLst>
            </c:dLbl>
            <c:dLbl>
              <c:idx val="3"/>
              <c:layout>
                <c:manualLayout>
                  <c:x val="-7.559152081990107E-3"/>
                  <c:y val="6.21457961983502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7CB-46B7-AAD5-223A978F2C34}"/>
                </c:ext>
              </c:extLst>
            </c:dLbl>
            <c:dLbl>
              <c:idx val="5"/>
              <c:layout>
                <c:manualLayout>
                  <c:x val="-1.9812307342920471E-2"/>
                  <c:y val="2.59205146880899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B8-423A-A98F-90D959C475B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tx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апрель 2021 года</c:v>
                </c:pt>
                <c:pt idx="1">
                  <c:v>май 2021 года</c:v>
                </c:pt>
                <c:pt idx="2">
                  <c:v>июнь 2021 года</c:v>
                </c:pt>
                <c:pt idx="3">
                  <c:v>июль 2021 года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36.5</c:v>
                </c:pt>
                <c:pt idx="1">
                  <c:v>49</c:v>
                </c:pt>
                <c:pt idx="2">
                  <c:v>63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BF-4E44-B990-D33250C851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78552480"/>
        <c:axId val="878525432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Средняя температура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7910715379655782E-2"/>
                  <c:y val="-3.5176865772651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7CB-46B7-AAD5-223A978F2C34}"/>
                </c:ext>
              </c:extLst>
            </c:dLbl>
            <c:dLbl>
              <c:idx val="1"/>
              <c:layout>
                <c:manualLayout>
                  <c:x val="-2.7910715379655782E-2"/>
                  <c:y val="-3.51768657726510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7CB-46B7-AAD5-223A978F2C34}"/>
                </c:ext>
              </c:extLst>
            </c:dLbl>
            <c:dLbl>
              <c:idx val="2"/>
              <c:layout>
                <c:manualLayout>
                  <c:x val="-9.3035717932185933E-3"/>
                  <c:y val="9.38049753937362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CB-46B7-AAD5-223A978F2C34}"/>
                </c:ext>
              </c:extLst>
            </c:dLbl>
            <c:dLbl>
              <c:idx val="3"/>
              <c:layout>
                <c:manualLayout>
                  <c:x val="-3.4888394224569727E-2"/>
                  <c:y val="-3.04866170029642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8A-4CCC-9A7B-0C8E6EC3E0A1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accent1">
                        <a:lumMod val="50000"/>
                      </a:schemeClr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апрель 2021 года</c:v>
                </c:pt>
                <c:pt idx="1">
                  <c:v>май 2021 года</c:v>
                </c:pt>
                <c:pt idx="2">
                  <c:v>июнь 2021 года</c:v>
                </c:pt>
                <c:pt idx="3">
                  <c:v>июль 2021 года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6</c:v>
                </c:pt>
                <c:pt idx="1">
                  <c:v>17</c:v>
                </c:pt>
                <c:pt idx="2">
                  <c:v>19.899999999999999</c:v>
                </c:pt>
                <c:pt idx="3">
                  <c:v>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CB-46B7-AAD5-223A978F2C3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Норма средней температуры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8147323707616423E-3"/>
                  <c:y val="1.4070746309060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CB-46B7-AAD5-223A978F2C34}"/>
                </c:ext>
              </c:extLst>
            </c:dLbl>
            <c:dLbl>
              <c:idx val="1"/>
              <c:layout>
                <c:manualLayout>
                  <c:x val="3.4888394224569727E-3"/>
                  <c:y val="4.45573633120247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CB-46B7-AAD5-223A978F2C34}"/>
                </c:ext>
              </c:extLst>
            </c:dLbl>
            <c:dLbl>
              <c:idx val="2"/>
              <c:layout>
                <c:manualLayout>
                  <c:x val="-2.3258929483047338E-3"/>
                  <c:y val="-3.0486617002964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CB-46B7-AAD5-223A978F2C34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accent1">
                        <a:lumMod val="50000"/>
                      </a:schemeClr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апрель 2021 года</c:v>
                </c:pt>
                <c:pt idx="1">
                  <c:v>май 2021 года</c:v>
                </c:pt>
                <c:pt idx="2">
                  <c:v>июнь 2021 года</c:v>
                </c:pt>
                <c:pt idx="3">
                  <c:v>июль 2021 года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5.2</c:v>
                </c:pt>
                <c:pt idx="1">
                  <c:v>15.8</c:v>
                </c:pt>
                <c:pt idx="2">
                  <c:v>16.7</c:v>
                </c:pt>
                <c:pt idx="3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CB-46B7-AAD5-223A978F2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561496"/>
        <c:axId val="878563848"/>
      </c:lineChart>
      <c:catAx>
        <c:axId val="87855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ru-RU"/>
          </a:p>
        </c:txPr>
        <c:crossAx val="878525432"/>
        <c:crosses val="autoZero"/>
        <c:auto val="1"/>
        <c:lblAlgn val="ctr"/>
        <c:lblOffset val="100"/>
        <c:noMultiLvlLbl val="0"/>
      </c:catAx>
      <c:valAx>
        <c:axId val="878525432"/>
        <c:scaling>
          <c:orientation val="minMax"/>
          <c:max val="100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878552480"/>
        <c:crosses val="autoZero"/>
        <c:crossBetween val="between"/>
      </c:valAx>
      <c:valAx>
        <c:axId val="8785638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crossAx val="878561496"/>
        <c:crosses val="max"/>
        <c:crossBetween val="between"/>
      </c:valAx>
      <c:catAx>
        <c:axId val="878561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856384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vert="horz" anchor="ctr" anchorCtr="0"/>
          <a:lstStyle/>
          <a:p>
            <a:pPr>
              <a:defRPr/>
            </a:pPr>
            <a:endParaRPr lang="ru-RU"/>
          </a:p>
        </c:txPr>
      </c:legendEntry>
      <c:layout>
        <c:manualLayout>
          <c:xMode val="edge"/>
          <c:yMode val="edge"/>
          <c:x val="3.1029060200977298E-2"/>
          <c:y val="0.83233856357622971"/>
          <c:w val="0.96897093979902271"/>
          <c:h val="6.0353160959920348E-2"/>
        </c:manualLayout>
      </c:layout>
      <c:overlay val="0"/>
      <c:spPr>
        <a:noFill/>
        <a:ln>
          <a:noFill/>
        </a:ln>
        <a:effectLst/>
      </c:spPr>
      <c:txPr>
        <a:bodyPr rot="0" vert="horz" anchor="ctr" anchorCtr="0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534886636427804E-2"/>
          <c:y val="6.9561626469444512E-2"/>
          <c:w val="0.92393929920994911"/>
          <c:h val="0.721845400304933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зерновые и зернобобовые культуры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 w="25169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100.1</c:v>
                </c:pt>
                <c:pt idx="1">
                  <c:v>100.2</c:v>
                </c:pt>
                <c:pt idx="2" formatCode="#\ ##0.0">
                  <c:v>80.900000000000006</c:v>
                </c:pt>
                <c:pt idx="3" formatCode="#\ ##0.0">
                  <c:v>122.1</c:v>
                </c:pt>
                <c:pt idx="4" formatCode="0.0">
                  <c:v>107.1</c:v>
                </c:pt>
                <c:pt idx="5">
                  <c:v>104.3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6C-4326-8F79-C0664F97C05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льноволокно</c:v>
                </c:pt>
              </c:strCache>
            </c:strRef>
          </c:tx>
          <c:invertIfNegative val="0"/>
          <c:dLbls>
            <c:spPr>
              <a:noFill/>
              <a:ln w="25169">
                <a:noFill/>
              </a:ln>
            </c:spPr>
            <c:txPr>
              <a:bodyPr/>
              <a:lstStyle/>
              <a:p>
                <a:pPr>
                  <a:defRPr sz="1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Лист1!$C$2:$C$7</c:f>
            </c:numRef>
          </c:val>
          <c:extLst>
            <c:ext xmlns:c16="http://schemas.microsoft.com/office/drawing/2014/chart" uri="{C3380CC4-5D6E-409C-BE32-E72D297353CC}">
              <c16:uniqueId val="{00000004-906C-4326-8F79-C0664F97C05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картофель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266.10000000000002</c:v>
                </c:pt>
                <c:pt idx="1">
                  <c:v>171.5</c:v>
                </c:pt>
                <c:pt idx="2">
                  <c:v>234.8</c:v>
                </c:pt>
                <c:pt idx="3">
                  <c:v>282.2</c:v>
                </c:pt>
                <c:pt idx="4">
                  <c:v>199.5</c:v>
                </c:pt>
                <c:pt idx="5">
                  <c:v>220.6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C-4794-9313-6B24F717DFAB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овощи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7.703967077976283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80-43D8-99E3-3E509877B44C}"/>
                </c:ext>
              </c:extLst>
            </c:dLbl>
            <c:dLbl>
              <c:idx val="1"/>
              <c:layout>
                <c:manualLayout>
                  <c:x val="5.1359780519842331E-3"/>
                  <c:y val="2.3497049177659693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r>
                      <a:rPr lang="en-US" dirty="0"/>
                      <a:t>4,0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480-43D8-99E3-3E509877B44C}"/>
                </c:ext>
              </c:extLst>
            </c:dLbl>
            <c:dLbl>
              <c:idx val="2"/>
              <c:layout>
                <c:manualLayout>
                  <c:x val="1.0271956103968373E-2"/>
                  <c:y val="7.049114753297643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80-43D8-99E3-3E509877B44C}"/>
                </c:ext>
              </c:extLst>
            </c:dLbl>
            <c:dLbl>
              <c:idx val="3"/>
              <c:layout>
                <c:manualLayout>
                  <c:x val="6.419972564980242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80-43D8-99E3-3E509877B44C}"/>
                </c:ext>
              </c:extLst>
            </c:dLbl>
            <c:dLbl>
              <c:idx val="4"/>
              <c:layout>
                <c:manualLayout>
                  <c:x val="1.1555950616964447E-2"/>
                  <c:y val="-2.349704917765879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80-43D8-99E3-3E509877B44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65.099999999999994</c:v>
                </c:pt>
                <c:pt idx="1">
                  <c:v>54</c:v>
                </c:pt>
                <c:pt idx="2">
                  <c:v>57.2</c:v>
                </c:pt>
                <c:pt idx="3">
                  <c:v>53.5</c:v>
                </c:pt>
                <c:pt idx="4">
                  <c:v>43.1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AC-4794-9313-6B24F717D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1964848"/>
        <c:axId val="701966416"/>
      </c:barChart>
      <c:catAx>
        <c:axId val="70196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1966416"/>
        <c:crosses val="autoZero"/>
        <c:auto val="1"/>
        <c:lblAlgn val="ctr"/>
        <c:lblOffset val="100"/>
        <c:noMultiLvlLbl val="0"/>
      </c:catAx>
      <c:valAx>
        <c:axId val="701966416"/>
        <c:scaling>
          <c:orientation val="minMax"/>
          <c:max val="300"/>
          <c:min val="0"/>
        </c:scaling>
        <c:delete val="1"/>
        <c:axPos val="l"/>
        <c:numFmt formatCode="General" sourceLinked="1"/>
        <c:majorTickMark val="out"/>
        <c:minorTickMark val="none"/>
        <c:tickLblPos val="none"/>
        <c:crossAx val="701964848"/>
        <c:crosses val="autoZero"/>
        <c:crossBetween val="between"/>
      </c:valAx>
      <c:spPr>
        <a:noFill/>
        <a:ln w="25367">
          <a:noFill/>
        </a:ln>
      </c:spPr>
    </c:plotArea>
    <c:legend>
      <c:legendPos val="b"/>
      <c:layout>
        <c:manualLayout>
          <c:xMode val="edge"/>
          <c:yMode val="edge"/>
          <c:x val="4.8715965046232122E-2"/>
          <c:y val="0.87916466037710561"/>
          <c:w val="0.89999997977961399"/>
          <c:h val="6.475120695275896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410946993471433E-2"/>
          <c:y val="0"/>
          <c:w val="0.9316432662879256"/>
          <c:h val="0.7515319478391289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Лист1!$B$1</c:f>
              <c:strCache>
                <c:ptCount val="1"/>
                <c:pt idx="0">
                  <c:v>производство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3.2002804971950852E-3"/>
                  <c:y val="-5.08680512259139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6C-4326-8F79-C0664F97C055}"/>
                </c:ext>
              </c:extLst>
            </c:dLbl>
            <c:dLbl>
              <c:idx val="1"/>
              <c:layout>
                <c:manualLayout>
                  <c:x val="-8.0659119879389568E-4"/>
                  <c:y val="-3.17210293385958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6C-4326-8F79-C0664F97C055}"/>
                </c:ext>
              </c:extLst>
            </c:dLbl>
            <c:dLbl>
              <c:idx val="2"/>
              <c:layout>
                <c:manualLayout>
                  <c:x val="7.1361786382134404E-3"/>
                  <c:y val="-1.914702188731866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6C-4326-8F79-C0664F97C055}"/>
                </c:ext>
              </c:extLst>
            </c:dLbl>
            <c:spPr>
              <a:noFill/>
              <a:ln w="25169">
                <a:noFill/>
              </a:ln>
            </c:spPr>
            <c:txPr>
              <a:bodyPr/>
              <a:lstStyle/>
              <a:p>
                <a:pPr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100.1</c:v>
                </c:pt>
                <c:pt idx="1">
                  <c:v>100.2</c:v>
                </c:pt>
                <c:pt idx="2" formatCode="#\ ##0.0">
                  <c:v>80.900000000000006</c:v>
                </c:pt>
                <c:pt idx="3" formatCode="#\ ##0.0">
                  <c:v>122.1</c:v>
                </c:pt>
                <c:pt idx="4">
                  <c:v>107.1</c:v>
                </c:pt>
                <c:pt idx="5">
                  <c:v>104.3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6C-4326-8F79-C0664F97C055}"/>
            </c:ext>
          </c:extLst>
        </c:ser>
        <c:ser>
          <c:idx val="2"/>
          <c:order val="2"/>
          <c:tx>
            <c:strRef>
              <c:f>Лист1!$C$1</c:f>
              <c:strCache>
                <c:ptCount val="1"/>
                <c:pt idx="0">
                  <c:v>реализация 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Лист1!$C$2:$C$7</c:f>
              <c:numCache>
                <c:formatCode>0.0</c:formatCode>
                <c:ptCount val="6"/>
                <c:pt idx="0">
                  <c:v>40.6</c:v>
                </c:pt>
                <c:pt idx="1">
                  <c:v>30.8</c:v>
                </c:pt>
                <c:pt idx="2">
                  <c:v>30.6</c:v>
                </c:pt>
                <c:pt idx="3">
                  <c:v>43.6</c:v>
                </c:pt>
                <c:pt idx="4">
                  <c:v>51.9</c:v>
                </c:pt>
                <c:pt idx="5">
                  <c:v>50.4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A-4E4C-B6A9-85887DC85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1968376"/>
        <c:axId val="7019613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solidFill>
                    <a:schemeClr val="accent4">
                      <a:lumMod val="40000"/>
                      <a:lumOff val="60000"/>
                    </a:schemeClr>
                  </a:solidFill>
                </c:spPr>
                <c:invertIfNegative val="0"/>
                <c:dLbls>
                  <c:spPr>
                    <a:noFill/>
                    <a:ln w="25169">
                      <a:noFill/>
                    </a:ln>
                  </c:spPr>
                  <c:txPr>
                    <a:bodyPr/>
                    <a:lstStyle/>
                    <a:p>
                      <a:pPr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2020</c:v>
                      </c:pt>
                      <c:pt idx="5">
                        <c:v>2021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06C-4326-8F79-C0664F97C055}"/>
                  </c:ext>
                </c:extLst>
              </c15:ser>
            </c15:filteredBarSeries>
          </c:ext>
        </c:extLst>
      </c:barChart>
      <c:catAx>
        <c:axId val="701968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701961320"/>
        <c:crosses val="autoZero"/>
        <c:auto val="1"/>
        <c:lblAlgn val="ctr"/>
        <c:lblOffset val="100"/>
        <c:noMultiLvlLbl val="0"/>
      </c:catAx>
      <c:valAx>
        <c:axId val="701961320"/>
        <c:scaling>
          <c:orientation val="minMax"/>
          <c:max val="150"/>
          <c:min val="0"/>
        </c:scaling>
        <c:delete val="1"/>
        <c:axPos val="l"/>
        <c:numFmt formatCode="General" sourceLinked="1"/>
        <c:majorTickMark val="out"/>
        <c:minorTickMark val="none"/>
        <c:tickLblPos val="none"/>
        <c:crossAx val="701968376"/>
        <c:crosses val="autoZero"/>
        <c:crossBetween val="between"/>
      </c:valAx>
      <c:spPr>
        <a:noFill/>
        <a:ln w="25367">
          <a:noFill/>
        </a:ln>
      </c:spPr>
    </c:plotArea>
    <c:legend>
      <c:legendPos val="b"/>
      <c:layout>
        <c:manualLayout>
          <c:xMode val="edge"/>
          <c:yMode val="edge"/>
          <c:x val="4.3603850779864853E-2"/>
          <c:y val="0.84048431011691138"/>
          <c:w val="0.95019237928315592"/>
          <c:h val="0.1371502200238621"/>
        </c:manualLayout>
      </c:layout>
      <c:overlay val="0"/>
      <c:txPr>
        <a:bodyPr/>
        <a:lstStyle/>
        <a:p>
          <a:pPr>
            <a:defRPr sz="2000" b="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784"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0.45935</cdr:x>
      <cdr:y>0.14946</cdr:y>
    </cdr:from>
    <cdr:to>
      <cdr:x>0.55856</cdr:x>
      <cdr:y>0.57274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33828" y="809887"/>
          <a:ext cx="914400" cy="22937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0.41609</cdr:x>
      <cdr:y>0.36736</cdr:y>
    </cdr:from>
    <cdr:to>
      <cdr:x>0.56408</cdr:x>
      <cdr:y>0.60425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4381841" y="1990635"/>
          <a:ext cx="1558486" cy="1283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40,8 </a:t>
          </a:r>
        </a:p>
        <a:p xmlns:a="http://schemas.openxmlformats.org/drawingml/2006/main">
          <a:pPr algn="ctr"/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млрд. руб</a:t>
          </a:r>
          <a:r>
            <a:rPr lang="ru-RU" sz="2800" dirty="0"/>
            <a:t>.</a:t>
          </a:r>
        </a:p>
      </cdr:txBody>
    </cdr:sp>
  </cdr:relSizeAnchor>
  <cdr:relSizeAnchor xmlns:cdr="http://schemas.openxmlformats.org/drawingml/2006/chartDrawing">
    <cdr:from>
      <cdr:x>0.69423</cdr:x>
      <cdr:y>0.28192</cdr:y>
    </cdr:from>
    <cdr:to>
      <cdr:x>0.88589</cdr:x>
      <cdr:y>0.33507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781608" y="1527654"/>
          <a:ext cx="1872208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Свиноводство 12,4 (30,3 %)</a:t>
          </a:r>
        </a:p>
      </cdr:txBody>
    </cdr:sp>
  </cdr:relSizeAnchor>
  <cdr:relSizeAnchor xmlns:cdr="http://schemas.openxmlformats.org/drawingml/2006/chartDrawing">
    <cdr:from>
      <cdr:x>0.62562</cdr:x>
      <cdr:y>0.34787</cdr:y>
    </cdr:from>
    <cdr:to>
      <cdr:x>0.965</cdr:x>
      <cdr:y>0.34822</cdr:y>
    </cdr:to>
    <cdr:cxnSp macro="">
      <cdr:nvCxnSpPr>
        <cdr:cNvPr id="7" name="Прямая соединительная линия 6">
          <a:extLst xmlns:a="http://schemas.openxmlformats.org/drawingml/2006/main">
            <a:ext uri="{FF2B5EF4-FFF2-40B4-BE49-F238E27FC236}">
              <a16:creationId xmlns:a16="http://schemas.microsoft.com/office/drawing/2014/main" id="{509E9A20-7E7E-4DE1-9D86-1B6AC6CB16B0}"/>
            </a:ext>
          </a:extLst>
        </cdr:cNvPr>
        <cdr:cNvCxnSpPr/>
      </cdr:nvCxnSpPr>
      <cdr:spPr>
        <a:xfrm xmlns:a="http://schemas.openxmlformats.org/drawingml/2006/main" flipV="1">
          <a:off x="6719291" y="1885047"/>
          <a:ext cx="3645035" cy="1896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0.58876</cdr:x>
      <cdr:y>0.70482</cdr:y>
    </cdr:from>
    <cdr:to>
      <cdr:x>0.96698</cdr:x>
      <cdr:y>0.70715</cdr:y>
    </cdr:to>
    <cdr:cxnSp macro="">
      <cdr:nvCxnSpPr>
        <cdr:cNvPr id="18" name="Прямая соединительная линия 17">
          <a:extLst xmlns:a="http://schemas.openxmlformats.org/drawingml/2006/main">
            <a:ext uri="{FF2B5EF4-FFF2-40B4-BE49-F238E27FC236}">
              <a16:creationId xmlns:a16="http://schemas.microsoft.com/office/drawing/2014/main" id="{D8F427E7-A698-4069-97A8-2FFC31F17DDF}"/>
            </a:ext>
          </a:extLst>
        </cdr:cNvPr>
        <cdr:cNvCxnSpPr/>
      </cdr:nvCxnSpPr>
      <cdr:spPr>
        <a:xfrm xmlns:a="http://schemas.openxmlformats.org/drawingml/2006/main">
          <a:off x="6200244" y="3819277"/>
          <a:ext cx="3983048" cy="1264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0.09052</cdr:x>
      <cdr:y>0.72967</cdr:y>
    </cdr:from>
    <cdr:to>
      <cdr:x>0.28955</cdr:x>
      <cdr:y>0.79611</cdr:y>
    </cdr:to>
    <cdr:sp macro="" textlink="">
      <cdr:nvSpPr>
        <cdr:cNvPr id="31" name="TextBox 30"/>
        <cdr:cNvSpPr txBox="1"/>
      </cdr:nvSpPr>
      <cdr:spPr>
        <a:xfrm xmlns:a="http://schemas.openxmlformats.org/drawingml/2006/main">
          <a:off x="953241" y="3953976"/>
          <a:ext cx="2095990" cy="3600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Птицеводство 5,6 (13,7 %) </a:t>
          </a:r>
        </a:p>
      </cdr:txBody>
    </cdr:sp>
  </cdr:relSizeAnchor>
  <cdr:relSizeAnchor xmlns:cdr="http://schemas.openxmlformats.org/drawingml/2006/chartDrawing">
    <cdr:from>
      <cdr:x>0.33033</cdr:x>
      <cdr:y>0.77158</cdr:y>
    </cdr:from>
    <cdr:to>
      <cdr:x>0.41483</cdr:x>
      <cdr:y>0.79063</cdr:y>
    </cdr:to>
    <cdr:cxnSp macro="">
      <cdr:nvCxnSpPr>
        <cdr:cNvPr id="32" name="Прямая соединительная линия 31">
          <a:extLst xmlns:a="http://schemas.openxmlformats.org/drawingml/2006/main">
            <a:ext uri="{FF2B5EF4-FFF2-40B4-BE49-F238E27FC236}">
              <a16:creationId xmlns:a16="http://schemas.microsoft.com/office/drawing/2014/main" id="{045FA192-6F06-4080-B62B-9FAC0BA4FE68}"/>
            </a:ext>
          </a:extLst>
        </cdr:cNvPr>
        <cdr:cNvCxnSpPr/>
      </cdr:nvCxnSpPr>
      <cdr:spPr>
        <a:xfrm xmlns:a="http://schemas.openxmlformats.org/drawingml/2006/main" flipV="1">
          <a:off x="3361127" y="4181061"/>
          <a:ext cx="859884" cy="10322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0.04669</cdr:x>
      <cdr:y>0.52962</cdr:y>
    </cdr:from>
    <cdr:to>
      <cdr:x>0.39323</cdr:x>
      <cdr:y>0.70237</cdr:y>
    </cdr:to>
    <cdr:sp macro="" textlink="">
      <cdr:nvSpPr>
        <cdr:cNvPr id="35" name="TextBox 1"/>
        <cdr:cNvSpPr txBox="1"/>
      </cdr:nvSpPr>
      <cdr:spPr>
        <a:xfrm xmlns:a="http://schemas.openxmlformats.org/drawingml/2006/main">
          <a:off x="491706" y="2869940"/>
          <a:ext cx="3649364" cy="9361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Прочие  6,0 (14,5 %)</a:t>
          </a:r>
        </a:p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(звероводство, овцеводство, </a:t>
          </a:r>
        </a:p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коневодство, пчеловодство и др.)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cdr:txBody>
    </cdr:sp>
  </cdr:relSizeAnchor>
  <cdr:relSizeAnchor xmlns:cdr="http://schemas.openxmlformats.org/drawingml/2006/chartDrawing">
    <cdr:from>
      <cdr:x>0.03541</cdr:x>
      <cdr:y>0.68057</cdr:y>
    </cdr:from>
    <cdr:to>
      <cdr:x>0.33303</cdr:x>
      <cdr:y>0.68253</cdr:y>
    </cdr:to>
    <cdr:cxnSp macro="">
      <cdr:nvCxnSpPr>
        <cdr:cNvPr id="36" name="Прямая соединительная линия 35">
          <a:extLst xmlns:a="http://schemas.openxmlformats.org/drawingml/2006/main">
            <a:ext uri="{FF2B5EF4-FFF2-40B4-BE49-F238E27FC236}">
              <a16:creationId xmlns:a16="http://schemas.microsoft.com/office/drawing/2014/main" id="{C06BA075-42D5-4820-AD21-DFD6D7B41C4A}"/>
            </a:ext>
          </a:extLst>
        </cdr:cNvPr>
        <cdr:cNvCxnSpPr/>
      </cdr:nvCxnSpPr>
      <cdr:spPr>
        <a:xfrm xmlns:a="http://schemas.openxmlformats.org/drawingml/2006/main" flipV="1">
          <a:off x="372896" y="3687888"/>
          <a:ext cx="3134252" cy="1062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0.16299</cdr:x>
      <cdr:y>0.25333</cdr:y>
    </cdr:from>
    <cdr:to>
      <cdr:x>0.29306</cdr:x>
      <cdr:y>0.31977</cdr:y>
    </cdr:to>
    <cdr:sp macro="" textlink="">
      <cdr:nvSpPr>
        <cdr:cNvPr id="41" name="TextBox 1"/>
        <cdr:cNvSpPr txBox="1"/>
      </cdr:nvSpPr>
      <cdr:spPr>
        <a:xfrm xmlns:a="http://schemas.openxmlformats.org/drawingml/2006/main">
          <a:off x="1750589" y="1372776"/>
          <a:ext cx="1396979" cy="3600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Корма 4,2 (10,5 %)</a:t>
          </a:r>
        </a:p>
      </cdr:txBody>
    </cdr:sp>
  </cdr:relSizeAnchor>
  <cdr:relSizeAnchor xmlns:cdr="http://schemas.openxmlformats.org/drawingml/2006/chartDrawing">
    <cdr:from>
      <cdr:x>0.27403</cdr:x>
      <cdr:y>0.38822</cdr:y>
    </cdr:from>
    <cdr:to>
      <cdr:x>0.36764</cdr:x>
      <cdr:y>0.55697</cdr:y>
    </cdr:to>
    <cdr:sp macro="" textlink="">
      <cdr:nvSpPr>
        <cdr:cNvPr id="42" name="TextBox 41"/>
        <cdr:cNvSpPr txBox="1"/>
      </cdr:nvSpPr>
      <cdr:spPr>
        <a:xfrm xmlns:a="http://schemas.openxmlformats.org/drawingml/2006/main">
          <a:off x="2676863" y="21037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0.17428</cdr:x>
      <cdr:y>0.32355</cdr:y>
    </cdr:from>
    <cdr:to>
      <cdr:x>0.3428</cdr:x>
      <cdr:y>0.32524</cdr:y>
    </cdr:to>
    <cdr:cxnSp macro="">
      <cdr:nvCxnSpPr>
        <cdr:cNvPr id="43" name="Прямая соединительная линия 42">
          <a:extLst xmlns:a="http://schemas.openxmlformats.org/drawingml/2006/main">
            <a:ext uri="{FF2B5EF4-FFF2-40B4-BE49-F238E27FC236}">
              <a16:creationId xmlns:a16="http://schemas.microsoft.com/office/drawing/2014/main" id="{8001B3F1-C712-445F-A543-10AEC1F0ADD3}"/>
            </a:ext>
          </a:extLst>
        </cdr:cNvPr>
        <cdr:cNvCxnSpPr/>
      </cdr:nvCxnSpPr>
      <cdr:spPr>
        <a:xfrm xmlns:a="http://schemas.openxmlformats.org/drawingml/2006/main" flipV="1">
          <a:off x="1871846" y="1753285"/>
          <a:ext cx="1809940" cy="915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0.17907</cdr:x>
      <cdr:y>0.04684</cdr:y>
    </cdr:from>
    <cdr:to>
      <cdr:x>0.3781</cdr:x>
      <cdr:y>0.11328</cdr:y>
    </cdr:to>
    <cdr:sp macro="" textlink="">
      <cdr:nvSpPr>
        <cdr:cNvPr id="45" name="TextBox 1"/>
        <cdr:cNvSpPr txBox="1"/>
      </cdr:nvSpPr>
      <cdr:spPr>
        <a:xfrm xmlns:a="http://schemas.openxmlformats.org/drawingml/2006/main">
          <a:off x="1885792" y="253793"/>
          <a:ext cx="2095990" cy="3600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Картофель 3,3 (8,1 %)</a:t>
          </a:r>
        </a:p>
      </cdr:txBody>
    </cdr:sp>
  </cdr:relSizeAnchor>
  <cdr:relSizeAnchor xmlns:cdr="http://schemas.openxmlformats.org/drawingml/2006/chartDrawing">
    <cdr:from>
      <cdr:x>0.20466</cdr:x>
      <cdr:y>0.20368</cdr:y>
    </cdr:from>
    <cdr:to>
      <cdr:x>0.3742</cdr:x>
      <cdr:y>0.20368</cdr:y>
    </cdr:to>
    <cdr:cxnSp macro="">
      <cdr:nvCxnSpPr>
        <cdr:cNvPr id="46" name="Прямая соединительная линия 45">
          <a:extLst xmlns:a="http://schemas.openxmlformats.org/drawingml/2006/main">
            <a:ext uri="{FF2B5EF4-FFF2-40B4-BE49-F238E27FC236}">
              <a16:creationId xmlns:a16="http://schemas.microsoft.com/office/drawing/2014/main" id="{EEBE9A63-5EC4-4B67-B836-9FE8568C7725}"/>
            </a:ext>
          </a:extLst>
        </cdr:cNvPr>
        <cdr:cNvCxnSpPr/>
      </cdr:nvCxnSpPr>
      <cdr:spPr>
        <a:xfrm xmlns:a="http://schemas.openxmlformats.org/drawingml/2006/main">
          <a:off x="2198048" y="1103706"/>
          <a:ext cx="1820896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</cdr:x>
      <cdr:y>0.13615</cdr:y>
    </cdr:from>
    <cdr:to>
      <cdr:x>0.37396</cdr:x>
      <cdr:y>0.20259</cdr:y>
    </cdr:to>
    <cdr:sp macro="" textlink="">
      <cdr:nvSpPr>
        <cdr:cNvPr id="49" name="TextBox 1"/>
        <cdr:cNvSpPr txBox="1"/>
      </cdr:nvSpPr>
      <cdr:spPr>
        <a:xfrm xmlns:a="http://schemas.openxmlformats.org/drawingml/2006/main">
          <a:off x="1858089" y="737777"/>
          <a:ext cx="2158353" cy="3600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Зерновые 1,2 (3,0 %)</a:t>
          </a:r>
        </a:p>
      </cdr:txBody>
    </cdr:sp>
  </cdr:relSizeAnchor>
  <cdr:relSizeAnchor xmlns:cdr="http://schemas.openxmlformats.org/drawingml/2006/chartDrawing">
    <cdr:from>
      <cdr:x>0.22647</cdr:x>
      <cdr:y>0.11674</cdr:y>
    </cdr:from>
    <cdr:to>
      <cdr:x>0.38199</cdr:x>
      <cdr:y>0.11767</cdr:y>
    </cdr:to>
    <cdr:cxnSp macro="">
      <cdr:nvCxnSpPr>
        <cdr:cNvPr id="50" name="Прямая соединительная линия 49">
          <a:extLst xmlns:a="http://schemas.openxmlformats.org/drawingml/2006/main">
            <a:ext uri="{FF2B5EF4-FFF2-40B4-BE49-F238E27FC236}">
              <a16:creationId xmlns:a16="http://schemas.microsoft.com/office/drawing/2014/main" id="{C321C747-22EA-41EA-AD12-12FF134605FE}"/>
            </a:ext>
          </a:extLst>
        </cdr:cNvPr>
        <cdr:cNvCxnSpPr/>
      </cdr:nvCxnSpPr>
      <cdr:spPr>
        <a:xfrm xmlns:a="http://schemas.openxmlformats.org/drawingml/2006/main" flipV="1">
          <a:off x="2304336" y="632586"/>
          <a:ext cx="1582483" cy="505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0.38199</cdr:x>
      <cdr:y>0.11674</cdr:y>
    </cdr:from>
    <cdr:to>
      <cdr:x>0.41754</cdr:x>
      <cdr:y>0.1889</cdr:y>
    </cdr:to>
    <cdr:cxnSp macro="">
      <cdr:nvCxnSpPr>
        <cdr:cNvPr id="58" name="Прямая соединительная линия 57">
          <a:extLst xmlns:a="http://schemas.openxmlformats.org/drawingml/2006/main">
            <a:ext uri="{FF2B5EF4-FFF2-40B4-BE49-F238E27FC236}">
              <a16:creationId xmlns:a16="http://schemas.microsoft.com/office/drawing/2014/main" id="{B4B3CDED-EC5E-4E29-932C-E963D93390A5}"/>
            </a:ext>
          </a:extLst>
        </cdr:cNvPr>
        <cdr:cNvCxnSpPr/>
      </cdr:nvCxnSpPr>
      <cdr:spPr>
        <a:xfrm xmlns:a="http://schemas.openxmlformats.org/drawingml/2006/main">
          <a:off x="3886819" y="632586"/>
          <a:ext cx="361733" cy="391012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0.52391</cdr:x>
      <cdr:y>0.0449</cdr:y>
    </cdr:from>
    <cdr:to>
      <cdr:x>0.71556</cdr:x>
      <cdr:y>0.09805</cdr:y>
    </cdr:to>
    <cdr:sp macro="" textlink="">
      <cdr:nvSpPr>
        <cdr:cNvPr id="61" name="TextBox 1"/>
        <cdr:cNvSpPr txBox="1"/>
      </cdr:nvSpPr>
      <cdr:spPr>
        <a:xfrm xmlns:a="http://schemas.openxmlformats.org/drawingml/2006/main">
          <a:off x="5626903" y="243331"/>
          <a:ext cx="2058362" cy="2880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Технические культуры 0,1 (0,3 %)</a:t>
          </a:r>
        </a:p>
      </cdr:txBody>
    </cdr:sp>
  </cdr:relSizeAnchor>
  <cdr:relSizeAnchor xmlns:cdr="http://schemas.openxmlformats.org/drawingml/2006/chartDrawing">
    <cdr:from>
      <cdr:x>0.09306</cdr:x>
      <cdr:y>0.41031</cdr:y>
    </cdr:from>
    <cdr:to>
      <cdr:x>0.25102</cdr:x>
      <cdr:y>0.47355</cdr:y>
    </cdr:to>
    <cdr:sp macro="" textlink="">
      <cdr:nvSpPr>
        <cdr:cNvPr id="62" name="TextBox 61"/>
        <cdr:cNvSpPr txBox="1"/>
      </cdr:nvSpPr>
      <cdr:spPr>
        <a:xfrm xmlns:a="http://schemas.openxmlformats.org/drawingml/2006/main">
          <a:off x="979999" y="2223391"/>
          <a:ext cx="1663482" cy="3427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Овощи 0,6 (1,5 %)</a:t>
          </a:r>
        </a:p>
      </cdr:txBody>
    </cdr:sp>
  </cdr:relSizeAnchor>
  <cdr:relSizeAnchor xmlns:cdr="http://schemas.openxmlformats.org/drawingml/2006/chartDrawing">
    <cdr:from>
      <cdr:x>0.08253</cdr:x>
      <cdr:y>0.48311</cdr:y>
    </cdr:from>
    <cdr:to>
      <cdr:x>0.32537</cdr:x>
      <cdr:y>0.48354</cdr:y>
    </cdr:to>
    <cdr:cxnSp macro="">
      <cdr:nvCxnSpPr>
        <cdr:cNvPr id="66" name="Прямая соединительная линия 65">
          <a:extLst xmlns:a="http://schemas.openxmlformats.org/drawingml/2006/main">
            <a:ext uri="{FF2B5EF4-FFF2-40B4-BE49-F238E27FC236}">
              <a16:creationId xmlns:a16="http://schemas.microsoft.com/office/drawing/2014/main" id="{CD759F16-748E-4786-8E06-A08165C017B0}"/>
            </a:ext>
          </a:extLst>
        </cdr:cNvPr>
        <cdr:cNvCxnSpPr/>
      </cdr:nvCxnSpPr>
      <cdr:spPr>
        <a:xfrm xmlns:a="http://schemas.openxmlformats.org/drawingml/2006/main" flipV="1">
          <a:off x="886390" y="2617912"/>
          <a:ext cx="2608200" cy="2306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0.094</cdr:x>
      <cdr:y>0.79111</cdr:y>
    </cdr:from>
    <cdr:to>
      <cdr:x>0.33214</cdr:x>
      <cdr:y>0.79237</cdr:y>
    </cdr:to>
    <cdr:cxnSp macro="">
      <cdr:nvCxnSpPr>
        <cdr:cNvPr id="30" name="Прямая соединительная линия 29">
          <a:extLst xmlns:a="http://schemas.openxmlformats.org/drawingml/2006/main">
            <a:ext uri="{FF2B5EF4-FFF2-40B4-BE49-F238E27FC236}">
              <a16:creationId xmlns:a16="http://schemas.microsoft.com/office/drawing/2014/main" id="{87A189CC-FB9F-49CB-B1A7-B2C2271C718D}"/>
            </a:ext>
          </a:extLst>
        </cdr:cNvPr>
        <cdr:cNvCxnSpPr/>
      </cdr:nvCxnSpPr>
      <cdr:spPr>
        <a:xfrm xmlns:a="http://schemas.openxmlformats.org/drawingml/2006/main" flipV="1">
          <a:off x="989890" y="4286886"/>
          <a:ext cx="2507885" cy="684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0.3747</cdr:x>
      <cdr:y>0.20155</cdr:y>
    </cdr:from>
    <cdr:to>
      <cdr:x>0.41025</cdr:x>
      <cdr:y>0.27371</cdr:y>
    </cdr:to>
    <cdr:cxnSp macro="">
      <cdr:nvCxnSpPr>
        <cdr:cNvPr id="29" name="Прямая соединительная линия 28">
          <a:extLst xmlns:a="http://schemas.openxmlformats.org/drawingml/2006/main">
            <a:ext uri="{FF2B5EF4-FFF2-40B4-BE49-F238E27FC236}">
              <a16:creationId xmlns:a16="http://schemas.microsoft.com/office/drawing/2014/main" id="{0F8EC1FF-1985-4CF1-9961-CA121758BB7B}"/>
            </a:ext>
          </a:extLst>
        </cdr:cNvPr>
        <cdr:cNvCxnSpPr/>
      </cdr:nvCxnSpPr>
      <cdr:spPr>
        <a:xfrm xmlns:a="http://schemas.openxmlformats.org/drawingml/2006/main">
          <a:off x="4024363" y="1092184"/>
          <a:ext cx="381814" cy="39102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0.5881</cdr:x>
      <cdr:y>0.63619</cdr:y>
    </cdr:from>
    <cdr:to>
      <cdr:x>1</cdr:x>
      <cdr:y>0.68935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6316319" y="3447386"/>
          <a:ext cx="4423893" cy="2880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Молочно-мясное скотоводство 7,4 (18,1 %)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0.29825</cdr:x>
      <cdr:y>0.78619</cdr:y>
    </cdr:from>
    <cdr:to>
      <cdr:x>0.44057</cdr:x>
      <cdr:y>0.85706</cdr:y>
    </cdr:to>
    <cdr:sp macro="" textlink="">
      <cdr:nvSpPr>
        <cdr:cNvPr id="2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434249" y="4097019"/>
          <a:ext cx="1638768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1pPr>
          <a:lvl2pPr marL="455613" indent="-77788" algn="l" rtl="0" eaLnBrk="0" fontAlgn="base" hangingPunct="0">
            <a:spcBef>
              <a:spcPct val="0"/>
            </a:spcBef>
            <a:spcAft>
              <a:spcPct val="0"/>
            </a:spcAft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2pPr>
          <a:lvl3pPr marL="912813" indent="-157163" algn="l" rtl="0" eaLnBrk="0" fontAlgn="base" hangingPunct="0">
            <a:spcBef>
              <a:spcPct val="0"/>
            </a:spcBef>
            <a:spcAft>
              <a:spcPct val="0"/>
            </a:spcAft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3pPr>
          <a:lvl4pPr marL="1370013" indent="-238125" algn="l" rtl="0" eaLnBrk="0" fontAlgn="base" hangingPunct="0">
            <a:spcBef>
              <a:spcPct val="0"/>
            </a:spcBef>
            <a:spcAft>
              <a:spcPct val="0"/>
            </a:spcAft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4pPr>
          <a:lvl5pPr marL="1827213" indent="-315913" algn="l" rtl="0" eaLnBrk="0" fontAlgn="base" hangingPunct="0">
            <a:spcBef>
              <a:spcPct val="0"/>
            </a:spcBef>
            <a:spcAft>
              <a:spcPct val="0"/>
            </a:spcAft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5pPr>
          <a:lvl6pPr marL="2286000" algn="l" defTabSz="914400" rtl="0" eaLnBrk="1" latinLnBrk="0" hangingPunct="1"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6pPr>
          <a:lvl7pPr marL="2743200" algn="l" defTabSz="914400" rtl="0" eaLnBrk="1" latinLnBrk="0" hangingPunct="1"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7pPr>
          <a:lvl8pPr marL="3200400" algn="l" defTabSz="914400" rtl="0" eaLnBrk="1" latinLnBrk="0" hangingPunct="1"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8pPr>
          <a:lvl9pPr marL="3657600" algn="l" defTabSz="914400" rtl="0" eaLnBrk="1" latinLnBrk="0" hangingPunct="1">
            <a:defRPr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defRPr>
          </a:lvl9pPr>
        </a:lstStyle>
        <a:p xmlns:a="http://schemas.openxmlformats.org/drawingml/2006/main">
          <a:pPr algn="ctr"/>
          <a:r>
            <a:rPr lang="ru-RU" altLang="ru-RU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Отчет</a:t>
          </a:r>
        </a:p>
      </cdr:txBody>
    </cdr:sp>
  </cdr:relSizeAnchor>
  <cdr:relSizeAnchor xmlns:cdr="http://schemas.openxmlformats.org/drawingml/2006/chartDrawing">
    <cdr:from>
      <cdr:x>0.70042</cdr:x>
      <cdr:y>0.78026</cdr:y>
    </cdr:from>
    <cdr:to>
      <cdr:x>0.88899</cdr:x>
      <cdr:y>0.85113</cdr:y>
    </cdr:to>
    <cdr:sp macro="" textlink="">
      <cdr:nvSpPr>
        <cdr:cNvPr id="3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65075" y="4066097"/>
          <a:ext cx="2171321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Прогноз</a:t>
          </a:r>
          <a:endParaRPr lang="ru-RU" altLang="ru-RU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0.97027</cdr:x>
      <cdr:y>0.36778</cdr:y>
    </cdr:from>
    <cdr:to>
      <cdr:x>1</cdr:x>
      <cdr:y>0.56275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8281292" y="2014289"/>
          <a:ext cx="251520" cy="10801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0.553</cdr:x>
      <cdr:y>0.78619</cdr:y>
    </cdr:from>
    <cdr:to>
      <cdr:x>0.69407</cdr:x>
      <cdr:y>0.85706</cdr:y>
    </cdr:to>
    <cdr:sp macro="" textlink="">
      <cdr:nvSpPr>
        <cdr:cNvPr id="9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367611" y="4097019"/>
          <a:ext cx="1624374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Оценка</a:t>
          </a:r>
          <a:endParaRPr lang="ru-RU" altLang="ru-RU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0.45935</cdr:x>
      <cdr:y>0.14946</cdr:y>
    </cdr:from>
    <cdr:to>
      <cdr:x>0.55856</cdr:x>
      <cdr:y>0.57274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33828" y="809887"/>
          <a:ext cx="914400" cy="22937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0.19295</cdr:x>
      <cdr:y>0.4156</cdr:y>
    </cdr:from>
    <cdr:to>
      <cdr:x>0.39757</cdr:x>
      <cdr:y>0.65249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2032011" y="2252074"/>
          <a:ext cx="2154820" cy="1283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475,42 тыс</a:t>
          </a:r>
          <a:r>
            <a:rPr lang="ru-RU" sz="2800" dirty="0"/>
            <a:t>. </a:t>
          </a:r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га</a:t>
          </a:r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</a:p>
      </cdr:txBody>
    </cdr:sp>
  </cdr:relSizeAnchor>
  <cdr:relSizeAnchor xmlns:cdr="http://schemas.openxmlformats.org/drawingml/2006/chartDrawing">
    <cdr:from>
      <cdr:x>0.27403</cdr:x>
      <cdr:y>0.38822</cdr:y>
    </cdr:from>
    <cdr:to>
      <cdr:x>0.36764</cdr:x>
      <cdr:y>0.55697</cdr:y>
    </cdr:to>
    <cdr:sp macro="" textlink="">
      <cdr:nvSpPr>
        <cdr:cNvPr id="42" name="TextBox 41"/>
        <cdr:cNvSpPr txBox="1"/>
      </cdr:nvSpPr>
      <cdr:spPr>
        <a:xfrm xmlns:a="http://schemas.openxmlformats.org/drawingml/2006/main">
          <a:off x="2676863" y="21037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0.76406</cdr:x>
      <cdr:y>0.07265</cdr:y>
    </cdr:from>
    <cdr:to>
      <cdr:x>0.98997</cdr:x>
      <cdr:y>0.15888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98993162-70C8-45EF-8502-03DACFCA6BF7}"/>
            </a:ext>
          </a:extLst>
        </cdr:cNvPr>
        <cdr:cNvSpPr txBox="1"/>
      </cdr:nvSpPr>
      <cdr:spPr>
        <a:xfrm xmlns:a="http://schemas.openxmlformats.org/drawingml/2006/main">
          <a:off x="8607136" y="388989"/>
          <a:ext cx="2544903" cy="4616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9050">
          <a:solidFill>
            <a:schemeClr val="accent6">
              <a:lumMod val="60000"/>
              <a:lumOff val="40000"/>
            </a:schemeClr>
          </a:solidFill>
          <a:prstDash val="dash"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+ 27,20 тыс. тонн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0.8425</cdr:x>
      <cdr:y>0.10467</cdr:y>
    </cdr:from>
    <cdr:to>
      <cdr:x>0.98412</cdr:x>
      <cdr:y>0.15307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47840" y="567173"/>
          <a:ext cx="1151068" cy="262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0.0627</cdr:x>
      <cdr:y>0.86026</cdr:y>
    </cdr:from>
    <cdr:to>
      <cdr:x>0.88378</cdr:x>
      <cdr:y>0.98923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98993162-70C8-45EF-8502-03DACFCA6BF7}"/>
            </a:ext>
          </a:extLst>
        </cdr:cNvPr>
        <cdr:cNvSpPr txBox="1"/>
      </cdr:nvSpPr>
      <cdr:spPr>
        <a:xfrm xmlns:a="http://schemas.openxmlformats.org/drawingml/2006/main">
          <a:off x="725997" y="2463450"/>
          <a:ext cx="950646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Источник: Росстат</a:t>
          </a:r>
        </a:p>
      </cdr:txBody>
    </cdr:sp>
  </cdr:relSizeAnchor>
  <cdr:relSizeAnchor xmlns:cdr="http://schemas.openxmlformats.org/drawingml/2006/chartDrawing">
    <cdr:from>
      <cdr:x>0.87898</cdr:x>
      <cdr:y>0</cdr:y>
    </cdr:from>
    <cdr:to>
      <cdr:x>1</cdr:x>
      <cdr:y>0.11915</cdr:y>
    </cdr:to>
    <cdr:sp macro="" textlink="">
      <cdr:nvSpPr>
        <cdr:cNvPr id="3" name="TextBox 11"/>
        <cdr:cNvSpPr txBox="1"/>
      </cdr:nvSpPr>
      <cdr:spPr>
        <a:xfrm xmlns:a="http://schemas.openxmlformats.org/drawingml/2006/main">
          <a:off x="9937441" y="0"/>
          <a:ext cx="136815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тыс.</a:t>
          </a:r>
          <a:r>
            <a:rPr lang="ru-RU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тонн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0.14679</cdr:x>
      <cdr:y>0.08759</cdr:y>
    </cdr:from>
    <cdr:to>
      <cdr:x>0.2371</cdr:x>
      <cdr:y>0.26384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486106" y="45441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0.87584</cdr:x>
      <cdr:y>0.0152</cdr:y>
    </cdr:from>
    <cdr:to>
      <cdr:x>0.98566</cdr:x>
      <cdr:y>0.09375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74182" y="74436"/>
          <a:ext cx="1162875" cy="3845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млрд руб.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F9594-284E-43A9-AC4D-1C2352CBBD9B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2EF8-A0E3-429A-BB79-06A00F88D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4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15E1D-74C6-4220-B61F-689D760AA9F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856B-C345-4AFB-8EDC-9AA8DBC22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484813" y="382588"/>
            <a:ext cx="3397250" cy="19113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31492-1EA6-4DF1-80D0-75D8C4BA6DBA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3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5339336" y="8051655"/>
            <a:ext cx="4080534" cy="42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32" tIns="44768" rIns="89532" bIns="44768" anchor="b"/>
          <a:lstStyle>
            <a:lvl1pPr defTabSz="906463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defTabSz="906463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defTabSz="906463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defTabSz="906463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defTabSz="906463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827213" indent="-236538" defTabSz="906463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284413" indent="-236538" defTabSz="906463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741613" indent="-236538" defTabSz="906463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198813" indent="-236538" defTabSz="906463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975BF9F-97DF-4644-B6FE-2EAF6844DEAD}" type="slidenum">
              <a:rPr lang="ru-RU" altLang="ru-RU" sz="1200">
                <a:latin typeface="Arial" panose="020B0604020202020204" pitchFamily="34" charset="0"/>
              </a:rPr>
              <a:pPr algn="r"/>
              <a:t>11</a:t>
            </a:fld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90713" y="638175"/>
            <a:ext cx="5651500" cy="31797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3544" y="4027862"/>
            <a:ext cx="7537219" cy="38109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32" tIns="44768" rIns="89532" bIns="4476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76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D345EC7-7BCC-415F-9440-39B192154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583734" y="8483984"/>
            <a:ext cx="4273969" cy="4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2" tIns="46796" rIns="93592" bIns="4679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4D6ECD4-6C04-45D3-B746-FB37D9F9EF7E}" type="slidenum">
              <a:rPr lang="ru-RU" altLang="ru-RU" sz="1200">
                <a:solidFill>
                  <a:srgbClr val="99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r" eaLnBrk="1" hangingPunct="1"/>
              <a:t>16</a:t>
            </a:fld>
            <a:endParaRPr lang="ru-RU" altLang="ru-RU" sz="1200">
              <a:solidFill>
                <a:srgbClr val="99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E7FF463-6DFF-4C7B-A92F-DB7E4AEE5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54213" y="669925"/>
            <a:ext cx="5956300" cy="3351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97B097C-3B1A-40D8-8004-C12808063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D345EC7-7BCC-415F-9440-39B192154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583734" y="8483984"/>
            <a:ext cx="4273969" cy="4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2" tIns="46796" rIns="93592" bIns="4679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4D6ECD4-6C04-45D3-B746-FB37D9F9EF7E}" type="slidenum">
              <a:rPr lang="ru-RU" altLang="ru-RU" sz="1200">
                <a:solidFill>
                  <a:srgbClr val="99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r" eaLnBrk="1" hangingPunct="1"/>
              <a:t>17</a:t>
            </a:fld>
            <a:endParaRPr lang="ru-RU" altLang="ru-RU" sz="1200">
              <a:solidFill>
                <a:srgbClr val="99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E7FF463-6DFF-4C7B-A92F-DB7E4AEE5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54213" y="669925"/>
            <a:ext cx="5956300" cy="3351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97B097C-3B1A-40D8-8004-C12808063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636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0C09098-813C-48C0-9D42-D327806964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82252" y="7672817"/>
            <a:ext cx="4655112" cy="40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90" tIns="46896" rIns="93790" bIns="46896" anchor="b"/>
          <a:lstStyle>
            <a:lvl1pPr defTabSz="8921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37F57F4E-7C61-4073-B669-5D908B16E64C}" type="slidenum">
              <a:rPr lang="ru-RU" altLang="ru-RU" sz="1200">
                <a:latin typeface="Calibri" panose="020F0502020204030204" pitchFamily="34" charset="0"/>
              </a:rPr>
              <a:pPr algn="r"/>
              <a:t>18</a:t>
            </a:fld>
            <a:endParaRPr lang="ru-RU" altLang="ru-RU" sz="1200"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5973A3E-5B8F-4532-A5E6-A2D18CCDD9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81288" y="609600"/>
            <a:ext cx="5381625" cy="30273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3BB28BE-0151-4902-A696-8C32139AF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5046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31492-1EA6-4DF1-80D0-75D8C4BA6DBA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5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54876" y="10248223"/>
            <a:ext cx="2950704" cy="54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66" tIns="45834" rIns="91666" bIns="45834" anchor="b"/>
          <a:lstStyle/>
          <a:p>
            <a:pPr algn="r" defTabSz="893204">
              <a:defRPr/>
            </a:pPr>
            <a:fld id="{931DD7F2-B0BD-49FD-AC8E-E14A6E694901}" type="slidenum">
              <a:rPr lang="ru-RU" sz="1200">
                <a:solidFill>
                  <a:prstClr val="black"/>
                </a:solidFill>
                <a:latin typeface="Calibri" pitchFamily="34" charset="0"/>
              </a:rPr>
              <a:pPr algn="r" defTabSz="893204">
                <a:defRPr/>
              </a:pPr>
              <a:t>20</a:t>
            </a:fld>
            <a:endParaRPr lang="ru-RU" sz="12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93675" y="809625"/>
            <a:ext cx="7196138" cy="4048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009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670175" y="1147763"/>
            <a:ext cx="10218738" cy="5748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z="150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13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49692" y="9429674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47" tIns="46126" rIns="92247" bIns="46126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22</a:t>
            </a:fld>
            <a:endParaRPr lang="ru-RU" sz="1200" dirty="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900" y="744538"/>
            <a:ext cx="6621463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1857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88A4F3D-4FDC-448B-97FB-F79835594A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7626" y="10512426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67" tIns="46134" rIns="92267" bIns="46134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8BD7689-0961-4EBA-B236-CAC48B39437D}" type="slidenum">
              <a:rPr lang="ru-RU" altLang="ru-RU" sz="1200">
                <a:solidFill>
                  <a:srgbClr val="99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algn="r" eaLnBrk="1" hangingPunct="1"/>
              <a:t>23</a:t>
            </a:fld>
            <a:endParaRPr lang="ru-RU" altLang="ru-RU" sz="1200">
              <a:solidFill>
                <a:srgbClr val="99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D009820-63B3-498A-8260-30BE590F6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80988" y="830263"/>
            <a:ext cx="7378701" cy="41513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E1D404E-C8FC-4A42-82B4-9EC0DB695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ru-RU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39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8CDDC-FAC2-4836-B36C-96CE764B8F6B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78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5598983" y="6965999"/>
            <a:ext cx="4283443" cy="3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18" tIns="46811" rIns="93618" bIns="46811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0F20C71-4153-421A-A791-5783716C0FA8}" type="slidenum">
              <a:rPr lang="ru-RU" altLang="ru-RU" sz="1200">
                <a:solidFill>
                  <a:srgbClr val="000000"/>
                </a:solidFill>
                <a:cs typeface="Arial" charset="0"/>
              </a:rPr>
              <a:pPr algn="r"/>
              <a:t>2</a:t>
            </a:fld>
            <a:endParaRPr lang="ru-RU" altLang="ru-RU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92375" y="549275"/>
            <a:ext cx="4887913" cy="27495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90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538788" y="373063"/>
            <a:ext cx="3314700" cy="18637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1437982" y="2361513"/>
            <a:ext cx="11515370" cy="2238457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BD3798-7EAB-417A-9671-1ED4DE76C40F}" type="slidenum">
              <a:rPr lang="ru-RU" altLang="ru-RU">
                <a:solidFill>
                  <a:prstClr val="black"/>
                </a:solidFill>
              </a:rPr>
              <a:pPr/>
              <a:t>28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7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z="150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0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31492-1EA6-4DF1-80D0-75D8C4BA6DBA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5598983" y="6965999"/>
            <a:ext cx="4283443" cy="3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18" tIns="46811" rIns="93618" bIns="46811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0F20C71-4153-421A-A791-5783716C0FA8}" type="slidenum">
              <a:rPr lang="ru-RU" altLang="ru-RU" sz="1200">
                <a:solidFill>
                  <a:srgbClr val="000000"/>
                </a:solidFill>
                <a:cs typeface="Arial" charset="0"/>
              </a:rPr>
              <a:pPr algn="r"/>
              <a:t>6</a:t>
            </a:fld>
            <a:endParaRPr lang="ru-RU" altLang="ru-RU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92375" y="549275"/>
            <a:ext cx="4887913" cy="27495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848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29011" y="9443243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6" tIns="46138" rIns="92276" bIns="46138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7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6675" y="746125"/>
            <a:ext cx="6629400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13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29011" y="9443243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6" tIns="46138" rIns="92276" bIns="46138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8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6675" y="746125"/>
            <a:ext cx="6629400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897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29011" y="9443243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6" tIns="46138" rIns="92276" bIns="46138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9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6675" y="746125"/>
            <a:ext cx="6629400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01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02228" y="10267888"/>
            <a:ext cx="2910076" cy="54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6" tIns="46138" rIns="92276" bIns="46138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10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49238" y="811213"/>
            <a:ext cx="7213601" cy="4057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307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5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6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7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40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3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E6B6-A025-4764-95C2-878705CC490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3C55-93A5-4D09-B447-2BA732013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8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46296" y="247113"/>
            <a:ext cx="10611293" cy="8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МИНИСТЕРСТВО СЕЛЬСКОГО ХОЗЯЙСТВА</a:t>
            </a:r>
          </a:p>
          <a:p>
            <a:pPr>
              <a:defRPr/>
            </a:pPr>
            <a:r>
              <a:rPr lang="ru-RU" sz="2000" b="1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2949827" y="1626606"/>
            <a:ext cx="7187300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59324" y="6046116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16 ноября 2021 года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199456" y="2337797"/>
            <a:ext cx="9865096" cy="211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433" tIns="40242" rIns="80433" bIns="40242">
            <a:spAutoFit/>
          </a:bodyPr>
          <a:lstStyle/>
          <a:p>
            <a:pPr algn="ctr" defTabSz="914400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итогах проведения сезонных сельскохозяйственных работ 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и задачах на 2022 год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0" y="189466"/>
            <a:ext cx="10945216" cy="93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ПЛОЩАДЬ ЯРОВОГО СЕВА В ХОЗЯЙСТВАХ ВСЕХ КАТЕГОРИЙ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098120803"/>
              </p:ext>
            </p:extLst>
          </p:nvPr>
        </p:nvGraphicFramePr>
        <p:xfrm>
          <a:off x="1055440" y="1268760"/>
          <a:ext cx="10657184" cy="545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1">
            <a:extLst>
              <a:ext uri="{FF2B5EF4-FFF2-40B4-BE49-F238E27FC236}">
                <a16:creationId xmlns:a16="http://schemas.microsoft.com/office/drawing/2014/main" id="{49FD4A03-4BA1-4E9A-BEAF-5F891B478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80000" y="144000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6C6B65-DFE5-498D-A665-B525BDEC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56" y="6358148"/>
            <a:ext cx="2844800" cy="365125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69430" y="988034"/>
            <a:ext cx="151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га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68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79CF17E-1EAD-4033-AAD2-E3FDAAC84619}"/>
              </a:ext>
            </a:extLst>
          </p:cNvPr>
          <p:cNvSpPr/>
          <p:nvPr/>
        </p:nvSpPr>
        <p:spPr>
          <a:xfrm>
            <a:off x="8832304" y="1413452"/>
            <a:ext cx="2437308" cy="3887755"/>
          </a:xfrm>
          <a:prstGeom prst="rect">
            <a:avLst/>
          </a:prstGeom>
          <a:solidFill>
            <a:schemeClr val="accent2">
              <a:lumMod val="20000"/>
              <a:lumOff val="8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D6F4BD-B251-4BFF-86D2-90E6B52B89AA}"/>
              </a:ext>
            </a:extLst>
          </p:cNvPr>
          <p:cNvSpPr/>
          <p:nvPr/>
        </p:nvSpPr>
        <p:spPr>
          <a:xfrm>
            <a:off x="1708494" y="1413451"/>
            <a:ext cx="1507186" cy="3887756"/>
          </a:xfrm>
          <a:prstGeom prst="rect">
            <a:avLst/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DD41B1-8097-4D9C-879F-EFED4A5A2C9C}"/>
              </a:ext>
            </a:extLst>
          </p:cNvPr>
          <p:cNvSpPr/>
          <p:nvPr/>
        </p:nvSpPr>
        <p:spPr>
          <a:xfrm>
            <a:off x="3203262" y="1413452"/>
            <a:ext cx="5629042" cy="3887756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040826980"/>
              </p:ext>
            </p:extLst>
          </p:nvPr>
        </p:nvGraphicFramePr>
        <p:xfrm>
          <a:off x="791851" y="1325877"/>
          <a:ext cx="10920537" cy="5415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8749024" y="4360601"/>
            <a:ext cx="677333" cy="17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9" rIns="91435" bIns="45719" anchor="ctr"/>
          <a:lstStyle/>
          <a:p>
            <a:pPr algn="ctr">
              <a:defRPr/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1"/>
          <p:cNvSpPr txBox="1">
            <a:spLocks noChangeArrowheads="1"/>
          </p:cNvSpPr>
          <p:nvPr/>
        </p:nvSpPr>
        <p:spPr bwMode="auto">
          <a:xfrm>
            <a:off x="810669" y="188640"/>
            <a:ext cx="10813320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200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ПОГОДНЫЕ УСЛОВИЯ И ОСНОВНЫЕ ФАЗЫ РАЗВИТИЯ </a:t>
            </a:r>
            <a:br>
              <a:rPr lang="ru-RU" altLang="ru-RU" sz="2400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ru-RU" altLang="ru-RU" sz="2400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ЗЕРНОВЫХ КУЛЬТУР ЯРОВОГО СЕВА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496600" y="6381749"/>
            <a:ext cx="479376" cy="359619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DF82-AD26-45E1-BE3E-C9CEF60B143D}"/>
              </a:ext>
            </a:extLst>
          </p:cNvPr>
          <p:cNvSpPr txBox="1"/>
          <p:nvPr/>
        </p:nvSpPr>
        <p:spPr>
          <a:xfrm>
            <a:off x="1995777" y="1459689"/>
            <a:ext cx="94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Посев, всходы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C8711-1EEB-41B6-890D-13FAA9187A14}"/>
              </a:ext>
            </a:extLst>
          </p:cNvPr>
          <p:cNvSpPr txBox="1"/>
          <p:nvPr/>
        </p:nvSpPr>
        <p:spPr>
          <a:xfrm>
            <a:off x="4434442" y="1479733"/>
            <a:ext cx="274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вегетации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CAC33-6F94-42FD-ACAB-9ADEBCDCED6B}"/>
              </a:ext>
            </a:extLst>
          </p:cNvPr>
          <p:cNvSpPr txBox="1"/>
          <p:nvPr/>
        </p:nvSpPr>
        <p:spPr>
          <a:xfrm>
            <a:off x="8907972" y="1432473"/>
            <a:ext cx="22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Созревание, уборка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369214A-E6BD-4421-8041-72E16D9A7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135A27-C1F5-4E23-BFA3-C83C2CC6F53C}"/>
              </a:ext>
            </a:extLst>
          </p:cNvPr>
          <p:cNvSpPr txBox="1"/>
          <p:nvPr/>
        </p:nvSpPr>
        <p:spPr>
          <a:xfrm>
            <a:off x="11366378" y="977633"/>
            <a:ext cx="477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200" baseline="300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ru-RU" sz="18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3CAA6-5D5C-43A0-96A3-A50930FD03C9}"/>
              </a:ext>
            </a:extLst>
          </p:cNvPr>
          <p:cNvSpPr txBox="1"/>
          <p:nvPr/>
        </p:nvSpPr>
        <p:spPr>
          <a:xfrm>
            <a:off x="1136108" y="998721"/>
            <a:ext cx="477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aseline="30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  <a:endParaRPr lang="ru-RU" sz="2400" dirty="0"/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523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1">
            <a:extLst>
              <a:ext uri="{FF2B5EF4-FFF2-40B4-BE49-F238E27FC236}">
                <a16:creationId xmlns:a16="http://schemas.microsoft.com/office/drawing/2014/main" id="{8A60991A-843E-4334-8251-849CC9B3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41" y="313179"/>
            <a:ext cx="10078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ВАЛОВОЙ СБОР  ПРОДУКЦИИ РАСТЕНИЕВОДСТВА 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2AD71E9-192D-4980-A4BE-937848B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6600" y="6453336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graphicFrame>
        <p:nvGraphicFramePr>
          <p:cNvPr id="2" name="Диаграмма 9">
            <a:extLst>
              <a:ext uri="{FF2B5EF4-FFF2-40B4-BE49-F238E27FC236}">
                <a16:creationId xmlns:a16="http://schemas.microsoft.com/office/drawing/2014/main" id="{543812B3-F9EB-42FC-B852-F2AB16971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807415"/>
              </p:ext>
            </p:extLst>
          </p:nvPr>
        </p:nvGraphicFramePr>
        <p:xfrm>
          <a:off x="1058405" y="1196752"/>
          <a:ext cx="10320091" cy="540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65A8837-CEE9-4F0B-94CF-51C28D4F38DC}"/>
              </a:ext>
            </a:extLst>
          </p:cNvPr>
          <p:cNvSpPr/>
          <p:nvPr/>
        </p:nvSpPr>
        <p:spPr>
          <a:xfrm>
            <a:off x="9846136" y="1120208"/>
            <a:ext cx="1780117" cy="24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тыс. тонн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9214A-E6BD-4421-8041-72E16D9A7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40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1">
            <a:extLst>
              <a:ext uri="{FF2B5EF4-FFF2-40B4-BE49-F238E27FC236}">
                <a16:creationId xmlns:a16="http://schemas.microsoft.com/office/drawing/2014/main" id="{8A60991A-843E-4334-8251-849CC9B3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1" y="260648"/>
            <a:ext cx="10081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ПРОИЗВОДСТВО И РЕАЛИЗАЦИЯ ЗЕРНОВЫХ И ЗЕРНОБОБОВЫХ КУЛЬТУР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2AD71E9-192D-4980-A4BE-937848B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8493" y="6453336"/>
            <a:ext cx="42417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9214A-E6BD-4421-8041-72E16D9A7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graphicFrame>
        <p:nvGraphicFramePr>
          <p:cNvPr id="15" name="Диаграмма 9">
            <a:extLst>
              <a:ext uri="{FF2B5EF4-FFF2-40B4-BE49-F238E27FC236}">
                <a16:creationId xmlns:a16="http://schemas.microsoft.com/office/drawing/2014/main" id="{543812B3-F9EB-42FC-B852-F2AB16971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930829"/>
              </p:ext>
            </p:extLst>
          </p:nvPr>
        </p:nvGraphicFramePr>
        <p:xfrm>
          <a:off x="1199456" y="1556792"/>
          <a:ext cx="993710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81725"/>
            <a:ext cx="756000" cy="93848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156771-4DC5-439C-ADDA-8B1A3B59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1124744"/>
            <a:ext cx="1403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тыс. тонн</a:t>
            </a:r>
          </a:p>
        </p:txBody>
      </p:sp>
    </p:spTree>
    <p:extLst>
      <p:ext uri="{BB962C8B-B14F-4D97-AF65-F5344CB8AC3E}">
        <p14:creationId xmlns:p14="http://schemas.microsoft.com/office/powerpoint/2010/main" val="283967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1">
            <a:extLst>
              <a:ext uri="{FF2B5EF4-FFF2-40B4-BE49-F238E27FC236}">
                <a16:creationId xmlns:a16="http://schemas.microsoft.com/office/drawing/2014/main" id="{8A60991A-843E-4334-8251-849CC9B3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1" y="260648"/>
            <a:ext cx="100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ПРОИЗВОДСТВО И РЕАЛИЗАЦИЯ КАРТОФЕЛЯ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2AD71E9-192D-4980-A4BE-937848B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8493" y="6453336"/>
            <a:ext cx="42417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9214A-E6BD-4421-8041-72E16D9A7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graphicFrame>
        <p:nvGraphicFramePr>
          <p:cNvPr id="12" name="Диаграмма 9">
            <a:extLst>
              <a:ext uri="{FF2B5EF4-FFF2-40B4-BE49-F238E27FC236}">
                <a16:creationId xmlns:a16="http://schemas.microsoft.com/office/drawing/2014/main" id="{543812B3-F9EB-42FC-B852-F2AB16971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8218"/>
              </p:ext>
            </p:extLst>
          </p:nvPr>
        </p:nvGraphicFramePr>
        <p:xfrm>
          <a:off x="941072" y="1625425"/>
          <a:ext cx="1015897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81725"/>
            <a:ext cx="756000" cy="93848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156771-4DC5-439C-ADDA-8B1A3B59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1124744"/>
            <a:ext cx="1403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тыс. тонн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98993162-70C8-45EF-8502-03DACFCA6BF7}"/>
              </a:ext>
            </a:extLst>
          </p:cNvPr>
          <p:cNvSpPr txBox="1"/>
          <p:nvPr/>
        </p:nvSpPr>
        <p:spPr>
          <a:xfrm>
            <a:off x="10084813" y="3302908"/>
            <a:ext cx="1891526" cy="369332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+ 21,1 тыс. тонн</a:t>
            </a:r>
          </a:p>
        </p:txBody>
      </p:sp>
    </p:spTree>
    <p:extLst>
      <p:ext uri="{BB962C8B-B14F-4D97-AF65-F5344CB8AC3E}">
        <p14:creationId xmlns:p14="http://schemas.microsoft.com/office/powerpoint/2010/main" val="25376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1">
            <a:extLst>
              <a:ext uri="{FF2B5EF4-FFF2-40B4-BE49-F238E27FC236}">
                <a16:creationId xmlns:a16="http://schemas.microsoft.com/office/drawing/2014/main" id="{8A60991A-843E-4334-8251-849CC9B3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1" y="260648"/>
            <a:ext cx="100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ПРОИЗВОДСТВО И РЕАЛИЗАЦИЯ ОВОЩЕЙ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2AD71E9-192D-4980-A4BE-937848B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8493" y="6453336"/>
            <a:ext cx="42417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9214A-E6BD-4421-8041-72E16D9A7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graphicFrame>
        <p:nvGraphicFramePr>
          <p:cNvPr id="12" name="Диаграмма 9">
            <a:extLst>
              <a:ext uri="{FF2B5EF4-FFF2-40B4-BE49-F238E27FC236}">
                <a16:creationId xmlns:a16="http://schemas.microsoft.com/office/drawing/2014/main" id="{543812B3-F9EB-42FC-B852-F2AB16971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287947"/>
              </p:ext>
            </p:extLst>
          </p:nvPr>
        </p:nvGraphicFramePr>
        <p:xfrm>
          <a:off x="1127448" y="1543989"/>
          <a:ext cx="9937103" cy="481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81725"/>
            <a:ext cx="756000" cy="93848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156771-4DC5-439C-ADDA-8B1A3B59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03" y="1143879"/>
            <a:ext cx="1403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тыс. тонн</a:t>
            </a:r>
          </a:p>
        </p:txBody>
      </p:sp>
    </p:spTree>
    <p:extLst>
      <p:ext uri="{BB962C8B-B14F-4D97-AF65-F5344CB8AC3E}">
        <p14:creationId xmlns:p14="http://schemas.microsoft.com/office/powerpoint/2010/main" val="9663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B15D4B-FB68-4F56-8D92-E661F3FC4C14}"/>
              </a:ext>
            </a:extLst>
          </p:cNvPr>
          <p:cNvSpPr/>
          <p:nvPr/>
        </p:nvSpPr>
        <p:spPr>
          <a:xfrm>
            <a:off x="946297" y="398801"/>
            <a:ext cx="1067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ПРОИЗВОДСТВО ОЗИМЫХ ЗЕРНОВЫХ КУЛЬТУР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678B034-CBE2-42AD-8C89-B07F6E9A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688" y="6505575"/>
            <a:ext cx="468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graphicFrame>
        <p:nvGraphicFramePr>
          <p:cNvPr id="9" name="Диаграмма 6">
            <a:extLst>
              <a:ext uri="{FF2B5EF4-FFF2-40B4-BE49-F238E27FC236}">
                <a16:creationId xmlns:a16="http://schemas.microsoft.com/office/drawing/2014/main" id="{C927C5B0-E794-4166-84EC-B63366D4A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685080"/>
              </p:ext>
            </p:extLst>
          </p:nvPr>
        </p:nvGraphicFramePr>
        <p:xfrm>
          <a:off x="805804" y="1151552"/>
          <a:ext cx="11265024" cy="535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98993162-70C8-45EF-8502-03DACFCA6BF7}"/>
              </a:ext>
            </a:extLst>
          </p:cNvPr>
          <p:cNvSpPr txBox="1"/>
          <p:nvPr/>
        </p:nvSpPr>
        <p:spPr>
          <a:xfrm>
            <a:off x="9854005" y="4283439"/>
            <a:ext cx="2097741" cy="46166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+ 7,86 тыс. га</a:t>
            </a: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242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B15D4B-FB68-4F56-8D92-E661F3FC4C14}"/>
              </a:ext>
            </a:extLst>
          </p:cNvPr>
          <p:cNvSpPr/>
          <p:nvPr/>
        </p:nvSpPr>
        <p:spPr>
          <a:xfrm>
            <a:off x="1186637" y="375018"/>
            <a:ext cx="9859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ПРОИЗВОДСТВО МАСЛИЧНЫХ КУЛЬТУР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678B034-CBE2-42AD-8C89-B07F6E9A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688" y="6505575"/>
            <a:ext cx="468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graphicFrame>
        <p:nvGraphicFramePr>
          <p:cNvPr id="9" name="Диаграмма 6">
            <a:extLst>
              <a:ext uri="{FF2B5EF4-FFF2-40B4-BE49-F238E27FC236}">
                <a16:creationId xmlns:a16="http://schemas.microsoft.com/office/drawing/2014/main" id="{C927C5B0-E794-4166-84EC-B63366D4A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792673"/>
              </p:ext>
            </p:extLst>
          </p:nvPr>
        </p:nvGraphicFramePr>
        <p:xfrm>
          <a:off x="805805" y="1151552"/>
          <a:ext cx="10804948" cy="535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4623E4-BD81-4A1F-AE26-48B4FE28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0501" y="180975"/>
            <a:ext cx="755651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98993162-70C8-45EF-8502-03DACFCA6BF7}"/>
              </a:ext>
            </a:extLst>
          </p:cNvPr>
          <p:cNvSpPr txBox="1"/>
          <p:nvPr/>
        </p:nvSpPr>
        <p:spPr>
          <a:xfrm>
            <a:off x="9348733" y="4670672"/>
            <a:ext cx="1696974" cy="46166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+ 3 344 га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98993162-70C8-45EF-8502-03DACFCA6BF7}"/>
              </a:ext>
            </a:extLst>
          </p:cNvPr>
          <p:cNvSpPr txBox="1"/>
          <p:nvPr/>
        </p:nvSpPr>
        <p:spPr>
          <a:xfrm>
            <a:off x="8981528" y="2713205"/>
            <a:ext cx="2629225" cy="46166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+ 10 722,8 тонн</a:t>
            </a:r>
          </a:p>
        </p:txBody>
      </p:sp>
    </p:spTree>
    <p:extLst>
      <p:ext uri="{BB962C8B-B14F-4D97-AF65-F5344CB8AC3E}">
        <p14:creationId xmlns:p14="http://schemas.microsoft.com/office/powerpoint/2010/main" val="35831107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5A957AD8-098D-4E9C-B0CA-7AB7AF79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086" y="1051246"/>
            <a:ext cx="14446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u-RU" altLang="ru-RU" sz="1800" b="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га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6"/>
            <a:ext cx="597451" cy="6860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568608" y="6444044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4623E4-BD81-4A1F-AE26-48B4FE28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0501" y="180975"/>
            <a:ext cx="755651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43130" y="235377"/>
            <a:ext cx="10133269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ПОСЕВНАЯ ПЛОЩАДЬ ЛЬНА-ДОЛГУНЦА</a:t>
            </a:r>
          </a:p>
          <a:p>
            <a:pPr algn="ctr"/>
            <a:r>
              <a:rPr lang="ru-RU" sz="2400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МУНИЦИПАЛЬНЫХ ОБРАЗОВАНИЯХ ТВЕРСКОЙ ОБЛАСТИ</a:t>
            </a:r>
            <a:endParaRPr lang="ru-RU" altLang="ru-RU" sz="2400" kern="0" dirty="0">
              <a:solidFill>
                <a:srgbClr val="A88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93167"/>
              </p:ext>
            </p:extLst>
          </p:nvPr>
        </p:nvGraphicFramePr>
        <p:xfrm>
          <a:off x="1343474" y="1443549"/>
          <a:ext cx="10129903" cy="4836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534">
                  <a:extLst>
                    <a:ext uri="{9D8B030D-6E8A-4147-A177-3AD203B41FA5}">
                      <a16:colId xmlns:a16="http://schemas.microsoft.com/office/drawing/2014/main" val="1761155524"/>
                    </a:ext>
                  </a:extLst>
                </a:gridCol>
                <a:gridCol w="2102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688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</a:t>
                      </a:r>
                      <a:b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п/п</a:t>
                      </a:r>
                      <a:endParaRPr lang="ru-RU" sz="17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 районов, округов</a:t>
                      </a:r>
                      <a:endParaRPr lang="ru-RU" sz="17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 г.</a:t>
                      </a:r>
                      <a:endParaRPr lang="ru-RU" sz="17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 г.</a:t>
                      </a:r>
                      <a:endParaRPr lang="ru-RU" sz="17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 г. </a:t>
                      </a:r>
                      <a:b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75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2020 г. (+/-)</a:t>
                      </a:r>
                      <a:endParaRPr lang="ru-RU" sz="17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г. (план)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5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ru-RU" sz="175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850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Бежецкий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2 700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2 700</a:t>
                      </a:r>
                      <a:r>
                        <a:rPr lang="ru-R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Калининский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     </a:t>
                      </a:r>
                      <a:r>
                        <a:rPr lang="ru-RU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ru-RU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Калязинский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170   </a:t>
                      </a:r>
                      <a:r>
                        <a:rPr lang="ru-R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Кашинский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Молоковский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   </a:t>
                      </a:r>
                      <a:r>
                        <a:rPr lang="ru-R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    </a:t>
                      </a:r>
                      <a:r>
                        <a:rPr lang="ru-RU" sz="20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↑</a:t>
                      </a:r>
                      <a:endParaRPr lang="ru-RU" sz="20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Оленинский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Старицкий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Торжокский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401   </a:t>
                      </a:r>
                      <a:r>
                        <a:rPr lang="ru-R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r>
                        <a:rPr lang="ru-RU" sz="20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69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383" marR="7383" marT="73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5 782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383" marR="7383" marT="73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2 222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383" marR="7383" marT="73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3 560 </a:t>
                      </a:r>
                      <a:r>
                        <a:rPr lang="ru-R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383" marR="7383" marT="73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5 387  </a:t>
                      </a:r>
                      <a:r>
                        <a:rPr lang="ru-RU" sz="20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↑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83" marR="7383" marT="73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064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28262597"/>
              </p:ext>
            </p:extLst>
          </p:nvPr>
        </p:nvGraphicFramePr>
        <p:xfrm>
          <a:off x="1080681" y="1246774"/>
          <a:ext cx="10487927" cy="509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Номер слайда 7">
            <a:extLst>
              <a:ext uri="{FF2B5EF4-FFF2-40B4-BE49-F238E27FC236}">
                <a16:creationId xmlns:a16="http://schemas.microsoft.com/office/drawing/2014/main" id="{C374655C-F332-4E76-85C3-FBBB2DC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496" y="6373191"/>
            <a:ext cx="2844800" cy="365125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8C1A05-9FF5-41C3-9791-37297176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81" y="244741"/>
            <a:ext cx="10734399" cy="8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ВНЕСЕНИЕ МИНЕРАЛЬНЫХ УДОБРЕНИЙ</a:t>
            </a:r>
          </a:p>
        </p:txBody>
      </p:sp>
      <p:sp>
        <p:nvSpPr>
          <p:cNvPr id="12" name="Прямоугольник 25">
            <a:extLst>
              <a:ext uri="{FF2B5EF4-FFF2-40B4-BE49-F238E27FC236}">
                <a16:creationId xmlns:a16="http://schemas.microsoft.com/office/drawing/2014/main" id="{4DDF82B5-B4ED-41C9-9FBA-3B002B00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54" y="1097360"/>
            <a:ext cx="139768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defTabSz="10972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2000" b="0" dirty="0">
                <a:solidFill>
                  <a:prstClr val="black">
                    <a:lumMod val="85000"/>
                    <a:lumOff val="15000"/>
                  </a:prstClr>
                </a:solidFill>
                <a:ea typeface="MS Mincho" panose="02020609040205080304" pitchFamily="49" charset="-128"/>
              </a:rPr>
              <a:t>кг </a:t>
            </a:r>
            <a:r>
              <a:rPr lang="ru-RU" altLang="ru-RU" sz="2000" b="0" dirty="0" err="1">
                <a:solidFill>
                  <a:prstClr val="black">
                    <a:lumMod val="85000"/>
                    <a:lumOff val="15000"/>
                  </a:prstClr>
                </a:solidFill>
                <a:ea typeface="MS Mincho" panose="02020609040205080304" pitchFamily="49" charset="-128"/>
              </a:rPr>
              <a:t>д.в</a:t>
            </a:r>
            <a:r>
              <a:rPr lang="ru-RU" altLang="ru-RU" sz="2000" b="0" dirty="0">
                <a:solidFill>
                  <a:prstClr val="black">
                    <a:lumMod val="85000"/>
                    <a:lumOff val="15000"/>
                  </a:prstClr>
                </a:solidFill>
                <a:ea typeface="MS Mincho" panose="02020609040205080304" pitchFamily="49" charset="-128"/>
              </a:rPr>
              <a:t>./га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69214A-E6BD-4421-8041-72E16D9A79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996167951"/>
              </p:ext>
            </p:extLst>
          </p:nvPr>
        </p:nvGraphicFramePr>
        <p:xfrm>
          <a:off x="927329" y="1188118"/>
          <a:ext cx="11077964" cy="541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71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809126" y="6381752"/>
            <a:ext cx="3196167" cy="4762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238251" y="114973"/>
            <a:ext cx="18473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205988" y="158751"/>
            <a:ext cx="10571425" cy="7344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ПРОИЗВОДСТВА ПРОДУЦИИ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СЕЛЬСКОГО ХОЗЯЙСТВА ТВЕРСКОЙ ОБЛАСТИ 2021 ГОД</a:t>
            </a:r>
          </a:p>
        </p:txBody>
      </p:sp>
      <p:sp>
        <p:nvSpPr>
          <p:cNvPr id="7174" name="Rectangle 73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5" name="Rectangle 388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6" name="Rectangle 394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7" name="Rectangle 396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44F1E-5BA6-40FD-803A-329D9A9BBF22}"/>
              </a:ext>
            </a:extLst>
          </p:cNvPr>
          <p:cNvSpPr txBox="1"/>
          <p:nvPr/>
        </p:nvSpPr>
        <p:spPr>
          <a:xfrm>
            <a:off x="1703512" y="6379967"/>
            <a:ext cx="56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Оценка Минсельхоза Тверской области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6672064" y="1772816"/>
            <a:ext cx="3492732" cy="522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035040" y="1772817"/>
            <a:ext cx="637024" cy="24962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0477" y="1120208"/>
            <a:ext cx="186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рублей</a:t>
            </a: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8269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08675" y="135432"/>
            <a:ext cx="1100145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ПРИОБРЕТЕНИЕ МАШИНОСТРОИТЕЛЬНОЙ ПРОДУКЦИИ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 ГОСУДАРСТВЕННОЙ ПОДДЕРЖКОЙ</a:t>
            </a:r>
          </a:p>
        </p:txBody>
      </p:sp>
      <p:sp>
        <p:nvSpPr>
          <p:cNvPr id="20" name="Прямоугольник 25"/>
          <p:cNvSpPr>
            <a:spLocks noChangeArrowheads="1"/>
          </p:cNvSpPr>
          <p:nvPr/>
        </p:nvSpPr>
        <p:spPr bwMode="auto">
          <a:xfrm>
            <a:off x="1284090" y="873220"/>
            <a:ext cx="17328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800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единиц</a:t>
            </a:r>
          </a:p>
        </p:txBody>
      </p:sp>
      <p:graphicFrame>
        <p:nvGraphicFramePr>
          <p:cNvPr id="2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593949"/>
              </p:ext>
            </p:extLst>
          </p:nvPr>
        </p:nvGraphicFramePr>
        <p:xfrm>
          <a:off x="1284090" y="979466"/>
          <a:ext cx="10726043" cy="587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67945C4B-C836-4853-A710-556EB42FB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80000" y="144039"/>
            <a:ext cx="828675" cy="1028700"/>
          </a:xfrm>
          <a:prstGeom prst="rect">
            <a:avLst/>
          </a:prstGeom>
          <a:noFill/>
        </p:spPr>
      </p:pic>
      <p:sp>
        <p:nvSpPr>
          <p:cNvPr id="10" name="Номер слайда 7">
            <a:extLst>
              <a:ext uri="{FF2B5EF4-FFF2-40B4-BE49-F238E27FC236}">
                <a16:creationId xmlns:a16="http://schemas.microsoft.com/office/drawing/2014/main" id="{C949794C-EF11-43AC-8F85-9EE1811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8996" y="979466"/>
            <a:ext cx="129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65A8F0-2E1D-4073-9175-DCDC67A39B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71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F0F0192-C31D-4230-837C-0314893151C2}"/>
              </a:ext>
            </a:extLst>
          </p:cNvPr>
          <p:cNvGraphicFramePr/>
          <p:nvPr/>
        </p:nvGraphicFramePr>
        <p:xfrm>
          <a:off x="1127448" y="1343287"/>
          <a:ext cx="11375749" cy="2863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Диаграмма 23">
            <a:extLst>
              <a:ext uri="{FF2B5EF4-FFF2-40B4-BE49-F238E27FC236}">
                <a16:creationId xmlns:a16="http://schemas.microsoft.com/office/drawing/2014/main" id="{BF0F0192-C31D-4230-837C-0314893151C2}"/>
              </a:ext>
            </a:extLst>
          </p:cNvPr>
          <p:cNvGraphicFramePr/>
          <p:nvPr/>
        </p:nvGraphicFramePr>
        <p:xfrm>
          <a:off x="479039" y="3899857"/>
          <a:ext cx="11305594" cy="284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20932" y="3899857"/>
            <a:ext cx="775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производства скота и птицы на убой в живом весе 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3542" y="79374"/>
            <a:ext cx="10589661" cy="109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685800" eaLnBrk="0" hangingPunct="0"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r>
              <a:rPr lang="ru-RU" alt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продукции животноводства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ЦЕНТРАЛЬНОМ РАЙОНЕ НЕЧЕРНОЗЁМНОЙ ЗОНЫ ЦФО </a:t>
            </a:r>
          </a:p>
          <a:p>
            <a:pPr algn="ctr" defTabSz="685800" eaLnBrk="0" hangingPunct="0"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 9 МЕСЯЦЕВ 2021 Года</a:t>
            </a:r>
            <a:endParaRPr lang="ru-RU" sz="24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11712624" y="6502400"/>
            <a:ext cx="47937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4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594549" y="188640"/>
            <a:ext cx="597451" cy="6860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2ACA4A-D983-4029-9236-D6AC6043A6CE}"/>
              </a:ext>
            </a:extLst>
          </p:cNvPr>
          <p:cNvSpPr txBox="1"/>
          <p:nvPr/>
        </p:nvSpPr>
        <p:spPr>
          <a:xfrm>
            <a:off x="8544272" y="4325094"/>
            <a:ext cx="3038931" cy="5355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Тверская область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место</a:t>
            </a:r>
          </a:p>
          <a:p>
            <a:pPr>
              <a:lnSpc>
                <a:spcPct val="90000"/>
              </a:lnSpc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 месяцев 2020 г – 3 место)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4630" y="1115508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производства молока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ACA4A-D983-4029-9236-D6AC6043A6CE}"/>
              </a:ext>
            </a:extLst>
          </p:cNvPr>
          <p:cNvSpPr txBox="1"/>
          <p:nvPr/>
        </p:nvSpPr>
        <p:spPr>
          <a:xfrm>
            <a:off x="8432678" y="1388457"/>
            <a:ext cx="2919906" cy="5355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Тверская область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место</a:t>
            </a:r>
          </a:p>
          <a:p>
            <a:pPr>
              <a:lnSpc>
                <a:spcPct val="90000"/>
              </a:lnSpc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г – 7 место)</a:t>
            </a:r>
          </a:p>
        </p:txBody>
      </p:sp>
      <p:pic>
        <p:nvPicPr>
          <p:cNvPr id="16" name="Рисунок 5"/>
          <p:cNvPicPr>
            <a:picLocks noChangeAspect="1" noChangeArrowheads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4463" y="120650"/>
            <a:ext cx="784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51716" y="985479"/>
            <a:ext cx="133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тонн</a:t>
            </a:r>
          </a:p>
        </p:txBody>
      </p:sp>
    </p:spTree>
    <p:extLst>
      <p:ext uri="{BB962C8B-B14F-4D97-AF65-F5344CB8AC3E}">
        <p14:creationId xmlns:p14="http://schemas.microsoft.com/office/powerpoint/2010/main" val="4761870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425433812"/>
              </p:ext>
            </p:extLst>
          </p:nvPr>
        </p:nvGraphicFramePr>
        <p:xfrm>
          <a:off x="1199456" y="1196752"/>
          <a:ext cx="1022513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127448" y="263616"/>
            <a:ext cx="1000911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altLang="ru-RU" sz="2200" b="1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ДИНАМИКА ПОГОЛОВЬЯ СЕЛЬСКОХОЗЯЙСТВЕННЫХ ЖИВОТНЫХ</a:t>
            </a:r>
          </a:p>
          <a:p>
            <a:pPr algn="ctr">
              <a:defRPr/>
            </a:pPr>
            <a:r>
              <a:rPr lang="ru-RU" altLang="ru-RU" sz="2200" b="1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В ХОЗЯЙСТВАХ ВСЕХ КАТЕГОРИЙ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40616" y="643359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0416" y="105273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ru-RU" sz="2000" dirty="0"/>
              <a:t>тыс. голов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6"/>
            <a:ext cx="597451" cy="686085"/>
          </a:xfrm>
          <a:prstGeom prst="rect">
            <a:avLst/>
          </a:prstGeom>
        </p:spPr>
      </p:pic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4605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10">
            <a:extLst>
              <a:ext uri="{FF2B5EF4-FFF2-40B4-BE49-F238E27FC236}">
                <a16:creationId xmlns:a16="http://schemas.microsoft.com/office/drawing/2014/main" id="{DAA8EB0C-2603-44D7-BEDE-9373B800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7" y="260648"/>
            <a:ext cx="10009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FontTx/>
              <a:buNone/>
              <a:defRPr/>
            </a:pPr>
            <a:r>
              <a:rPr lang="ru-RU" altLang="ru-RU" sz="2400" b="1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ЗАГОТОВКА  КОРМОВ</a:t>
            </a:r>
          </a:p>
        </p:txBody>
      </p:sp>
      <p:sp>
        <p:nvSpPr>
          <p:cNvPr id="35844" name="Прямоугольник 9">
            <a:extLst>
              <a:ext uri="{FF2B5EF4-FFF2-40B4-BE49-F238E27FC236}">
                <a16:creationId xmlns:a16="http://schemas.microsoft.com/office/drawing/2014/main" id="{F95C9830-3CF8-4B31-9749-53394AF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5" y="986367"/>
            <a:ext cx="10562167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8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Диаграмма 6">
            <a:extLst>
              <a:ext uri="{FF2B5EF4-FFF2-40B4-BE49-F238E27FC236}">
                <a16:creationId xmlns:a16="http://schemas.microsoft.com/office/drawing/2014/main" id="{CE25DEF9-68D5-4B0D-94DC-DC00DA114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432883"/>
              </p:ext>
            </p:extLst>
          </p:nvPr>
        </p:nvGraphicFramePr>
        <p:xfrm>
          <a:off x="1055440" y="908720"/>
          <a:ext cx="10081120" cy="547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847" name="Прямоугольник 2">
            <a:extLst>
              <a:ext uri="{FF2B5EF4-FFF2-40B4-BE49-F238E27FC236}">
                <a16:creationId xmlns:a16="http://schemas.microsoft.com/office/drawing/2014/main" id="{87AFFDA4-6ED7-4913-8562-38E7B6F65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408" y="1124744"/>
            <a:ext cx="130016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тонн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4AF1A70E-EB8E-4D0D-AACB-F0A1CF788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0616" y="6504520"/>
            <a:ext cx="46778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B03C6D-DEBB-49A2-B981-2754E2CE10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4451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954307D-994E-40D7-AAF5-C79B74B26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774" y="117804"/>
            <a:ext cx="10599737" cy="8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200" b="1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МОЛОЧНАЯ ПРОДУКТИВНОСТЬ</a:t>
            </a:r>
          </a:p>
        </p:txBody>
      </p:sp>
      <p:graphicFrame>
        <p:nvGraphicFramePr>
          <p:cNvPr id="3" name="Диаграмма 8">
            <a:extLst>
              <a:ext uri="{FF2B5EF4-FFF2-40B4-BE49-F238E27FC236}">
                <a16:creationId xmlns:a16="http://schemas.microsoft.com/office/drawing/2014/main" id="{8E1EB2C4-7F3C-4B38-B176-0AC711261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876662"/>
              </p:ext>
            </p:extLst>
          </p:nvPr>
        </p:nvGraphicFramePr>
        <p:xfrm>
          <a:off x="1343472" y="1988840"/>
          <a:ext cx="9930542" cy="4336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28" name="Rectangle 3">
            <a:extLst>
              <a:ext uri="{FF2B5EF4-FFF2-40B4-BE49-F238E27FC236}">
                <a16:creationId xmlns:a16="http://schemas.microsoft.com/office/drawing/2014/main" id="{9D2F0C1E-7BE8-4B9A-AACE-2F82585E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299" y="1212719"/>
            <a:ext cx="9361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Надой на 1 корову в год в сельскохозяйственных организациях, кг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4B995-B915-423E-8642-AF1BCBD0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688" y="6505575"/>
            <a:ext cx="468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6"/>
            <a:ext cx="597451" cy="6860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4623E4-BD81-4A1F-AE26-48B4FE28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0501" y="180975"/>
            <a:ext cx="755651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67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1">
            <a:extLst>
              <a:ext uri="{FF2B5EF4-FFF2-40B4-BE49-F238E27FC236}">
                <a16:creationId xmlns:a16="http://schemas.microsoft.com/office/drawing/2014/main" id="{8A60991A-843E-4334-8251-849CC9B3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1" y="260648"/>
            <a:ext cx="100811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C89800"/>
                </a:solidFill>
                <a:latin typeface="Times New Roman" pitchFamily="18" charset="0"/>
                <a:cs typeface="Times New Roman" pitchFamily="18" charset="0"/>
              </a:rPr>
              <a:t>ПРОИЗВОДСТВО И РЕАЛИЗАЦИЯ СЕЛЬХОЗПРОДУКЦИИ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2AD71E9-192D-4980-A4BE-937848B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8493" y="6453336"/>
            <a:ext cx="42417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graphicFrame>
        <p:nvGraphicFramePr>
          <p:cNvPr id="2" name="Диаграмма 9">
            <a:extLst>
              <a:ext uri="{FF2B5EF4-FFF2-40B4-BE49-F238E27FC236}">
                <a16:creationId xmlns:a16="http://schemas.microsoft.com/office/drawing/2014/main" id="{543812B3-F9EB-42FC-B852-F2AB16971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243932"/>
              </p:ext>
            </p:extLst>
          </p:nvPr>
        </p:nvGraphicFramePr>
        <p:xfrm>
          <a:off x="6168008" y="2132856"/>
          <a:ext cx="540060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9214A-E6BD-4421-8041-72E16D9A7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1997" y="1413937"/>
            <a:ext cx="3392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Скот и птица на убой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543812B3-F9EB-42FC-B852-F2AB16971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14937"/>
              </p:ext>
            </p:extLst>
          </p:nvPr>
        </p:nvGraphicFramePr>
        <p:xfrm>
          <a:off x="1055440" y="1844824"/>
          <a:ext cx="518457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7568" y="1340768"/>
            <a:ext cx="2606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Молоко</a:t>
            </a:r>
          </a:p>
        </p:txBody>
      </p:sp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81725"/>
            <a:ext cx="756000" cy="93848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56771-4DC5-439C-ADDA-8B1A3B59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1755" y="1124744"/>
            <a:ext cx="1403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тыс. тонн</a:t>
            </a:r>
          </a:p>
        </p:txBody>
      </p:sp>
    </p:spTree>
    <p:extLst>
      <p:ext uri="{BB962C8B-B14F-4D97-AF65-F5344CB8AC3E}">
        <p14:creationId xmlns:p14="http://schemas.microsoft.com/office/powerpoint/2010/main" val="404638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48" name="TextBox 10"/>
          <p:cNvSpPr txBox="1">
            <a:spLocks noChangeArrowheads="1"/>
          </p:cNvSpPr>
          <p:nvPr/>
        </p:nvSpPr>
        <p:spPr bwMode="auto">
          <a:xfrm>
            <a:off x="11640616" y="6453336"/>
            <a:ext cx="430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921BFD5-A11A-4AD4-B0A3-11DC4825A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284825"/>
              </p:ext>
            </p:extLst>
          </p:nvPr>
        </p:nvGraphicFramePr>
        <p:xfrm>
          <a:off x="723636" y="1042358"/>
          <a:ext cx="1022513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3"/>
            <a:ext cx="756000" cy="938483"/>
          </a:xfrm>
          <a:prstGeom prst="rect">
            <a:avLst/>
          </a:prstGeom>
          <a:noFill/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6"/>
            <a:ext cx="597451" cy="686085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4065" y="214265"/>
            <a:ext cx="106393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685800" eaLnBrk="0" hangingPunct="0"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ПРОИЗВОДСТВО И ПОТРЕБЛЕНИЕ ОСНОВНЫХ   </a:t>
            </a:r>
          </a:p>
          <a:p>
            <a:pPr algn="ctr" defTabSz="685800" eaLnBrk="0" hangingPunct="0"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ПРОДУКТОВ ПИТАНИЯ НА ДУШУ НАСЕЛЕНИЯ В ГОД В 2021 ГОДУ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197620" y="2282037"/>
            <a:ext cx="1087320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97620" y="3052111"/>
            <a:ext cx="1087320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127448" y="3791398"/>
            <a:ext cx="1087320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127448" y="4508392"/>
            <a:ext cx="1087320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50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5"/>
          <p:cNvSpPr>
            <a:spLocks noChangeArrowheads="1"/>
          </p:cNvSpPr>
          <p:nvPr/>
        </p:nvSpPr>
        <p:spPr bwMode="auto">
          <a:xfrm>
            <a:off x="913250" y="329497"/>
            <a:ext cx="1090331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ГОСУДАРСТВЕННАЯ</a:t>
            </a:r>
            <a:r>
              <a:rPr kumimoji="0" lang="ru-RU" altLang="ru-RU" sz="2400" b="1" i="0" u="none" strike="noStrike" kern="1200" cap="none" spc="0" normalizeH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 ПОДДЕРЖКА АПК В 2016 - 2021 ГОДАХ </a:t>
            </a:r>
            <a:endParaRPr kumimoji="0" lang="ru-RU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</p:txBody>
      </p:sp>
      <p:sp>
        <p:nvSpPr>
          <p:cNvPr id="61476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9179858" y="638754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F7F6E6-C392-4D86-BABD-BF2DD7629339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alt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512766228"/>
              </p:ext>
            </p:extLst>
          </p:nvPr>
        </p:nvGraphicFramePr>
        <p:xfrm>
          <a:off x="1036320" y="1120206"/>
          <a:ext cx="10588917" cy="489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1705706" y="5907444"/>
            <a:ext cx="10217352" cy="60092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учета поддержки инвестиционного кредитования, возмещения части прямых понесенных затрат на создание и/или модернизацию объектов АПК, расходов на содержание Министерства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3"/>
            <a:ext cx="756000" cy="938483"/>
          </a:xfrm>
          <a:prstGeom prst="rect">
            <a:avLst/>
          </a:prstGeom>
          <a:noFill/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6"/>
            <a:ext cx="597451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664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https://static5.depositphotos.com/1000207/413/i/950/depositphotos_4132764-stock-photo-moving-red-arro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1" y="5492334"/>
            <a:ext cx="1333606" cy="86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s://static5.depositphotos.com/1000207/413/i/950/depositphotos_4132764-stock-photo-moving-red-arr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58" y="4561647"/>
            <a:ext cx="1399394" cy="86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s://static5.depositphotos.com/1000207/413/i/950/depositphotos_4132764-stock-photo-moving-red-arro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36" y="2674845"/>
            <a:ext cx="1327267" cy="9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5.depositphotos.com/1000207/413/i/950/depositphotos_4132764-stock-photo-moving-red-arr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6" y="1771972"/>
            <a:ext cx="1357007" cy="8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Прямоугольник 2"/>
          <p:cNvSpPr>
            <a:spLocks noChangeArrowheads="1"/>
          </p:cNvSpPr>
          <p:nvPr/>
        </p:nvSpPr>
        <p:spPr bwMode="auto">
          <a:xfrm>
            <a:off x="1115840" y="126412"/>
            <a:ext cx="10324924" cy="9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-457200" algn="ctr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ДОПОЛНИТЕЛЬНЫЕ МЕРЫ ГОСУДАРСТВЕННОЙ ПОДДЕРЖКИ В 2021 ГОДУ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44325" y="6491817"/>
            <a:ext cx="2844800" cy="366183"/>
          </a:xfrm>
        </p:spPr>
        <p:txBody>
          <a:bodyPr/>
          <a:lstStyle/>
          <a:p>
            <a:pPr>
              <a:defRPr/>
            </a:pPr>
            <a:fld id="{B57DC2F1-450C-4DC1-A403-85CAC325D7DE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28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9D04BB3A-E578-4B78-8DC8-562FC1A634E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6"/>
            <a:ext cx="597451" cy="686085"/>
          </a:xfrm>
          <a:prstGeom prst="rect">
            <a:avLst/>
          </a:prstGeom>
        </p:spPr>
      </p:pic>
      <p:sp>
        <p:nvSpPr>
          <p:cNvPr id="122" name="TextBox 1">
            <a:extLst>
              <a:ext uri="{FF2B5EF4-FFF2-40B4-BE49-F238E27FC236}">
                <a16:creationId xmlns:a16="http://schemas.microsoft.com/office/drawing/2014/main" id="{CA99E3E0-18A2-45B4-BBE6-BD6E2AFC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745" y="1775990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3" name="TextBox 1">
            <a:extLst>
              <a:ext uri="{FF2B5EF4-FFF2-40B4-BE49-F238E27FC236}">
                <a16:creationId xmlns:a16="http://schemas.microsoft.com/office/drawing/2014/main" id="{B07C7ACA-3447-4DF3-BB28-2400418D8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832" y="2208918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5" name="TextBox 1">
            <a:extLst>
              <a:ext uri="{FF2B5EF4-FFF2-40B4-BE49-F238E27FC236}">
                <a16:creationId xmlns:a16="http://schemas.microsoft.com/office/drawing/2014/main" id="{DB2893B9-4CC7-4FE0-94C8-2486503B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3" y="1883862"/>
            <a:ext cx="5304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производства молока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90,8 млн руб.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(ОБ)</a:t>
            </a:r>
          </a:p>
        </p:txBody>
      </p:sp>
      <p:sp>
        <p:nvSpPr>
          <p:cNvPr id="138" name="TextBox 1">
            <a:extLst>
              <a:ext uri="{FF2B5EF4-FFF2-40B4-BE49-F238E27FC236}">
                <a16:creationId xmlns:a16="http://schemas.microsoft.com/office/drawing/2014/main" id="{27870758-D0ED-4B32-B682-F0203FBA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436" y="2346028"/>
            <a:ext cx="5733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производства КРС на убой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5,5 млн руб.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(ОБ)</a:t>
            </a:r>
          </a:p>
        </p:txBody>
      </p:sp>
      <p:sp>
        <p:nvSpPr>
          <p:cNvPr id="139" name="TextBox 1">
            <a:extLst>
              <a:ext uri="{FF2B5EF4-FFF2-40B4-BE49-F238E27FC236}">
                <a16:creationId xmlns:a16="http://schemas.microsoft.com/office/drawing/2014/main" id="{557F6B29-6F71-492F-B4DD-ED3D0D89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919" y="2581231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0" name="TextBox 1">
            <a:extLst>
              <a:ext uri="{FF2B5EF4-FFF2-40B4-BE49-F238E27FC236}">
                <a16:creationId xmlns:a16="http://schemas.microsoft.com/office/drawing/2014/main" id="{F7CBCF78-9404-49BB-A3E2-3C152E6D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924" y="2740542"/>
            <a:ext cx="5890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производства мяса кроликов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2,9 млн руб.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(ОБ)</a:t>
            </a:r>
          </a:p>
        </p:txBody>
      </p:sp>
      <p:sp>
        <p:nvSpPr>
          <p:cNvPr id="141" name="TextBox 1">
            <a:extLst>
              <a:ext uri="{FF2B5EF4-FFF2-40B4-BE49-F238E27FC236}">
                <a16:creationId xmlns:a16="http://schemas.microsoft.com/office/drawing/2014/main" id="{752E28F7-1650-4362-A986-4F5F805A1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600" y="2953544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2" name="TextBox 1">
            <a:extLst>
              <a:ext uri="{FF2B5EF4-FFF2-40B4-BE49-F238E27FC236}">
                <a16:creationId xmlns:a16="http://schemas.microsoft.com/office/drawing/2014/main" id="{0BBDDD7A-6A3A-4D28-BEDB-B567CC4C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658" y="3138218"/>
            <a:ext cx="5890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Культуртехнические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мероприятия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5,1 млн руб.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(ОБ)</a:t>
            </a:r>
          </a:p>
        </p:txBody>
      </p:sp>
      <p:sp>
        <p:nvSpPr>
          <p:cNvPr id="143" name="TextBox 1">
            <a:extLst>
              <a:ext uri="{FF2B5EF4-FFF2-40B4-BE49-F238E27FC236}">
                <a16:creationId xmlns:a16="http://schemas.microsoft.com/office/drawing/2014/main" id="{CE03728D-0E9C-4F8B-968D-FF322F04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275" y="1360504"/>
            <a:ext cx="4328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Предоставленные в 2021 году</a:t>
            </a:r>
          </a:p>
        </p:txBody>
      </p:sp>
      <p:sp>
        <p:nvSpPr>
          <p:cNvPr id="164" name="TextBox 1">
            <a:extLst>
              <a:ext uri="{FF2B5EF4-FFF2-40B4-BE49-F238E27FC236}">
                <a16:creationId xmlns:a16="http://schemas.microsoft.com/office/drawing/2014/main" id="{D625DEE7-EDAD-49FD-961E-5DB8D353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750" y="4341161"/>
            <a:ext cx="58903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производства кормов для молочного скотоводства  (ФБ + ОБ)</a:t>
            </a:r>
          </a:p>
        </p:txBody>
      </p:sp>
      <p:sp>
        <p:nvSpPr>
          <p:cNvPr id="167" name="TextBox 1">
            <a:extLst>
              <a:ext uri="{FF2B5EF4-FFF2-40B4-BE49-F238E27FC236}">
                <a16:creationId xmlns:a16="http://schemas.microsoft.com/office/drawing/2014/main" id="{0D51AF38-0E51-45AA-B330-868DC4A7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826" y="4075398"/>
            <a:ext cx="4328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</a:t>
            </a:r>
          </a:p>
        </p:txBody>
      </p:sp>
      <p:sp>
        <p:nvSpPr>
          <p:cNvPr id="221" name="TextBox 1">
            <a:extLst>
              <a:ext uri="{FF2B5EF4-FFF2-40B4-BE49-F238E27FC236}">
                <a16:creationId xmlns:a16="http://schemas.microsoft.com/office/drawing/2014/main" id="{550C6341-5A1C-4DC0-A714-E0F5F301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045" y="4916071"/>
            <a:ext cx="5890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производства сыра (ОБ)</a:t>
            </a:r>
          </a:p>
        </p:txBody>
      </p:sp>
      <p:sp>
        <p:nvSpPr>
          <p:cNvPr id="222" name="TextBox 1">
            <a:extLst>
              <a:ext uri="{FF2B5EF4-FFF2-40B4-BE49-F238E27FC236}">
                <a16:creationId xmlns:a16="http://schemas.microsoft.com/office/drawing/2014/main" id="{FB6DDA18-C29B-457A-A247-084186E9B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93" y="6047876"/>
            <a:ext cx="58903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Возмещение части затрат на приобретение минеральных удобрений (ОБ)</a:t>
            </a:r>
          </a:p>
        </p:txBody>
      </p:sp>
      <p:sp>
        <p:nvSpPr>
          <p:cNvPr id="223" name="TextBox 1">
            <a:extLst>
              <a:ext uri="{FF2B5EF4-FFF2-40B4-BE49-F238E27FC236}">
                <a16:creationId xmlns:a16="http://schemas.microsoft.com/office/drawing/2014/main" id="{B9E61603-7AA1-4608-8014-277E240A3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588" y="4217369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5" name="TextBox 1">
            <a:extLst>
              <a:ext uri="{FF2B5EF4-FFF2-40B4-BE49-F238E27FC236}">
                <a16:creationId xmlns:a16="http://schemas.microsoft.com/office/drawing/2014/main" id="{C5F0573D-C73F-4511-9220-73B1C7F3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326" y="4765080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6" name="TextBox 1">
            <a:extLst>
              <a:ext uri="{FF2B5EF4-FFF2-40B4-BE49-F238E27FC236}">
                <a16:creationId xmlns:a16="http://schemas.microsoft.com/office/drawing/2014/main" id="{16C2F450-C13F-4719-B3C0-4B5F7D0D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102" y="5920955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Рисунок 1"/>
          <p:cNvPicPr>
            <a:picLocks noChangeAspect="1" noChangeArrowheads="1"/>
          </p:cNvPicPr>
          <p:nvPr/>
        </p:nvPicPr>
        <p:blipFill>
          <a:blip r:embed="rId8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5361045" y="52224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субсидии на подготовку проектов межевания земельных участков и на проведение кадастровых работ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(ФБ + ОБ)</a:t>
            </a:r>
          </a:p>
          <a:p>
            <a:endParaRPr lang="ru-RU" dirty="0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C5F0573D-C73F-4511-9220-73B1C7F3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282" y="5091180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752E28F7-1650-4362-A986-4F5F805A1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173" y="3385078"/>
            <a:ext cx="95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BBDDD7A-6A3A-4D28-BEDB-B567CC4C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3" y="3453136"/>
            <a:ext cx="58903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перечня субсидируемого поголовья племенного животноводства  (ОБ)</a:t>
            </a:r>
          </a:p>
        </p:txBody>
      </p:sp>
      <p:sp>
        <p:nvSpPr>
          <p:cNvPr id="28" name="TextBox 1"/>
          <p:cNvSpPr txBox="1">
            <a:spLocks noChangeArrowheads="1"/>
          </p:cNvSpPr>
          <p:nvPr/>
        </p:nvSpPr>
        <p:spPr bwMode="auto">
          <a:xfrm rot="21140211">
            <a:off x="10099268" y="3613586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 rot="21140211">
            <a:off x="10371448" y="5359797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30" name="TextBox 1"/>
          <p:cNvSpPr txBox="1">
            <a:spLocks noChangeArrowheads="1"/>
          </p:cNvSpPr>
          <p:nvPr/>
        </p:nvSpPr>
        <p:spPr bwMode="auto">
          <a:xfrm rot="21140211">
            <a:off x="8758147" y="4922867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31" name="TextBox 1"/>
          <p:cNvSpPr txBox="1">
            <a:spLocks noChangeArrowheads="1"/>
          </p:cNvSpPr>
          <p:nvPr/>
        </p:nvSpPr>
        <p:spPr bwMode="auto">
          <a:xfrm rot="21140211">
            <a:off x="10843702" y="6056118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 rot="21140211">
            <a:off x="11000186" y="2756045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 rot="21140211">
            <a:off x="10011016" y="4362383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68152" y="1335140"/>
            <a:ext cx="2413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затрат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26543" y="2010345"/>
            <a:ext cx="1566362" cy="48999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Древесина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27986" y="1993424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30 %</a:t>
            </a:r>
            <a:endParaRPr lang="ru-RU" sz="24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10210" y="2928630"/>
            <a:ext cx="1590445" cy="48999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Удобрения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77895" y="2942628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15-20 %</a:t>
            </a:r>
            <a:endParaRPr lang="ru-RU" sz="24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986640" y="3913474"/>
            <a:ext cx="1600327" cy="48999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Металл</a:t>
            </a:r>
          </a:p>
        </p:txBody>
      </p:sp>
      <p:pic>
        <p:nvPicPr>
          <p:cNvPr id="45" name="Picture 6" descr="https://static5.depositphotos.com/1000207/413/i/950/depositphotos_4132764-stock-photo-moving-red-arrow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6" y="3620046"/>
            <a:ext cx="1360208" cy="86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858371" y="38933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70 %</a:t>
            </a:r>
            <a:endParaRPr lang="ru-RU" sz="2400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86640" y="4831759"/>
            <a:ext cx="1600327" cy="48999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949107" y="5749993"/>
            <a:ext cx="1600327" cy="48999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Корма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32863" y="4823812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15 %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83079" y="5723383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20 %</a:t>
            </a:r>
            <a:endParaRPr lang="ru-RU" sz="2400" dirty="0"/>
          </a:p>
        </p:txBody>
      </p:sp>
      <p:sp>
        <p:nvSpPr>
          <p:cNvPr id="120" name="Стрелка: вниз 119">
            <a:extLst>
              <a:ext uri="{FF2B5EF4-FFF2-40B4-BE49-F238E27FC236}">
                <a16:creationId xmlns:a16="http://schemas.microsoft.com/office/drawing/2014/main" id="{7990DF6A-9037-466A-8BF8-05C204E15330}"/>
              </a:ext>
            </a:extLst>
          </p:cNvPr>
          <p:cNvSpPr/>
          <p:nvPr/>
        </p:nvSpPr>
        <p:spPr>
          <a:xfrm rot="16200000">
            <a:off x="3369940" y="3429942"/>
            <a:ext cx="2259963" cy="60540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1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B15D4B-FB68-4F56-8D92-E661F3FC4C14}"/>
              </a:ext>
            </a:extLst>
          </p:cNvPr>
          <p:cNvSpPr/>
          <p:nvPr/>
        </p:nvSpPr>
        <p:spPr>
          <a:xfrm>
            <a:off x="1030777" y="337146"/>
            <a:ext cx="105488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ПЛАН МЕРОПРИЯТИЙ ПО ПРОВЕДЕНИЮ СЕЗОННЫХ ПОЛЕВЫХ РАБОТ НА ТЕРРИТОРИИ ТВЕРСКОЙ ОБЛАСТИ В 2022 ГОДУ</a:t>
            </a:r>
          </a:p>
          <a:p>
            <a:pPr algn="ctr">
              <a:defRPr/>
            </a:pPr>
            <a:endParaRPr lang="ru-RU" altLang="ru-RU" sz="2200" b="1" dirty="0">
              <a:solidFill>
                <a:srgbClr val="C8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623E4-BD81-4A1F-AE26-48B4FE28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0501" y="180975"/>
            <a:ext cx="755651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41239"/>
              </p:ext>
            </p:extLst>
          </p:nvPr>
        </p:nvGraphicFramePr>
        <p:xfrm>
          <a:off x="946151" y="1499016"/>
          <a:ext cx="10887123" cy="494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10">
                  <a:extLst>
                    <a:ext uri="{9D8B030D-6E8A-4147-A177-3AD203B41FA5}">
                      <a16:colId xmlns:a16="http://schemas.microsoft.com/office/drawing/2014/main" val="4089686154"/>
                    </a:ext>
                  </a:extLst>
                </a:gridCol>
                <a:gridCol w="7929620">
                  <a:extLst>
                    <a:ext uri="{9D8B030D-6E8A-4147-A177-3AD203B41FA5}">
                      <a16:colId xmlns:a16="http://schemas.microsoft.com/office/drawing/2014/main" val="75504140"/>
                    </a:ext>
                  </a:extLst>
                </a:gridCol>
                <a:gridCol w="2402593">
                  <a:extLst>
                    <a:ext uri="{9D8B030D-6E8A-4147-A177-3AD203B41FA5}">
                      <a16:colId xmlns:a16="http://schemas.microsoft.com/office/drawing/2014/main" val="2484777937"/>
                    </a:ext>
                  </a:extLst>
                </a:gridCol>
              </a:tblGrid>
              <a:tr h="674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1385"/>
                  </a:ext>
                </a:extLst>
              </a:tr>
              <a:tr h="60489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Штаба по подготовке и организации проведения сезонных полевых работ в 2022 году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 февраля 2022 года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14508"/>
                  </a:ext>
                </a:extLst>
              </a:tr>
              <a:tr h="85271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Доведение в соответствии с законодательством средств государственной поддержки проведения сезонных полевых работ до сельскохозяйственных товаропроизводителей региона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 июля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 года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426631"/>
                  </a:ext>
                </a:extLst>
              </a:tr>
              <a:tr h="5684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государственной поддержки сельскохозяйственным товаропроизводителям в страховании продукции по отрасли растениеводства (не менее 1,4 млн рублей)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период проведения сезонных полевых  работ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87415"/>
                  </a:ext>
                </a:extLst>
              </a:tr>
              <a:tr h="56311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 доли площади, засеваемой элитными семенами, в общей площади посевов (не менее 11%)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период проведения сезонных полевых  работ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245900"/>
                  </a:ext>
                </a:extLst>
              </a:tr>
              <a:tr h="101062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работы по обеспечению поставок семенного материала в необходимом объеме для выполнения показателей ярового сева (зерновые и зернобобовые – 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14,8 тыс. тонн, картофель – 43 тыс. тонн, лен-долгунец – 0,6 тыс. тонн, многолетние травы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0,29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тонн)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30 апреля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 года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725501"/>
                  </a:ext>
                </a:extLst>
              </a:tr>
              <a:tr h="67037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Организовать работу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 увеличению доли озимых зерновых культур к общей площади зерновых культур (до 19,5 тыс. га)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 15 июля 2022 года</a:t>
                      </a: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24592" y="64335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568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95653"/>
              </p:ext>
            </p:extLst>
          </p:nvPr>
        </p:nvGraphicFramePr>
        <p:xfrm>
          <a:off x="257435" y="1320848"/>
          <a:ext cx="11514667" cy="490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20878" y="185093"/>
            <a:ext cx="7560839" cy="72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1021001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sz="2000" b="1" dirty="0">
                <a:solidFill>
                  <a:srgbClr val="BF9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defTabSz="1021001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ДИНАМИКА И ПРОГНОЗ ПРОИЗВОДСТВА </a:t>
            </a:r>
          </a:p>
          <a:p>
            <a:pPr algn="ctr" defTabSz="1021001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ПРОДУКЦИИ СЕЛЬСКОГО ХОЗЯЙСТВА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581037" algn="l"/>
                <a:tab pos="1162078" algn="l"/>
                <a:tab pos="1743115" algn="l"/>
                <a:tab pos="2324151" algn="l"/>
                <a:tab pos="2905190" algn="l"/>
                <a:tab pos="3486228" algn="l"/>
                <a:tab pos="4067265" algn="l"/>
                <a:tab pos="4648302" algn="l"/>
                <a:tab pos="5229341" algn="l"/>
                <a:tab pos="5810377" algn="l"/>
                <a:tab pos="6391416" algn="l"/>
              </a:tabLst>
              <a:defRPr/>
            </a:pPr>
            <a:endParaRPr lang="ru-RU" sz="2000" b="1" dirty="0">
              <a:solidFill>
                <a:srgbClr val="BF9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4800" y="6373283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8001000" y="4864319"/>
            <a:ext cx="2899064" cy="6338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963947" y="4849810"/>
            <a:ext cx="4970318" cy="6338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44F1E-5BA6-40FD-803A-329D9A9BBF22}"/>
              </a:ext>
            </a:extLst>
          </p:cNvPr>
          <p:cNvSpPr txBox="1"/>
          <p:nvPr/>
        </p:nvSpPr>
        <p:spPr>
          <a:xfrm>
            <a:off x="1505104" y="6267854"/>
            <a:ext cx="56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Росстат</a:t>
            </a:r>
          </a:p>
        </p:txBody>
      </p:sp>
    </p:spTree>
    <p:extLst>
      <p:ext uri="{BB962C8B-B14F-4D97-AF65-F5344CB8AC3E}">
        <p14:creationId xmlns:p14="http://schemas.microsoft.com/office/powerpoint/2010/main" val="28786055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B15D4B-FB68-4F56-8D92-E661F3FC4C14}"/>
              </a:ext>
            </a:extLst>
          </p:cNvPr>
          <p:cNvSpPr/>
          <p:nvPr/>
        </p:nvSpPr>
        <p:spPr>
          <a:xfrm>
            <a:off x="946152" y="205059"/>
            <a:ext cx="1066672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ПЛАН МЕРОПРИЯТИЙ ПО ПРОВЕДЕНИЮ СЕЗОННЫХ ПОЛЕВЫХ РАБОТ НА ТЕРРИТОРИИ ТВЕРСКОЙ ОБЛАСТИ В 2022 ГОДУ (</a:t>
            </a:r>
            <a:r>
              <a:rPr lang="ru-RU" sz="2400" b="1" kern="0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продолжение</a:t>
            </a:r>
            <a:r>
              <a:rPr lang="ru-RU" sz="2400" b="1" kern="0" cap="all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algn="ctr">
              <a:defRPr/>
            </a:pPr>
            <a:endParaRPr lang="ru-RU" altLang="ru-RU" sz="2200" b="1" dirty="0">
              <a:solidFill>
                <a:srgbClr val="C8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623E4-BD81-4A1F-AE26-48B4FE28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0501" y="180975"/>
            <a:ext cx="755651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15882"/>
              </p:ext>
            </p:extLst>
          </p:nvPr>
        </p:nvGraphicFramePr>
        <p:xfrm>
          <a:off x="946152" y="1478303"/>
          <a:ext cx="10941049" cy="522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59">
                  <a:extLst>
                    <a:ext uri="{9D8B030D-6E8A-4147-A177-3AD203B41FA5}">
                      <a16:colId xmlns:a16="http://schemas.microsoft.com/office/drawing/2014/main" val="4089686154"/>
                    </a:ext>
                  </a:extLst>
                </a:gridCol>
                <a:gridCol w="8014261">
                  <a:extLst>
                    <a:ext uri="{9D8B030D-6E8A-4147-A177-3AD203B41FA5}">
                      <a16:colId xmlns:a16="http://schemas.microsoft.com/office/drawing/2014/main" val="75504140"/>
                    </a:ext>
                  </a:extLst>
                </a:gridCol>
                <a:gridCol w="2369129">
                  <a:extLst>
                    <a:ext uri="{9D8B030D-6E8A-4147-A177-3AD203B41FA5}">
                      <a16:colId xmlns:a16="http://schemas.microsoft.com/office/drawing/2014/main" val="2484777937"/>
                    </a:ext>
                  </a:extLst>
                </a:gridCol>
              </a:tblGrid>
              <a:tr h="541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1385"/>
                  </a:ext>
                </a:extLst>
              </a:tr>
              <a:tr h="68381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обеспечения приобретения не менее 5 тыс. тонн минеральных удобрений сельскохозяйственными товаропроизводителями. Осуществление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онтроля за соблюдением графиков поставок минеральных удобрений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период проведения сезонных полевых  работ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87415"/>
                  </a:ext>
                </a:extLst>
              </a:tr>
              <a:tr h="68381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взаимодействия по вопросам минимизации цен  на семенной материал, минеральные удобрения и горюче-смазочные материалы поставляемые сельскохозяйственным товаропроизводителям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 30 апреля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 года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245900"/>
                  </a:ext>
                </a:extLst>
              </a:tr>
              <a:tr h="91175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взаимодействия по вопросу передвижения сельскохозяйственной техники, включая крупногабаритную, по дорогам общего пользования. Осуществление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онтроля  за обеспечением передвижения сельскохозяйственной техники с соблюдением правил дорожного движения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период проведения сезонных полевых работ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725501"/>
                  </a:ext>
                </a:extLst>
              </a:tr>
              <a:tr h="45587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готовности технического состояния сельскохозяйственной самоходной техники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30 апреля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года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940845"/>
                  </a:ext>
                </a:extLst>
              </a:tr>
              <a:tr h="91175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Организовать работу по содействию предприятиям агропромышленного комплекса Тверской области в подборе работников из числа ищущих работу и безработных граждан на постоянные и временные вакантные рабочие места в период проведения сезонных сельскохозяйственных работ</a:t>
                      </a: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период проведения сезонных полевых работ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036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Оказание содействия в цифровизации сельского хозяйства в целях повышения эффективности</a:t>
                      </a:r>
                      <a:r>
                        <a:rPr lang="ru-RU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 устойчивости его управления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725" marR="237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Постоянно</a:t>
                      </a:r>
                    </a:p>
                  </a:txBody>
                  <a:tcPr marL="23725" marR="237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24592" y="64335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6287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414937" y="6406926"/>
            <a:ext cx="646814" cy="20969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3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6896E30-7CB8-4950-9A7B-CBAEB463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180755"/>
              </p:ext>
            </p:extLst>
          </p:nvPr>
        </p:nvGraphicFramePr>
        <p:xfrm>
          <a:off x="747829" y="1350839"/>
          <a:ext cx="10792046" cy="4963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7437E5EE-B1F9-47BF-84FC-E0AE1F07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840" y="119878"/>
            <a:ext cx="10228097" cy="85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indent="-457200" algn="ctr" defTabSz="685800" eaLnBrk="0" hangingPunct="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НАЛОГОВЫЕ ПОСТУПЛЕНИЯ </a:t>
            </a:r>
          </a:p>
          <a:p>
            <a:pPr lvl="1" indent="-457200" algn="ctr" defTabSz="685800" eaLnBrk="0" hangingPunct="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КОНСОЛИДИРОВАННЫЙ БЮДЖЕТ ТВЕРСКОЙ ОБЛАСТИ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6E8D3F-0E7D-4874-AE61-0A0BF11EF3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6"/>
            <a:ext cx="597451" cy="686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EC21B5-13F1-43B2-B5EB-8A89A9BE9427}"/>
              </a:ext>
            </a:extLst>
          </p:cNvPr>
          <p:cNvSpPr txBox="1"/>
          <p:nvPr/>
        </p:nvSpPr>
        <p:spPr>
          <a:xfrm>
            <a:off x="1245280" y="6342498"/>
            <a:ext cx="1063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ФНС России по виду деятельности «Сельское, лесное хозяйство, охота, рыболовство и рыбоводство»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10159" y="1050857"/>
            <a:ext cx="186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рублей</a:t>
            </a:r>
          </a:p>
        </p:txBody>
      </p:sp>
    </p:spTree>
    <p:extLst>
      <p:ext uri="{BB962C8B-B14F-4D97-AF65-F5344CB8AC3E}">
        <p14:creationId xmlns:p14="http://schemas.microsoft.com/office/powerpoint/2010/main" val="41455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C1F7DD8-8BB2-43BF-9DB8-D8CD6DAEC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568876"/>
              </p:ext>
            </p:extLst>
          </p:nvPr>
        </p:nvGraphicFramePr>
        <p:xfrm>
          <a:off x="909588" y="1076027"/>
          <a:ext cx="11161240" cy="546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DFFB10E5-5EC6-451D-BFDD-867933293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60" y="181725"/>
            <a:ext cx="10980155" cy="87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ts val="0"/>
              </a:spcBef>
              <a:buClr>
                <a:srgbClr val="000000"/>
              </a:buClr>
              <a:buSzPct val="100000"/>
              <a:buNone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ПОСЕВНАЯ ПЛОЩАДЬ В ЦЕНТРАЛЬНОМ РАЙОНЕ </a:t>
            </a:r>
          </a:p>
          <a:p>
            <a:pPr algn="ctr" defTabSz="914400">
              <a:spcBef>
                <a:spcPts val="0"/>
              </a:spcBef>
              <a:buClr>
                <a:srgbClr val="000000"/>
              </a:buClr>
              <a:buSzPct val="100000"/>
              <a:buNone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alt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НЕЧЕРНОЗЁМНОЙ ЗОНЫ ЦФО В 2021 ГОДУ 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8932667-4E7A-46A4-B584-0CB6BFE83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0019" y="1131228"/>
            <a:ext cx="12467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га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BFCA6BB9-579A-4B3E-B106-DCC6C54FF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936" y="6499052"/>
            <a:ext cx="46778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456" y="628626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предварительные данные Росстата </a:t>
            </a:r>
          </a:p>
          <a:p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278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809126" y="6381752"/>
            <a:ext cx="3196167" cy="4762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238251" y="114973"/>
            <a:ext cx="18473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62467" y="233741"/>
            <a:ext cx="10571425" cy="8809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581067" algn="l"/>
                <a:tab pos="1162134" algn="l"/>
                <a:tab pos="1743201" algn="l"/>
                <a:tab pos="2324267" algn="l"/>
                <a:tab pos="2905334" algn="l"/>
                <a:tab pos="3486401" algn="l"/>
                <a:tab pos="4067468" algn="l"/>
                <a:tab pos="4648535" algn="l"/>
                <a:tab pos="5229602" algn="l"/>
                <a:tab pos="5810668" algn="l"/>
                <a:tab pos="6391736" algn="l"/>
              </a:tabLst>
              <a:defRPr/>
            </a:pPr>
            <a: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ПОСЕВНЫХ ПЛОЩАДЕЙ </a:t>
            </a:r>
            <a:b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kern="0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В 2021 ГОДУ</a:t>
            </a:r>
          </a:p>
        </p:txBody>
      </p:sp>
      <p:sp>
        <p:nvSpPr>
          <p:cNvPr id="7174" name="Rectangle 73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5" name="Rectangle 388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6" name="Rectangle 394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7" name="Rectangle 396"/>
          <p:cNvSpPr>
            <a:spLocks noChangeArrowheads="1"/>
          </p:cNvSpPr>
          <p:nvPr/>
        </p:nvSpPr>
        <p:spPr bwMode="auto">
          <a:xfrm>
            <a:off x="1" y="-189828"/>
            <a:ext cx="18473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867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44F1E-5BA6-40FD-803A-329D9A9BBF22}"/>
              </a:ext>
            </a:extLst>
          </p:cNvPr>
          <p:cNvSpPr txBox="1"/>
          <p:nvPr/>
        </p:nvSpPr>
        <p:spPr>
          <a:xfrm>
            <a:off x="1703512" y="6295818"/>
            <a:ext cx="568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Источник: Росстат</a:t>
            </a:r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2161048946"/>
              </p:ext>
            </p:extLst>
          </p:nvPr>
        </p:nvGraphicFramePr>
        <p:xfrm>
          <a:off x="1330616" y="1115032"/>
          <a:ext cx="10531027" cy="541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3273348-A69B-48CF-9405-ED17B86A07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1766" y="1114691"/>
            <a:ext cx="186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га</a:t>
            </a: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90297" y="181725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852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0" y="144000"/>
            <a:ext cx="10657183" cy="8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ПОСЕВНАЯ ПЛОЩАДЬ ВО ВСЕХ КАТЕГОРИЯХ ХОЗЯЙСТВ ТВЕРСКОЙ ОБЛАСТИ ЗА ПЕРИОД 2016 – 2021 ГОДОВ</a:t>
            </a:r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89783C2D-6A4E-4C1E-B1E2-4007693E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0000" y="144000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0A0ADAB-B337-4492-9EDA-4972996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477073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86ED1F-7E45-48FE-ADBF-698A08D7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89680"/>
              </p:ext>
            </p:extLst>
          </p:nvPr>
        </p:nvGraphicFramePr>
        <p:xfrm>
          <a:off x="1248173" y="1486573"/>
          <a:ext cx="10464449" cy="4625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0364">
                  <a:extLst>
                    <a:ext uri="{9D8B030D-6E8A-4147-A177-3AD203B41FA5}">
                      <a16:colId xmlns:a16="http://schemas.microsoft.com/office/drawing/2014/main" val="1268445124"/>
                    </a:ext>
                  </a:extLst>
                </a:gridCol>
                <a:gridCol w="3017559">
                  <a:extLst>
                    <a:ext uri="{9D8B030D-6E8A-4147-A177-3AD203B41FA5}">
                      <a16:colId xmlns:a16="http://schemas.microsoft.com/office/drawing/2014/main" val="1687621161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257187894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3243051870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891626822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702586643"/>
                    </a:ext>
                  </a:extLst>
                </a:gridCol>
                <a:gridCol w="1093033">
                  <a:extLst>
                    <a:ext uri="{9D8B030D-6E8A-4147-A177-3AD203B41FA5}">
                      <a16:colId xmlns:a16="http://schemas.microsoft.com/office/drawing/2014/main" val="3876148835"/>
                    </a:ext>
                  </a:extLst>
                </a:gridCol>
                <a:gridCol w="1093033">
                  <a:extLst>
                    <a:ext uri="{9D8B030D-6E8A-4147-A177-3AD203B41FA5}">
                      <a16:colId xmlns:a16="http://schemas.microsoft.com/office/drawing/2014/main" val="3052413981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970058515"/>
                    </a:ext>
                  </a:extLst>
                </a:gridCol>
              </a:tblGrid>
              <a:tr h="40005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Посевная площадь, тыс. га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к 2020, </a:t>
                      </a:r>
                    </a:p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</a:t>
                      </a:r>
                    </a:p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86730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муниципальных образований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41450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852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161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Ржевский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811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15,8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  <a:endParaRPr lang="ru-RU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14,7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17,8</a:t>
                      </a:r>
                      <a:endParaRPr lang="ru-RU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794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851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247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32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Кесовогорский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290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9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Кимрский 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22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Краснохолмский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Сандовский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Андреапольский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65A8F0-2E1D-4073-9175-DCDC67A39B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535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0" y="144000"/>
            <a:ext cx="10657183" cy="8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ПОСЕВНАЯ ПЛОЩАДЬ ВО ВСЕХ КАТЕГОРИЯХ ХОЗЯЙСТВ ТВЕРСКОЙ ОБЛАСТИ  ЗА ПЕРИОД 2016 – 2021 ГОДОВ (продолжение)</a:t>
            </a:r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89783C2D-6A4E-4C1E-B1E2-4007693E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0000" y="144000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0A0ADAB-B337-4492-9EDA-4972996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477073"/>
            <a:ext cx="2844800" cy="365125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BD6435B-7D7D-48E5-8693-F1C3C3FFF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38886"/>
              </p:ext>
            </p:extLst>
          </p:nvPr>
        </p:nvGraphicFramePr>
        <p:xfrm>
          <a:off x="1248173" y="1419381"/>
          <a:ext cx="10464449" cy="4909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989">
                  <a:extLst>
                    <a:ext uri="{9D8B030D-6E8A-4147-A177-3AD203B41FA5}">
                      <a16:colId xmlns:a16="http://schemas.microsoft.com/office/drawing/2014/main" val="1535980567"/>
                    </a:ext>
                  </a:extLst>
                </a:gridCol>
                <a:gridCol w="2815934">
                  <a:extLst>
                    <a:ext uri="{9D8B030D-6E8A-4147-A177-3AD203B41FA5}">
                      <a16:colId xmlns:a16="http://schemas.microsoft.com/office/drawing/2014/main" val="2472787774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4126235407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4281808132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3842843386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41497875"/>
                    </a:ext>
                  </a:extLst>
                </a:gridCol>
                <a:gridCol w="1093033">
                  <a:extLst>
                    <a:ext uri="{9D8B030D-6E8A-4147-A177-3AD203B41FA5}">
                      <a16:colId xmlns:a16="http://schemas.microsoft.com/office/drawing/2014/main" val="4181875916"/>
                    </a:ext>
                  </a:extLst>
                </a:gridCol>
                <a:gridCol w="1093033">
                  <a:extLst>
                    <a:ext uri="{9D8B030D-6E8A-4147-A177-3AD203B41FA5}">
                      <a16:colId xmlns:a16="http://schemas.microsoft.com/office/drawing/2014/main" val="1043806579"/>
                    </a:ext>
                  </a:extLst>
                </a:gridCol>
                <a:gridCol w="860092">
                  <a:extLst>
                    <a:ext uri="{9D8B030D-6E8A-4147-A177-3AD203B41FA5}">
                      <a16:colId xmlns:a16="http://schemas.microsoft.com/office/drawing/2014/main" val="1127811562"/>
                    </a:ext>
                  </a:extLst>
                </a:gridCol>
              </a:tblGrid>
              <a:tr h="8096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</a:p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муниципальных образований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Посевная площадь, тыс. га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к 2020, </a:t>
                      </a:r>
                    </a:p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</a:t>
                      </a:r>
                    </a:p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77862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4840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531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Западнодвинский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01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Бельский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867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Вышневолоцкий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65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Зубцовский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491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Максатихинский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038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Молоковский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69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Пеновский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63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Селижаровский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620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Сонковский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0872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Спировский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73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Удомельский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818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Фировский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70010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65A8F0-2E1D-4073-9175-DCDC67A39B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817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89783C2D-6A4E-4C1E-B1E2-4007693E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80000" y="144000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0A0ADAB-B337-4492-9EDA-4972996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477073"/>
            <a:ext cx="2844800" cy="365125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BD6435B-7D7D-48E5-8693-F1C3C3FFF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54945"/>
              </p:ext>
            </p:extLst>
          </p:nvPr>
        </p:nvGraphicFramePr>
        <p:xfrm>
          <a:off x="1248176" y="1065219"/>
          <a:ext cx="10716958" cy="5140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907">
                  <a:extLst>
                    <a:ext uri="{9D8B030D-6E8A-4147-A177-3AD203B41FA5}">
                      <a16:colId xmlns:a16="http://schemas.microsoft.com/office/drawing/2014/main" val="1535980567"/>
                    </a:ext>
                  </a:extLst>
                </a:gridCol>
                <a:gridCol w="2811005">
                  <a:extLst>
                    <a:ext uri="{9D8B030D-6E8A-4147-A177-3AD203B41FA5}">
                      <a16:colId xmlns:a16="http://schemas.microsoft.com/office/drawing/2014/main" val="2472787774"/>
                    </a:ext>
                  </a:extLst>
                </a:gridCol>
                <a:gridCol w="880846">
                  <a:extLst>
                    <a:ext uri="{9D8B030D-6E8A-4147-A177-3AD203B41FA5}">
                      <a16:colId xmlns:a16="http://schemas.microsoft.com/office/drawing/2014/main" val="4126235407"/>
                    </a:ext>
                  </a:extLst>
                </a:gridCol>
                <a:gridCol w="880846">
                  <a:extLst>
                    <a:ext uri="{9D8B030D-6E8A-4147-A177-3AD203B41FA5}">
                      <a16:colId xmlns:a16="http://schemas.microsoft.com/office/drawing/2014/main" val="4281808132"/>
                    </a:ext>
                  </a:extLst>
                </a:gridCol>
                <a:gridCol w="880846">
                  <a:extLst>
                    <a:ext uri="{9D8B030D-6E8A-4147-A177-3AD203B41FA5}">
                      <a16:colId xmlns:a16="http://schemas.microsoft.com/office/drawing/2014/main" val="3842843386"/>
                    </a:ext>
                  </a:extLst>
                </a:gridCol>
                <a:gridCol w="880846">
                  <a:extLst>
                    <a:ext uri="{9D8B030D-6E8A-4147-A177-3AD203B41FA5}">
                      <a16:colId xmlns:a16="http://schemas.microsoft.com/office/drawing/2014/main" val="41497875"/>
                    </a:ext>
                  </a:extLst>
                </a:gridCol>
                <a:gridCol w="1119408">
                  <a:extLst>
                    <a:ext uri="{9D8B030D-6E8A-4147-A177-3AD203B41FA5}">
                      <a16:colId xmlns:a16="http://schemas.microsoft.com/office/drawing/2014/main" val="4181875916"/>
                    </a:ext>
                  </a:extLst>
                </a:gridCol>
                <a:gridCol w="1119408">
                  <a:extLst>
                    <a:ext uri="{9D8B030D-6E8A-4147-A177-3AD203B41FA5}">
                      <a16:colId xmlns:a16="http://schemas.microsoft.com/office/drawing/2014/main" val="1043806579"/>
                    </a:ext>
                  </a:extLst>
                </a:gridCol>
                <a:gridCol w="880846">
                  <a:extLst>
                    <a:ext uri="{9D8B030D-6E8A-4147-A177-3AD203B41FA5}">
                      <a16:colId xmlns:a16="http://schemas.microsoft.com/office/drawing/2014/main" val="1127811562"/>
                    </a:ext>
                  </a:extLst>
                </a:gridCol>
              </a:tblGrid>
              <a:tr h="63931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</a:p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муниципальных образований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Посевная площадь, тыс. га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к 2020, </a:t>
                      </a:r>
                    </a:p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</a:t>
                      </a:r>
                    </a:p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77862"/>
                  </a:ext>
                </a:extLst>
              </a:tr>
              <a:tr h="4179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484043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53157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Лихославльский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65140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41977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Жарковский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47622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01268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86790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Оленинский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6504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49115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Торжокский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03858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6969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63945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62072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087229"/>
                  </a:ext>
                </a:extLst>
              </a:tr>
              <a:tr h="271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73458"/>
                  </a:ext>
                </a:extLst>
              </a:tr>
              <a:tr h="287251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524,1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527,4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523,3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503,8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498,9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475,4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-23,5*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81819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65A8F0-2E1D-4073-9175-DCDC67A39B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6" b="21794"/>
          <a:stretch/>
        </p:blipFill>
        <p:spPr>
          <a:xfrm>
            <a:off x="11473377" y="205059"/>
            <a:ext cx="597451" cy="68608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55440" y="144000"/>
            <a:ext cx="10657183" cy="8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ПОСЕВНАЯ ПЛОЩАДЬ ВО ВСЕХ КАТЕГОРИЯХ ХОЗЯЙСТВ ТВЕРСКОЙ ОБЛАСТИ  ЗА ПЕРИОД 2016 – 2021 ГОДОВ (продолжение)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44F1E-5BA6-40FD-803A-329D9A9BBF22}"/>
              </a:ext>
            </a:extLst>
          </p:cNvPr>
          <p:cNvSpPr txBox="1"/>
          <p:nvPr/>
        </p:nvSpPr>
        <p:spPr>
          <a:xfrm>
            <a:off x="1248176" y="6213122"/>
            <a:ext cx="104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Дополнительно по сведениям из ЕГРЮЛ 32 тыс. га находятся в стадии переоформления, из них 8,5 тыс. га   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16.11.2021 переоформлены</a:t>
            </a:r>
          </a:p>
        </p:txBody>
      </p:sp>
    </p:spTree>
    <p:extLst>
      <p:ext uri="{BB962C8B-B14F-4D97-AF65-F5344CB8AC3E}">
        <p14:creationId xmlns:p14="http://schemas.microsoft.com/office/powerpoint/2010/main" val="1219543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1869</Words>
  <Application>Microsoft Office PowerPoint</Application>
  <PresentationFormat>Широкоэкранный</PresentationFormat>
  <Paragraphs>906</Paragraphs>
  <Slides>30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Кудряшова Марина Владимировна</cp:lastModifiedBy>
  <cp:revision>101</cp:revision>
  <cp:lastPrinted>2021-11-15T15:03:38Z</cp:lastPrinted>
  <dcterms:created xsi:type="dcterms:W3CDTF">2021-11-14T12:42:53Z</dcterms:created>
  <dcterms:modified xsi:type="dcterms:W3CDTF">2021-11-15T16:55:11Z</dcterms:modified>
</cp:coreProperties>
</file>