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8"/>
  </p:notesMasterIdLst>
  <p:handoutMasterIdLst>
    <p:handoutMasterId r:id="rId9"/>
  </p:handoutMasterIdLst>
  <p:sldIdLst>
    <p:sldId id="256" r:id="rId2"/>
    <p:sldId id="719" r:id="rId3"/>
    <p:sldId id="738" r:id="rId4"/>
    <p:sldId id="739" r:id="rId5"/>
    <p:sldId id="741" r:id="rId6"/>
    <p:sldId id="740" r:id="rId7"/>
  </p:sldIdLst>
  <p:sldSz cx="12192000" cy="6858000"/>
  <p:notesSz cx="6794500" cy="99314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7A3"/>
    <a:srgbClr val="278AB3"/>
    <a:srgbClr val="207495"/>
    <a:srgbClr val="369EC6"/>
    <a:srgbClr val="F8F3E4"/>
    <a:srgbClr val="FF33CC"/>
    <a:srgbClr val="66FFFF"/>
    <a:srgbClr val="3419A7"/>
    <a:srgbClr val="FF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268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4537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855" y="1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32220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855" y="9432220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55" y="1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2950"/>
            <a:ext cx="66294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5" y="4717743"/>
            <a:ext cx="5434971" cy="446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32220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55" y="9432220"/>
            <a:ext cx="2944074" cy="49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42950"/>
            <a:ext cx="6629400" cy="372903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6922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33148" y="8717574"/>
            <a:ext cx="3008552" cy="4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02" tIns="45952" rIns="91902" bIns="45952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88975"/>
            <a:ext cx="6115050" cy="34401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434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33148" y="8717574"/>
            <a:ext cx="3008552" cy="4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02" tIns="45952" rIns="91902" bIns="45952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88975"/>
            <a:ext cx="6115050" cy="34401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2138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33148" y="8717574"/>
            <a:ext cx="3008552" cy="4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02" tIns="45952" rIns="91902" bIns="45952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88975"/>
            <a:ext cx="6115050" cy="34401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868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33148" y="8717574"/>
            <a:ext cx="3008552" cy="4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02" tIns="45952" rIns="91902" bIns="45952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88975"/>
            <a:ext cx="6115050" cy="34401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920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33148" y="8717574"/>
            <a:ext cx="3008552" cy="4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02" tIns="45952" rIns="91902" bIns="45952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88975"/>
            <a:ext cx="6115050" cy="34401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7782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2" y="274646"/>
            <a:ext cx="2743201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1" y="274646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8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11.11.2021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46487" y="265111"/>
            <a:ext cx="5172164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КОМИТЕТ ПО ДЕЛАМ МОЛОДЕЖИ</a:t>
            </a:r>
          </a:p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905972" y="2234596"/>
            <a:ext cx="10625355" cy="274670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 создании инфраструктуры в целях развития добровольческого движения в Тверской области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667001" y="91328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770515" y="5944714"/>
            <a:ext cx="88962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12 ноября 2021 года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88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88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A3C76C81-429A-44A7-90BB-0334ABE8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701" y="6552501"/>
            <a:ext cx="441525" cy="301262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4CB881-0CBF-4DFD-804F-DE719A29B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87" t="16024" r="1262" b="10826"/>
          <a:stretch/>
        </p:blipFill>
        <p:spPr>
          <a:xfrm>
            <a:off x="1046163" y="789895"/>
            <a:ext cx="11155540" cy="5687105"/>
          </a:xfrm>
          <a:prstGeom prst="rect">
            <a:avLst/>
          </a:prstGeom>
        </p:spPr>
      </p:pic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D047F3EE-3ED2-4297-B499-2AE5BB33E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2736"/>
              </p:ext>
            </p:extLst>
          </p:nvPr>
        </p:nvGraphicFramePr>
        <p:xfrm>
          <a:off x="5741985" y="1322617"/>
          <a:ext cx="3363986" cy="405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986">
                  <a:extLst>
                    <a:ext uri="{9D8B030D-6E8A-4147-A177-3AD203B41FA5}">
                      <a16:colId xmlns:a16="http://schemas.microsoft.com/office/drawing/2014/main" val="2924429918"/>
                    </a:ext>
                  </a:extLst>
                </a:gridCol>
              </a:tblGrid>
              <a:tr h="40503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площадь – 1113 м2</a:t>
                      </a:r>
                    </a:p>
                  </a:txBody>
                  <a:tcP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23816"/>
                  </a:ext>
                </a:extLst>
              </a:tr>
            </a:tbl>
          </a:graphicData>
        </a:graphic>
      </p:graphicFrame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339776" y="381000"/>
            <a:ext cx="9658189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ЭКСПЛИКАЦИЯ ПОМЕЩЕНИЙ 2 ЭТАЖА (ОБЩИЙ ПЛАН)</a:t>
            </a:r>
            <a:endParaRPr lang="en-US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99E9A1-B64C-44F6-9DD2-5C5B4EA3FD2F}"/>
              </a:ext>
            </a:extLst>
          </p:cNvPr>
          <p:cNvSpPr/>
          <p:nvPr/>
        </p:nvSpPr>
        <p:spPr>
          <a:xfrm>
            <a:off x="5285064" y="1979802"/>
            <a:ext cx="1870745" cy="1449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7BBDBF-4D1A-464B-88A5-E02C1D673853}"/>
              </a:ext>
            </a:extLst>
          </p:cNvPr>
          <p:cNvSpPr/>
          <p:nvPr/>
        </p:nvSpPr>
        <p:spPr>
          <a:xfrm>
            <a:off x="6614229" y="4061732"/>
            <a:ext cx="1011363" cy="1223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86A1D83-4109-4FEC-862E-A5B223E7AF2F}"/>
              </a:ext>
            </a:extLst>
          </p:cNvPr>
          <p:cNvSpPr/>
          <p:nvPr/>
        </p:nvSpPr>
        <p:spPr>
          <a:xfrm>
            <a:off x="1853348" y="2246110"/>
            <a:ext cx="2117235" cy="30389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B9964AD-F300-4FF8-8E76-998C9174399A}"/>
              </a:ext>
            </a:extLst>
          </p:cNvPr>
          <p:cNvSpPr/>
          <p:nvPr/>
        </p:nvSpPr>
        <p:spPr>
          <a:xfrm>
            <a:off x="4412440" y="4061732"/>
            <a:ext cx="2117235" cy="11791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074A37E-6EAE-4115-AFD4-9507DB712714}"/>
              </a:ext>
            </a:extLst>
          </p:cNvPr>
          <p:cNvSpPr/>
          <p:nvPr/>
        </p:nvSpPr>
        <p:spPr>
          <a:xfrm>
            <a:off x="7186854" y="1979803"/>
            <a:ext cx="1730080" cy="14491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6E77A03-0F44-4BFE-800B-280B815E13BE}"/>
              </a:ext>
            </a:extLst>
          </p:cNvPr>
          <p:cNvSpPr/>
          <p:nvPr/>
        </p:nvSpPr>
        <p:spPr>
          <a:xfrm>
            <a:off x="8957628" y="1979802"/>
            <a:ext cx="928938" cy="14491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32FC99F-0779-4831-9B3C-92E5F46AF812}"/>
              </a:ext>
            </a:extLst>
          </p:cNvPr>
          <p:cNvSpPr/>
          <p:nvPr/>
        </p:nvSpPr>
        <p:spPr>
          <a:xfrm>
            <a:off x="10208086" y="3134110"/>
            <a:ext cx="1186624" cy="11924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395DBB-FC9C-4074-9448-7911E6F1DF21}"/>
              </a:ext>
            </a:extLst>
          </p:cNvPr>
          <p:cNvSpPr/>
          <p:nvPr/>
        </p:nvSpPr>
        <p:spPr>
          <a:xfrm>
            <a:off x="1046163" y="1185863"/>
            <a:ext cx="776138" cy="4283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C1E2868-E598-4389-98DA-89772C6A3180}"/>
              </a:ext>
            </a:extLst>
          </p:cNvPr>
          <p:cNvSpPr/>
          <p:nvPr/>
        </p:nvSpPr>
        <p:spPr>
          <a:xfrm>
            <a:off x="1861775" y="5341518"/>
            <a:ext cx="9658189" cy="60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ABC2A58-696F-47B6-8EF2-EC16B0C43C5C}"/>
              </a:ext>
            </a:extLst>
          </p:cNvPr>
          <p:cNvCxnSpPr>
            <a:cxnSpLocks/>
          </p:cNvCxnSpPr>
          <p:nvPr/>
        </p:nvCxnSpPr>
        <p:spPr>
          <a:xfrm>
            <a:off x="4817376" y="5240923"/>
            <a:ext cx="0" cy="8695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EA5F44D-6845-428C-98E2-1D85D44036C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220437" y="3429000"/>
            <a:ext cx="599812" cy="26391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47E3EBB-07EB-43E5-AE33-638C3E5A06E1}"/>
              </a:ext>
            </a:extLst>
          </p:cNvPr>
          <p:cNvSpPr/>
          <p:nvPr/>
        </p:nvSpPr>
        <p:spPr>
          <a:xfrm>
            <a:off x="3415405" y="6016497"/>
            <a:ext cx="2117234" cy="682349"/>
          </a:xfrm>
          <a:prstGeom prst="rect">
            <a:avLst/>
          </a:prstGeom>
          <a:solidFill>
            <a:srgbClr val="E7D7A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для общественных объединений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 м2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D6F8D2A-2C23-4D57-B401-A37C5AE0171C}"/>
              </a:ext>
            </a:extLst>
          </p:cNvPr>
          <p:cNvCxnSpPr/>
          <p:nvPr/>
        </p:nvCxnSpPr>
        <p:spPr>
          <a:xfrm>
            <a:off x="2816843" y="5285064"/>
            <a:ext cx="0" cy="8691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7349A9B-E7D2-4213-B8B7-0B0ABF5AB979}"/>
              </a:ext>
            </a:extLst>
          </p:cNvPr>
          <p:cNvSpPr/>
          <p:nvPr/>
        </p:nvSpPr>
        <p:spPr>
          <a:xfrm>
            <a:off x="1285285" y="6016497"/>
            <a:ext cx="2041321" cy="687181"/>
          </a:xfrm>
          <a:prstGeom prst="rect">
            <a:avLst/>
          </a:prstGeom>
          <a:solidFill>
            <a:srgbClr val="E7D7A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Лекционный зал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218 м2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E53BADE-75F7-4FFD-A9E6-4CF3A253503E}"/>
              </a:ext>
            </a:extLst>
          </p:cNvPr>
          <p:cNvCxnSpPr>
            <a:cxnSpLocks/>
          </p:cNvCxnSpPr>
          <p:nvPr/>
        </p:nvCxnSpPr>
        <p:spPr>
          <a:xfrm flipH="1">
            <a:off x="6820249" y="5285064"/>
            <a:ext cx="226504" cy="8691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39723C-E680-4964-BEA4-E3BCA8E2FE1E}"/>
              </a:ext>
            </a:extLst>
          </p:cNvPr>
          <p:cNvSpPr/>
          <p:nvPr/>
        </p:nvSpPr>
        <p:spPr>
          <a:xfrm>
            <a:off x="5623123" y="6016498"/>
            <a:ext cx="1964714" cy="682349"/>
          </a:xfrm>
          <a:prstGeom prst="rect">
            <a:avLst/>
          </a:prstGeom>
          <a:solidFill>
            <a:srgbClr val="E7D7A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 «МЫВМЕСТЕ»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 м2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A32B38C-6398-47D2-8281-70EB90D48174}"/>
              </a:ext>
            </a:extLst>
          </p:cNvPr>
          <p:cNvCxnSpPr>
            <a:cxnSpLocks/>
          </p:cNvCxnSpPr>
          <p:nvPr/>
        </p:nvCxnSpPr>
        <p:spPr>
          <a:xfrm>
            <a:off x="8134350" y="3429000"/>
            <a:ext cx="0" cy="27252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8800B57-FE72-4DE5-9C2E-50BDD0418ECE}"/>
              </a:ext>
            </a:extLst>
          </p:cNvPr>
          <p:cNvSpPr/>
          <p:nvPr/>
        </p:nvSpPr>
        <p:spPr>
          <a:xfrm>
            <a:off x="7639046" y="6022510"/>
            <a:ext cx="1440582" cy="688059"/>
          </a:xfrm>
          <a:prstGeom prst="rect">
            <a:avLst/>
          </a:prstGeom>
          <a:solidFill>
            <a:srgbClr val="E7D7A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Переговорные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м2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4538C74-6326-4177-B5B8-CF2415BC4274}"/>
              </a:ext>
            </a:extLst>
          </p:cNvPr>
          <p:cNvCxnSpPr>
            <a:cxnSpLocks/>
          </p:cNvCxnSpPr>
          <p:nvPr/>
        </p:nvCxnSpPr>
        <p:spPr>
          <a:xfrm>
            <a:off x="9509947" y="3429000"/>
            <a:ext cx="301961" cy="26461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D3CE94B-A61C-4826-8723-9C17AFC46BCB}"/>
              </a:ext>
            </a:extLst>
          </p:cNvPr>
          <p:cNvSpPr/>
          <p:nvPr/>
        </p:nvSpPr>
        <p:spPr>
          <a:xfrm>
            <a:off x="9161151" y="6023295"/>
            <a:ext cx="1186624" cy="684018"/>
          </a:xfrm>
          <a:prstGeom prst="rect">
            <a:avLst/>
          </a:prstGeom>
          <a:solidFill>
            <a:srgbClr val="E7D7A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Медиацентр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м2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5B620BA-A0BE-4D41-9CEC-8B1E5906F666}"/>
              </a:ext>
            </a:extLst>
          </p:cNvPr>
          <p:cNvCxnSpPr>
            <a:cxnSpLocks/>
          </p:cNvCxnSpPr>
          <p:nvPr/>
        </p:nvCxnSpPr>
        <p:spPr>
          <a:xfrm flipH="1" flipV="1">
            <a:off x="10702773" y="4326525"/>
            <a:ext cx="213740" cy="18276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964FC0-0541-4DBE-BE8C-BC5DCF4FE87C}"/>
              </a:ext>
            </a:extLst>
          </p:cNvPr>
          <p:cNvSpPr/>
          <p:nvPr/>
        </p:nvSpPr>
        <p:spPr>
          <a:xfrm>
            <a:off x="10404664" y="6023134"/>
            <a:ext cx="1427722" cy="688059"/>
          </a:xfrm>
          <a:prstGeom prst="rect">
            <a:avLst/>
          </a:prstGeom>
          <a:solidFill>
            <a:srgbClr val="E7D7A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отдыха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 м2</a:t>
            </a:r>
          </a:p>
        </p:txBody>
      </p:sp>
    </p:spTree>
    <p:extLst>
      <p:ext uri="{BB962C8B-B14F-4D97-AF65-F5344CB8AC3E}">
        <p14:creationId xmlns:p14="http://schemas.microsoft.com/office/powerpoint/2010/main" val="31280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D6645288-1917-4A24-9AC8-053CBF3AB114}"/>
              </a:ext>
            </a:extLst>
          </p:cNvPr>
          <p:cNvCxnSpPr>
            <a:cxnSpLocks/>
          </p:cNvCxnSpPr>
          <p:nvPr/>
        </p:nvCxnSpPr>
        <p:spPr>
          <a:xfrm flipH="1">
            <a:off x="8356829" y="3611623"/>
            <a:ext cx="724720" cy="13459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E7FCD2D-9630-4BF4-B84A-52EE2D6B9370}"/>
              </a:ext>
            </a:extLst>
          </p:cNvPr>
          <p:cNvCxnSpPr>
            <a:cxnSpLocks/>
          </p:cNvCxnSpPr>
          <p:nvPr/>
        </p:nvCxnSpPr>
        <p:spPr>
          <a:xfrm>
            <a:off x="9410326" y="4229575"/>
            <a:ext cx="0" cy="143412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55887" y="381000"/>
            <a:ext cx="10105944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ЭКСПЛИКАЦИЯ ПОМЕЩЕНИЙ 2 ЭТАЖА (ПО НАПРАВЛЕНИЯМ)</a:t>
            </a:r>
            <a:endParaRPr lang="en-US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88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A3C76C81-429A-44A7-90BB-0334ABE8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701" y="6552501"/>
            <a:ext cx="441525" cy="301262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3B7E9F-7AE3-41F3-97A7-3ACF3699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887" y="1721834"/>
            <a:ext cx="2134358" cy="23938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5C2312-692A-4683-B4F7-FB786F8E6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260" y="1721833"/>
            <a:ext cx="2233420" cy="23801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70FCE4-34F0-4B64-AC0C-0763203B4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970" y="4151857"/>
            <a:ext cx="1062432" cy="240064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7E4912B-EB2A-4BFB-A9AE-0FA45DE08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916" y="3233420"/>
            <a:ext cx="1516169" cy="13972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4DB378-F5A0-4734-AB8F-B02519FD8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916" y="4861818"/>
            <a:ext cx="3871499" cy="1690683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DFE3E24-FF89-4783-B887-708EB76F81C3}"/>
              </a:ext>
            </a:extLst>
          </p:cNvPr>
          <p:cNvSpPr/>
          <p:nvPr/>
        </p:nvSpPr>
        <p:spPr>
          <a:xfrm>
            <a:off x="6663617" y="1285801"/>
            <a:ext cx="4852522" cy="1030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 «МЫВМЕСТЕ» как оператор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Ресурсного центра по развитию добровольчества в Тверской области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DF1784-73BD-4672-B634-98A061B1956F}"/>
              </a:ext>
            </a:extLst>
          </p:cNvPr>
          <p:cNvSpPr/>
          <p:nvPr/>
        </p:nvSpPr>
        <p:spPr>
          <a:xfrm>
            <a:off x="1206356" y="4343435"/>
            <a:ext cx="2233420" cy="2209066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212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Кабинет для размещения оперативных штабов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 рабочих мест)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213, 226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Кабинет специалистов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МыВместе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и 4 рабочих места)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E51AED8-5F99-4D70-8CA6-4F7F889B12BD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2323066" y="4115716"/>
            <a:ext cx="0" cy="227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F918598-B42B-4E18-A53D-CA4D289119C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439776" y="4102008"/>
            <a:ext cx="724720" cy="13459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01759BB-0285-4790-A563-CF945F508EDD}"/>
              </a:ext>
            </a:extLst>
          </p:cNvPr>
          <p:cNvCxnSpPr>
            <a:cxnSpLocks/>
          </p:cNvCxnSpPr>
          <p:nvPr/>
        </p:nvCxnSpPr>
        <p:spPr>
          <a:xfrm flipH="1">
            <a:off x="3439776" y="5447968"/>
            <a:ext cx="1250194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68A57B1-8C0F-4D67-BD04-563DD282EF6E}"/>
              </a:ext>
            </a:extLst>
          </p:cNvPr>
          <p:cNvSpPr/>
          <p:nvPr/>
        </p:nvSpPr>
        <p:spPr>
          <a:xfrm>
            <a:off x="9073219" y="2866669"/>
            <a:ext cx="1902028" cy="1489908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Кабинет секретаря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228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Кабинет руководителя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229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Кладовая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ABFA8D1-7AB8-40ED-B362-08091286306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844203" y="3611623"/>
            <a:ext cx="1229016" cy="4757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D89E8AD1-959F-4A3E-B843-FCA5842E50AB}"/>
              </a:ext>
            </a:extLst>
          </p:cNvPr>
          <p:cNvSpPr/>
          <p:nvPr/>
        </p:nvSpPr>
        <p:spPr>
          <a:xfrm>
            <a:off x="1933575" y="2315818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26604FE-BF55-44DD-BD92-74D3954CAC9B}"/>
              </a:ext>
            </a:extLst>
          </p:cNvPr>
          <p:cNvSpPr/>
          <p:nvPr/>
        </p:nvSpPr>
        <p:spPr>
          <a:xfrm>
            <a:off x="4174097" y="2722050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68113D0C-4944-412E-B33C-62E2981051FD}"/>
              </a:ext>
            </a:extLst>
          </p:cNvPr>
          <p:cNvSpPr/>
          <p:nvPr/>
        </p:nvSpPr>
        <p:spPr>
          <a:xfrm>
            <a:off x="4920169" y="5340554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226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B8C7DA6-CF88-442F-880B-6741614AC414}"/>
              </a:ext>
            </a:extLst>
          </p:cNvPr>
          <p:cNvSpPr/>
          <p:nvPr/>
        </p:nvSpPr>
        <p:spPr>
          <a:xfrm>
            <a:off x="7144674" y="3648337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760D0983-84AE-41D3-AB10-B069216EB378}"/>
              </a:ext>
            </a:extLst>
          </p:cNvPr>
          <p:cNvSpPr/>
          <p:nvPr/>
        </p:nvSpPr>
        <p:spPr>
          <a:xfrm>
            <a:off x="7018296" y="5272850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1E47EAD-F6FE-4B41-8378-81D127451E33}"/>
              </a:ext>
            </a:extLst>
          </p:cNvPr>
          <p:cNvSpPr/>
          <p:nvPr/>
        </p:nvSpPr>
        <p:spPr>
          <a:xfrm>
            <a:off x="9306962" y="5172542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229</a:t>
            </a:r>
          </a:p>
        </p:txBody>
      </p:sp>
    </p:spTree>
    <p:extLst>
      <p:ext uri="{BB962C8B-B14F-4D97-AF65-F5344CB8AC3E}">
        <p14:creationId xmlns:p14="http://schemas.microsoft.com/office/powerpoint/2010/main" val="21692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55887" y="381000"/>
            <a:ext cx="10105944" cy="94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ЭКСПЛИКАЦИЯ ПОМЕЩЕНИЙ 2 ЭТАЖА (ПО НАПРАВЛЕНИЯМ)</a:t>
            </a:r>
          </a:p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en-US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88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A3C76C81-429A-44A7-90BB-0334ABE8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701" y="6552501"/>
            <a:ext cx="441525" cy="301262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DC19B5-3E5F-440B-8FF7-8E21D75363AC}"/>
              </a:ext>
            </a:extLst>
          </p:cNvPr>
          <p:cNvSpPr/>
          <p:nvPr/>
        </p:nvSpPr>
        <p:spPr>
          <a:xfrm>
            <a:off x="7586779" y="1514502"/>
            <a:ext cx="3929359" cy="831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Общественные пространства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A5359D-40C4-402B-A0EC-574CE351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63" y="1464806"/>
            <a:ext cx="2014087" cy="21160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B75071-4819-4BBE-A32A-C3C40A259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876" y="1464806"/>
            <a:ext cx="3929359" cy="21532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EB72BD-4DAC-47FE-B866-D8CFD9F5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163" y="3979609"/>
            <a:ext cx="4862416" cy="211601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08B035-27DD-4E4B-8AC7-868ACC36A514}"/>
              </a:ext>
            </a:extLst>
          </p:cNvPr>
          <p:cNvSpPr/>
          <p:nvPr/>
        </p:nvSpPr>
        <p:spPr>
          <a:xfrm>
            <a:off x="7586779" y="3007454"/>
            <a:ext cx="3929358" cy="3015659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Медиацентр (помещение оборудовано 2 рабочими местами без техники, фотозоной с мебелью и фонами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209, 210, 211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Переговорные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(вместимость 6 человек, 12 человек)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224, 225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для общественных организаций (оборудовано 15 рабочими местами с зоной переговоров, отдыха, шкафами для личных вещей и индивидуальными ключами)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B1D9E3D-B4DB-4823-824B-1E38078AD6C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908579" y="4033751"/>
            <a:ext cx="1678200" cy="100386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DDAE329-C82F-4695-A28C-105F3BAC8D67}"/>
              </a:ext>
            </a:extLst>
          </p:cNvPr>
          <p:cNvCxnSpPr>
            <a:cxnSpLocks/>
          </p:cNvCxnSpPr>
          <p:nvPr/>
        </p:nvCxnSpPr>
        <p:spPr>
          <a:xfrm flipH="1" flipV="1">
            <a:off x="2377777" y="3597737"/>
            <a:ext cx="5209002" cy="43601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27DD4E3-4DA3-45CB-88DC-7D26FB1CD778}"/>
              </a:ext>
            </a:extLst>
          </p:cNvPr>
          <p:cNvCxnSpPr>
            <a:cxnSpLocks/>
          </p:cNvCxnSpPr>
          <p:nvPr/>
        </p:nvCxnSpPr>
        <p:spPr>
          <a:xfrm>
            <a:off x="6579704" y="3580820"/>
            <a:ext cx="1007075" cy="45293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7E947828-9C99-457E-97D6-D5B54E809B17}"/>
              </a:ext>
            </a:extLst>
          </p:cNvPr>
          <p:cNvSpPr/>
          <p:nvPr/>
        </p:nvSpPr>
        <p:spPr>
          <a:xfrm>
            <a:off x="1533525" y="1990574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208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E249EAA-2523-4274-B764-1FAEDD5B3BB5}"/>
              </a:ext>
            </a:extLst>
          </p:cNvPr>
          <p:cNvSpPr/>
          <p:nvPr/>
        </p:nvSpPr>
        <p:spPr>
          <a:xfrm>
            <a:off x="3448796" y="1944823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7D56EA1-64F0-4DD6-8149-EB831897DB3C}"/>
              </a:ext>
            </a:extLst>
          </p:cNvPr>
          <p:cNvSpPr/>
          <p:nvPr/>
        </p:nvSpPr>
        <p:spPr>
          <a:xfrm>
            <a:off x="4318419" y="1951961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436A9AB-1133-402E-BF5F-8216E0492CE8}"/>
              </a:ext>
            </a:extLst>
          </p:cNvPr>
          <p:cNvSpPr/>
          <p:nvPr/>
        </p:nvSpPr>
        <p:spPr>
          <a:xfrm>
            <a:off x="5613304" y="1962293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2034F13-EBB4-4A4B-9D9F-16F673113A2C}"/>
              </a:ext>
            </a:extLst>
          </p:cNvPr>
          <p:cNvSpPr/>
          <p:nvPr/>
        </p:nvSpPr>
        <p:spPr>
          <a:xfrm>
            <a:off x="2625431" y="5078521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7093AFA-B736-4FDF-A12C-A1992B9D5EDE}"/>
              </a:ext>
            </a:extLst>
          </p:cNvPr>
          <p:cNvSpPr/>
          <p:nvPr/>
        </p:nvSpPr>
        <p:spPr>
          <a:xfrm>
            <a:off x="5201802" y="5078521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</a:p>
        </p:txBody>
      </p:sp>
    </p:spTree>
    <p:extLst>
      <p:ext uri="{BB962C8B-B14F-4D97-AF65-F5344CB8AC3E}">
        <p14:creationId xmlns:p14="http://schemas.microsoft.com/office/powerpoint/2010/main" val="18871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55887" y="381000"/>
            <a:ext cx="10105944" cy="94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ЭКСПЛИКАЦИЯ ПОМЕЩЕНИЙ 2 ЭТАЖА (ПО НАПРАВЛЕНИЯМ)</a:t>
            </a:r>
          </a:p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en-US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88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A3C76C81-429A-44A7-90BB-0334ABE8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701" y="6552501"/>
            <a:ext cx="441525" cy="301262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DC19B5-3E5F-440B-8FF7-8E21D75363AC}"/>
              </a:ext>
            </a:extLst>
          </p:cNvPr>
          <p:cNvSpPr/>
          <p:nvPr/>
        </p:nvSpPr>
        <p:spPr>
          <a:xfrm>
            <a:off x="7120054" y="1657377"/>
            <a:ext cx="3929359" cy="831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Общественные пространства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08B035-27DD-4E4B-8AC7-868ACC36A514}"/>
              </a:ext>
            </a:extLst>
          </p:cNvPr>
          <p:cNvSpPr/>
          <p:nvPr/>
        </p:nvSpPr>
        <p:spPr>
          <a:xfrm>
            <a:off x="5561425" y="3347427"/>
            <a:ext cx="5954713" cy="1297846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</a:p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Зал на 100 посадочных мест с возможностью трансформации в отдельные помещения и проведения одновременно 3 лекций или мероприятий. Предусмотрено оборудование, позволяющее выводить на экраны одно общее видеоизображение либо три независимых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975FA8-62A4-4FCB-A9EC-C3AA8C7DF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61" t="25371" r="33958" b="26381"/>
          <a:stretch/>
        </p:blipFill>
        <p:spPr>
          <a:xfrm>
            <a:off x="1255887" y="1321904"/>
            <a:ext cx="3373437" cy="5091507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40471E5-78B9-4EE1-91D3-F75041C2AA45}"/>
              </a:ext>
            </a:extLst>
          </p:cNvPr>
          <p:cNvCxnSpPr>
            <a:cxnSpLocks/>
          </p:cNvCxnSpPr>
          <p:nvPr/>
        </p:nvCxnSpPr>
        <p:spPr>
          <a:xfrm flipH="1">
            <a:off x="4551950" y="3996350"/>
            <a:ext cx="100947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AA59862A-674C-47AB-8D0B-C2356A8DEAE5}"/>
              </a:ext>
            </a:extLst>
          </p:cNvPr>
          <p:cNvSpPr/>
          <p:nvPr/>
        </p:nvSpPr>
        <p:spPr>
          <a:xfrm>
            <a:off x="3029299" y="3445498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31262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55887" y="381000"/>
            <a:ext cx="10105944" cy="94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ЭКСПЛИКАЦИЯ ПОМЕЩЕНИЙ 2 ЭТАЖА (ПО НАПРАВЛЕНИЯМ)</a:t>
            </a:r>
          </a:p>
          <a:p>
            <a:pPr algn="ctr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en-US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17488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A3C76C81-429A-44A7-90BB-0334ABE8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701" y="6552501"/>
            <a:ext cx="441525" cy="301262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DC19B5-3E5F-440B-8FF7-8E21D75363AC}"/>
              </a:ext>
            </a:extLst>
          </p:cNvPr>
          <p:cNvSpPr/>
          <p:nvPr/>
        </p:nvSpPr>
        <p:spPr>
          <a:xfrm>
            <a:off x="7586779" y="1514502"/>
            <a:ext cx="3929359" cy="831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помещения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08B035-27DD-4E4B-8AC7-868ACC36A514}"/>
              </a:ext>
            </a:extLst>
          </p:cNvPr>
          <p:cNvSpPr/>
          <p:nvPr/>
        </p:nvSpPr>
        <p:spPr>
          <a:xfrm>
            <a:off x="7586779" y="3007454"/>
            <a:ext cx="3929358" cy="3015659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Зона ожидания и отдыха, оборудована диванами, пуфами, местом для зарядки портативной оргтехники, размещена стойка администратора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Помещения для приема пищи, место для проведения мастер-классов и других мероприятий в неформальной обстановке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отдыха (игровая)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Кладовая с открытыми стеллажами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B1D9E3D-B4DB-4823-824B-1E38078AD6C7}"/>
              </a:ext>
            </a:extLst>
          </p:cNvPr>
          <p:cNvCxnSpPr>
            <a:cxnSpLocks/>
          </p:cNvCxnSpPr>
          <p:nvPr/>
        </p:nvCxnSpPr>
        <p:spPr>
          <a:xfrm flipH="1">
            <a:off x="3220885" y="4065104"/>
            <a:ext cx="4362672" cy="90232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DDAE329-C82F-4695-A28C-105F3BAC8D67}"/>
              </a:ext>
            </a:extLst>
          </p:cNvPr>
          <p:cNvCxnSpPr>
            <a:cxnSpLocks/>
          </p:cNvCxnSpPr>
          <p:nvPr/>
        </p:nvCxnSpPr>
        <p:spPr>
          <a:xfrm flipH="1" flipV="1">
            <a:off x="2377777" y="3597737"/>
            <a:ext cx="5209002" cy="43601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27DD4E3-4DA3-45CB-88DC-7D26FB1CD778}"/>
              </a:ext>
            </a:extLst>
          </p:cNvPr>
          <p:cNvCxnSpPr>
            <a:cxnSpLocks/>
          </p:cNvCxnSpPr>
          <p:nvPr/>
        </p:nvCxnSpPr>
        <p:spPr>
          <a:xfrm>
            <a:off x="4363278" y="2538676"/>
            <a:ext cx="3223501" cy="149507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80C54-43D3-40B2-A31D-2E13D2199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52" y="1661876"/>
            <a:ext cx="7086467" cy="8315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20461F-5BC8-43B2-B94D-BB1E1A0BA5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52" t="38645" r="21207" b="33126"/>
          <a:stretch/>
        </p:blipFill>
        <p:spPr>
          <a:xfrm>
            <a:off x="607450" y="2664056"/>
            <a:ext cx="2763078" cy="207538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1B3C39E-6BE9-40F7-9C2E-2AA2410BF0E5}"/>
              </a:ext>
            </a:extLst>
          </p:cNvPr>
          <p:cNvSpPr/>
          <p:nvPr/>
        </p:nvSpPr>
        <p:spPr>
          <a:xfrm>
            <a:off x="588963" y="26640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D11249F-B4B5-46A7-94BB-975D18E586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282" t="51050" r="7462" b="24462"/>
          <a:stretch/>
        </p:blipFill>
        <p:spPr>
          <a:xfrm>
            <a:off x="1498159" y="4739442"/>
            <a:ext cx="1859973" cy="1679395"/>
          </a:xfrm>
          <a:prstGeom prst="rect">
            <a:avLst/>
          </a:prstGeom>
        </p:spPr>
      </p:pic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E7486BF-38F2-4E77-90E0-2C03570408BC}"/>
              </a:ext>
            </a:extLst>
          </p:cNvPr>
          <p:cNvCxnSpPr>
            <a:cxnSpLocks/>
          </p:cNvCxnSpPr>
          <p:nvPr/>
        </p:nvCxnSpPr>
        <p:spPr>
          <a:xfrm flipH="1">
            <a:off x="6192895" y="4078975"/>
            <a:ext cx="1381488" cy="178094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DEEF916-E8C5-4EBC-83E0-EDDC16577F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331" t="26111" r="14402" b="45942"/>
          <a:stretch/>
        </p:blipFill>
        <p:spPr>
          <a:xfrm>
            <a:off x="5084298" y="4687051"/>
            <a:ext cx="1829616" cy="2016081"/>
          </a:xfrm>
          <a:prstGeom prst="rect">
            <a:avLst/>
          </a:pr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B8D66E96-CE21-45E0-A194-A4EBDB27FB43}"/>
              </a:ext>
            </a:extLst>
          </p:cNvPr>
          <p:cNvSpPr/>
          <p:nvPr/>
        </p:nvSpPr>
        <p:spPr>
          <a:xfrm>
            <a:off x="3495675" y="1830113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94D60A75-E554-40DC-AC77-C5378EA0DD51}"/>
              </a:ext>
            </a:extLst>
          </p:cNvPr>
          <p:cNvSpPr/>
          <p:nvPr/>
        </p:nvSpPr>
        <p:spPr>
          <a:xfrm>
            <a:off x="1988989" y="3560319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F7E2E45-FE6C-4E12-9FF3-14099055570D}"/>
              </a:ext>
            </a:extLst>
          </p:cNvPr>
          <p:cNvSpPr/>
          <p:nvPr/>
        </p:nvSpPr>
        <p:spPr>
          <a:xfrm>
            <a:off x="2082502" y="5292875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D74C40F-27A8-4457-838E-11CA3D64C387}"/>
              </a:ext>
            </a:extLst>
          </p:cNvPr>
          <p:cNvSpPr/>
          <p:nvPr/>
        </p:nvSpPr>
        <p:spPr>
          <a:xfrm>
            <a:off x="5484664" y="5264527"/>
            <a:ext cx="590550" cy="5508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32713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11101</TotalTime>
  <Words>323</Words>
  <Application>Microsoft Office PowerPoint</Application>
  <PresentationFormat>Широкоэкранный</PresentationFormat>
  <Paragraphs>89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И.М. Пелевина</cp:lastModifiedBy>
  <cp:revision>1022</cp:revision>
  <cp:lastPrinted>2021-11-11T19:27:15Z</cp:lastPrinted>
  <dcterms:created xsi:type="dcterms:W3CDTF">2008-10-17T07:39:58Z</dcterms:created>
  <dcterms:modified xsi:type="dcterms:W3CDTF">2021-11-11T19:28:36Z</dcterms:modified>
</cp:coreProperties>
</file>