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0585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7109" y="2"/>
            <a:ext cx="2950584" cy="499136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96B5754F-F39E-4308-A61C-636175413DF8}" type="datetimeFigureOut">
              <a:rPr lang="ru-RU" smtClean="0"/>
              <a:t>03.09.2021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1791"/>
            <a:ext cx="2950585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7109" y="9441791"/>
            <a:ext cx="2950584" cy="499134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EE54105A-B102-4D5B-9C0F-8ACFC4BB0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54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601913" y="1187450"/>
            <a:ext cx="10417176" cy="58626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21384" y="7426831"/>
            <a:ext cx="4170819" cy="70356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2951031" y="0"/>
            <a:ext cx="2262556" cy="7812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2951031" y="14854189"/>
            <a:ext cx="2262556" cy="78127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2D4743-AA1D-4B16-9366-8EFAAF4AD7A0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227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4538"/>
            <a:ext cx="6604000" cy="3716337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2351095D-11ED-497E-B90C-7C87FBF50634}" type="slidenum">
              <a:rPr lang="ru-RU" sz="1600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0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41140F2-D58C-45CA-82E6-6F1F114EAF59}" type="slidenum">
              <a:rPr lang="ru-RU" sz="1600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spc="-1">
              <a:latin typeface="Arial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8267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F413DFD-319F-4B91-BF5F-817CE0BF98C1}" type="slidenum">
              <a:rPr lang="ru-RU" sz="1600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spc="-1">
              <a:latin typeface="Arial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572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525B8C0C-C005-4C18-BE0B-ACE22B19824D}" type="slidenum">
              <a:rPr lang="ru-RU" sz="1600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spc="-1">
              <a:latin typeface="Arial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4763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6BC00CF4-3F98-4111-8C03-C0DD01658913}" type="slidenum">
              <a:rPr lang="ru-RU" sz="1600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spc="-1">
              <a:latin typeface="Arial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7757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B9AEFF3-FC92-4B70-85C7-C76ED41620E6}" type="slidenum">
              <a:rPr lang="ru-RU" sz="1600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spc="-1">
              <a:latin typeface="Arial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05623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549D5C43-7296-4066-96C3-ACBD2DAC1A51}" type="slidenum">
              <a:rPr lang="ru-RU" sz="1600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spc="-1">
              <a:latin typeface="Arial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8032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B6DB7087-EB87-4A6C-9660-40B404165E58}" type="slidenum">
              <a:rPr lang="ru-RU" sz="1600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spc="-1">
              <a:latin typeface="Arial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32870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8EB3E2E-7B41-49F1-A806-60ED90F0A510}" type="slidenum">
              <a:rPr lang="ru-RU" sz="1600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spc="-1">
              <a:latin typeface="Arial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3029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48476683-7348-4D53-9676-BA4FC9496E59}" type="slidenum">
              <a:rPr lang="ru-RU" sz="1600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spc="-1">
              <a:latin typeface="Arial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3274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AC935B88-4FDB-4D52-BD66-390FCE422D63}" type="slidenum">
              <a:rPr lang="ru-RU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0530" y="2908716"/>
            <a:ext cx="5441754" cy="62738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FF44458B-5121-4682-92A5-9BC513EF2CF6}" type="slidenum">
              <a:rPr lang="en-US" sz="1600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52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F99F6F9B-E661-4169-8E5D-461CE65B1B55}" type="slidenum">
              <a:rPr lang="ru-RU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277813"/>
            <a:ext cx="4429125" cy="2492375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0530" y="2908716"/>
            <a:ext cx="5441754" cy="62738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D748AF84-61BF-4150-A087-576D66022278}" type="slidenum">
              <a:rPr lang="en-US" sz="1600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00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98725" y="1093788"/>
            <a:ext cx="9663113" cy="5438775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CB75A4E1-DEAC-429F-943C-A7E2EED524F4}" type="slidenum">
              <a:rPr lang="ru-RU" sz="1600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spc="-1">
              <a:latin typeface="Arial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0816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47713"/>
            <a:ext cx="6596063" cy="3713162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949F31BE-E65F-4A51-9554-BF571B4437E4}" type="slidenum">
              <a:rPr lang="ru-RU" sz="1600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spc="-1">
              <a:latin typeface="Arial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917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007C3A55-3682-4C6F-8760-355FBC654A85}" type="slidenum">
              <a:rPr lang="ru-RU" sz="1600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spc="-1">
              <a:latin typeface="Arial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4243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71782F30-5656-45BA-A6FF-1A6E9782E5FF}" type="slidenum">
              <a:rPr lang="ru-RU" sz="1600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spc="-1">
              <a:latin typeface="Arial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950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FACD6D46-B6B6-449B-9203-339C2F590C9D}" type="slidenum">
              <a:rPr lang="ru-RU" sz="1600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spc="-1">
              <a:latin typeface="Arial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647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3" y="747713"/>
            <a:ext cx="6591300" cy="3709987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0530" y="4721858"/>
            <a:ext cx="5441754" cy="44607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spc="-1">
              <a:latin typeface="Arial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3856253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423" tIns="45212" rIns="90423" bIns="45212" anchor="b">
            <a:noAutofit/>
          </a:bodyPr>
          <a:lstStyle/>
          <a:p>
            <a:pPr algn="r">
              <a:lnSpc>
                <a:spcPct val="100000"/>
              </a:lnSpc>
            </a:pPr>
            <a:fld id="{3C773F01-ABC6-4BFF-AE5D-3105C39A277D}" type="slidenum">
              <a:rPr lang="ru-RU" sz="1600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spc="-1">
              <a:latin typeface="Arial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1" y="9442137"/>
            <a:ext cx="2945320" cy="483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2188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0440" cy="25850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Информация о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Главархитектуры Тверской области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(по состоянию на </a:t>
            </a:r>
            <a:r>
              <a:rPr lang="ru-RU" sz="3200" b="1" i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03.09.2021</a:t>
            </a: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55840" cy="11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ДЛЯ МАТЕРИНСКОГО КАПИТАЛА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F6D3749-38F0-4F2C-9E22-2370D07E91E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0" name="Таблица 4"/>
          <p:cNvGraphicFramePr/>
          <p:nvPr>
            <p:extLst>
              <p:ext uri="{D42A27DB-BD31-4B8C-83A1-F6EECF244321}">
                <p14:modId xmlns:p14="http://schemas.microsoft.com/office/powerpoint/2010/main" val="2861920434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55840" cy="11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1130978-4C32-4C54-AD2A-CFDB23764B7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55CFF3A-A117-4AA9-A69F-1E8A3E2D97AB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78" name="Таблица 4"/>
          <p:cNvGraphicFramePr/>
          <p:nvPr>
            <p:extLst>
              <p:ext uri="{D42A27DB-BD31-4B8C-83A1-F6EECF244321}">
                <p14:modId xmlns:p14="http://schemas.microsoft.com/office/powerpoint/2010/main" val="353159653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60" y="4549320"/>
            <a:ext cx="10882440" cy="96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B0A976C-625D-44F9-AC30-92D7ECDD60D0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3" name="Таблица 4"/>
          <p:cNvGraphicFramePr/>
          <p:nvPr>
            <p:extLst>
              <p:ext uri="{D42A27DB-BD31-4B8C-83A1-F6EECF244321}">
                <p14:modId xmlns:p14="http://schemas.microsoft.com/office/powerpoint/2010/main" val="4039414234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109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160" y="4312800"/>
            <a:ext cx="10882440" cy="12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C415B2F-C4B5-46A1-9149-8F6872840602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88" name="Таблица 4"/>
          <p:cNvGraphicFramePr/>
          <p:nvPr>
            <p:extLst>
              <p:ext uri="{D42A27DB-BD31-4B8C-83A1-F6EECF244321}">
                <p14:modId xmlns:p14="http://schemas.microsoft.com/office/powerpoint/2010/main" val="959273632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8000" y="4301280"/>
            <a:ext cx="11017080" cy="161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 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ПЛАНИРОВКИ ТЕРРИТОРИИ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841091B-3166-402D-B7EE-177392E56C1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680" y="4554720"/>
            <a:ext cx="10882440" cy="128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Принято постановление Правительства Тверской области от 28.05.2021 №307-пп «О внесении изменения в отдельные постановления Правительства Тверской области» (о наделении МВК по земельным отношениям полномочиями комиссии по ПЗЗ)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ЗЕМЕЛЬНОГО УЧАСТКА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03A2D7C-3540-4920-AD9A-748A02D4871C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98" name="Таблица 4"/>
          <p:cNvGraphicFramePr/>
          <p:nvPr>
            <p:extLst>
              <p:ext uri="{D42A27DB-BD31-4B8C-83A1-F6EECF244321}">
                <p14:modId xmlns:p14="http://schemas.microsoft.com/office/powerpoint/2010/main" val="1151793881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948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60" y="4549320"/>
            <a:ext cx="10882440" cy="110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981009E-AD86-4C7E-A448-9C4EF4B6E23F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3" name="Таблица 1"/>
          <p:cNvGraphicFramePr/>
          <p:nvPr/>
        </p:nvGraphicFramePr>
        <p:xfrm>
          <a:off x="1558080" y="765360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Запуск ГИСОГД (НПА + оплата по контракту)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58ED5EC-62E8-4D39-9779-BE2961AAE1AA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ru-RU" sz="1900" b="0" strike="noStrike" spc="-1">
              <a:latin typeface="Arial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07" name="Таблица 1"/>
          <p:cNvGraphicFramePr/>
          <p:nvPr/>
        </p:nvGraphicFramePr>
        <p:xfrm>
          <a:off x="1558440" y="765000"/>
          <a:ext cx="10064880" cy="565776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№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ГПЗУ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 Запуск ГИСОГД (НПА + оплата по контракту)</a:t>
                      </a:r>
                      <a:endParaRPr lang="ru-RU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4922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1240" cy="257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34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8820D4C-1EC3-4805-847C-3425FCCC6B54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000" cy="41745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28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185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/>
                <a:ea typeface="DejaVu Sans"/>
              </a:rPr>
              <a:t>Общая штатная численность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85560" cy="9388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1856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Замещено  по состоянию на </a:t>
            </a:r>
            <a:r>
              <a:rPr lang="ru-RU" sz="2000" b="1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03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.09.2021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85560" cy="9388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44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185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85560" cy="22510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территориального планирования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Организационный отдел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градостроительного зонирования и планировки территории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Отдел разрешительной документации – 1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B130BCC-4338-40FE-B47E-75C8D7191B2B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4922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1240" cy="257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34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E14CC37-3B37-4215-B73A-35BB1C45991B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20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4960" cy="4047480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4922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1240" cy="257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34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DAD378E-E115-4FEA-8C9F-7A6E16862601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21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240" cy="49435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№308-пп «О внесении изменения в отдельные постановления Правительства Тверской области»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49220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1240" cy="257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34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29E4F1A-CB4F-401B-A7BA-198DB80BD2D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22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440" y="1108440"/>
          <a:ext cx="10251720" cy="436140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Вр-362657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Постановление Правительства Тверской области от 28.05.2021 №307-пп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492200" cy="4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РЕГЛАМЕНТЫ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1240" cy="2572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34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9547170-8C16-43ED-AA36-888D311EA37A}" type="slidenum">
              <a:rPr lang="ru-RU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23</a:t>
            </a:fld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400" cy="600468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ГПЗУ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Разработка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проект разработан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19.02.2021-05.03.2021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20.02.2021-06.03.2021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579-ЕЯ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24.02.2021 № 588-ЛТ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541-ЕЯ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20.02.2021 № 551-ЕЯ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18.03.2021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08.04.2021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03.06.2021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от 03.03.2021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Временный №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Вр- 240794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Вр-240835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Вр-238722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Вр-238953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Вр-242716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Вр-235742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Вр-239311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Ход работы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подготовлен проект адм. регламента, проводится процедура согласования проекта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Замечания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Согласован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Подтихова М.И., Белорусов В.А., Егоров И.И., Беленко А.Ю., Ажгиревич А.И., Березин Д.Б., Вилькомир А.К., Наумов А.В., Новикова В.И., Жарков И.С.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lang="ru-RU" sz="1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Подтихова</a:t>
                      </a: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М.И., Белорусов В.А., Беленко А.Ю., Егоров И.И.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22.03.2021 Егоров И.И. 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11.03.2021 Егоров И.И.</a:t>
                      </a:r>
                      <a:endParaRPr lang="ru-RU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20.04.2021 Данилова Е.А. 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30.09.2021</a:t>
                      </a:r>
                      <a:endParaRPr lang="ru-RU" sz="1000" b="0" strike="noStrike" spc="-1" dirty="0">
                        <a:latin typeface="Arial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28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ОБЩЕЙ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997560" cy="1245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>
            <p:extLst>
              <p:ext uri="{D42A27DB-BD31-4B8C-83A1-F6EECF244321}">
                <p14:modId xmlns:p14="http://schemas.microsoft.com/office/powerpoint/2010/main" val="79491039"/>
              </p:ext>
            </p:extLst>
          </p:nvPr>
        </p:nvGraphicFramePr>
        <p:xfrm>
          <a:off x="1472574" y="1967108"/>
          <a:ext cx="9504000" cy="1907640"/>
        </p:xfrm>
        <a:graphic>
          <a:graphicData uri="http://schemas.openxmlformats.org/drawingml/2006/table">
            <a:tbl>
              <a:tblPr/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18635018"/>
                    </a:ext>
                  </a:extLst>
                </a:gridCol>
              </a:tblGrid>
              <a:tr h="95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01.12.2020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01.01.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01.02.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01.03.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01.04.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01.05.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01.06.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01.07.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01.08.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01.09.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03.09.</a:t>
                      </a: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 ед.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 ед.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2000" b="1" strike="noStrike" kern="1200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  <a:cs typeface="+mn-cs"/>
                        </a:rPr>
                        <a:t>44 ед.</a:t>
                      </a:r>
                      <a:endParaRPr lang="ru-RU" sz="2000" b="1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DejaVu Sans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Номер слайда 3"/>
          <p:cNvSpPr/>
          <p:nvPr/>
        </p:nvSpPr>
        <p:spPr>
          <a:xfrm>
            <a:off x="9345600" y="646596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2682E90-8066-4FB1-8558-0C7F7844EF53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1620000" y="4320000"/>
            <a:ext cx="989316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 результатам конкурса на 3 вакантных должности сотрудники в резерв не набраны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51480" cy="117216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DCD2B8D-603F-4A23-ACA7-F233D547CCB5}" type="slidenum"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40" name="Таблица 4"/>
          <p:cNvGraphicFramePr/>
          <p:nvPr/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Обеспеченность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(системный блок,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монитор)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Поступление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комплектов компьютеров и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МФУ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- 28 мая 2021 года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МФУ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Мебель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ОБЩЕЕ КОЛИЧЕСТВО ЗАЯВЛЕНИЙ, СВЯЗАННЫХ С РЕАЛИЗАЦИЕЙ ПЕРЕДАННЫХ ПОЛНОМОЧИЙ, </a:t>
            </a:r>
            <a:r>
              <a:rPr dirty="0"/>
              <a:t/>
            </a:r>
            <a:br>
              <a:rPr dirty="0"/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ПОСТУПИВШИХ С 1 ЯНВАРЯ ПО 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03 СЕНТЯБРЯ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2021 ГОДА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9591C21-47BF-492E-A6B0-80B9282593E1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4" name="Таблица 2"/>
          <p:cNvGraphicFramePr/>
          <p:nvPr>
            <p:extLst>
              <p:ext uri="{D42A27DB-BD31-4B8C-83A1-F6EECF244321}">
                <p14:modId xmlns:p14="http://schemas.microsoft.com/office/powerpoint/2010/main" val="3772906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4379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3106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71 </a:t>
                      </a: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СТРОИТЕЛЬСТВО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DC9FE9F-AC22-4098-B7B8-FD16D53A15B5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48" name="Таблица 2"/>
          <p:cNvGraphicFramePr/>
          <p:nvPr>
            <p:extLst>
              <p:ext uri="{D42A27DB-BD31-4B8C-83A1-F6EECF244321}">
                <p14:modId xmlns:p14="http://schemas.microsoft.com/office/powerpoint/2010/main" val="695927791"/>
              </p:ext>
            </p:extLst>
          </p:nvPr>
        </p:nvGraphicFramePr>
        <p:xfrm>
          <a:off x="2288160" y="20894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493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421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ВЫДАЧА РАЗРЕШЕНИЙ НА ВВОД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C693250-7A5F-4AEA-A4F1-6473E2492D57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2" name="Таблица 4"/>
          <p:cNvGraphicFramePr/>
          <p:nvPr>
            <p:extLst>
              <p:ext uri="{D42A27DB-BD31-4B8C-83A1-F6EECF244321}">
                <p14:modId xmlns:p14="http://schemas.microsoft.com/office/powerpoint/2010/main" val="3029163444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ИЖС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1C334E7-238C-4AE1-BC6D-E5AC72537BDD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56" name="Таблица 5"/>
          <p:cNvGraphicFramePr/>
          <p:nvPr>
            <p:extLst>
              <p:ext uri="{D42A27DB-BD31-4B8C-83A1-F6EECF244321}">
                <p14:modId xmlns:p14="http://schemas.microsoft.com/office/powerpoint/2010/main" val="1048262420"/>
              </p:ext>
            </p:extLst>
          </p:nvPr>
        </p:nvGraphicFramePr>
        <p:xfrm>
          <a:off x="2592360" y="191988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1911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1556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>
            <p:extLst>
              <p:ext uri="{D42A27DB-BD31-4B8C-83A1-F6EECF244321}">
                <p14:modId xmlns:p14="http://schemas.microsoft.com/office/powerpoint/2010/main" val="4267186501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839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1908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55840" cy="90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УВЕДОМЛЕНИЯ ПО СНОСУ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51480" cy="117360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357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973DA69-486D-458E-B341-9676157112C4}" type="slidenum">
              <a:rPr lang="ru-RU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ru-RU" sz="1900" b="0" strike="noStrike" spc="-1">
              <a:latin typeface="Arial"/>
            </a:endParaRPr>
          </a:p>
        </p:txBody>
      </p:sp>
      <p:graphicFrame>
        <p:nvGraphicFramePr>
          <p:cNvPr id="163" name="Таблица 4"/>
          <p:cNvGraphicFramePr/>
          <p:nvPr>
            <p:extLst>
              <p:ext uri="{D42A27DB-BD31-4B8C-83A1-F6EECF244321}">
                <p14:modId xmlns:p14="http://schemas.microsoft.com/office/powerpoint/2010/main" val="2111682555"/>
              </p:ext>
            </p:extLst>
          </p:nvPr>
        </p:nvGraphicFramePr>
        <p:xfrm>
          <a:off x="3022560" y="2125578"/>
          <a:ext cx="6432120" cy="1687181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>
            <p:extLst>
              <p:ext uri="{D42A27DB-BD31-4B8C-83A1-F6EECF244321}">
                <p14:modId xmlns:p14="http://schemas.microsoft.com/office/powerpoint/2010/main" val="1747151907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597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02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1424</Words>
  <Application>Microsoft Office PowerPoint</Application>
  <PresentationFormat>Произвольный</PresentationFormat>
  <Paragraphs>383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Голиков А.С.</dc:creator>
  <dc:description/>
  <cp:lastModifiedBy>Смялковский Павел Евгеньевич</cp:lastModifiedBy>
  <cp:revision>2179</cp:revision>
  <cp:lastPrinted>2021-09-03T19:36:36Z</cp:lastPrinted>
  <dcterms:created xsi:type="dcterms:W3CDTF">2008-01-31T09:14:00Z</dcterms:created>
  <dcterms:modified xsi:type="dcterms:W3CDTF">2021-09-03T19:37:03Z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1049-11.2.0.10093</vt:lpwstr>
  </property>
  <property fmtid="{D5CDD505-2E9C-101B-9397-08002B2CF9AE}" pid="3" name="Notes">
    <vt:i4>18</vt:i4>
  </property>
  <property fmtid="{D5CDD505-2E9C-101B-9397-08002B2CF9AE}" pid="4" name="PresentationFormat">
    <vt:lpwstr>Произвольный</vt:lpwstr>
  </property>
  <property fmtid="{D5CDD505-2E9C-101B-9397-08002B2CF9AE}" pid="5" name="Slides">
    <vt:i4>23</vt:i4>
  </property>
</Properties>
</file>