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948" r:id="rId2"/>
    <p:sldId id="949" r:id="rId3"/>
    <p:sldId id="950" r:id="rId4"/>
    <p:sldId id="951" r:id="rId5"/>
    <p:sldId id="954" r:id="rId6"/>
    <p:sldId id="957" r:id="rId7"/>
    <p:sldId id="958" r:id="rId8"/>
    <p:sldId id="959" r:id="rId9"/>
  </p:sldIdLst>
  <p:sldSz cx="9144000" cy="5143500" type="screen16x9"/>
  <p:notesSz cx="6797675" cy="9928225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orient="horz" pos="21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D9F1"/>
    <a:srgbClr val="FF0000"/>
    <a:srgbClr val="FAB7A0"/>
    <a:srgbClr val="FFFBAE"/>
    <a:srgbClr val="C2F7B0"/>
    <a:srgbClr val="CCFFCC"/>
    <a:srgbClr val="FFFFFF"/>
    <a:srgbClr val="CCFFFF"/>
    <a:srgbClr val="E9F5FD"/>
    <a:srgbClr val="FFFF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46F890A9-2807-4EBB-B81D-B2AA78EC7F39}" styleName="Темный стиль 2 -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799B23B-EC83-4686-B30A-512413B5E67A}" styleName="Светлый стиль 3 -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42" autoAdjust="0"/>
    <p:restoredTop sz="98659" autoAdjust="0"/>
  </p:normalViewPr>
  <p:slideViewPr>
    <p:cSldViewPr>
      <p:cViewPr varScale="1">
        <p:scale>
          <a:sx n="146" d="100"/>
          <a:sy n="146" d="100"/>
        </p:scale>
        <p:origin x="918" y="108"/>
      </p:cViewPr>
      <p:guideLst>
        <p:guide orient="horz" pos="2160"/>
        <p:guide pos="2880"/>
        <p:guide orient="horz" pos="1620"/>
        <p:guide orient="horz" pos="21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15"/>
            <a:ext cx="2946400" cy="496888"/>
          </a:xfrm>
          <a:prstGeom prst="rect">
            <a:avLst/>
          </a:prstGeom>
        </p:spPr>
        <p:txBody>
          <a:bodyPr vert="horz" lIns="90705" tIns="45352" rIns="90705" bIns="45352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90" y="15"/>
            <a:ext cx="2946400" cy="496888"/>
          </a:xfrm>
          <a:prstGeom prst="rect">
            <a:avLst/>
          </a:prstGeom>
        </p:spPr>
        <p:txBody>
          <a:bodyPr vert="horz" lIns="90705" tIns="45352" rIns="90705" bIns="45352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6580DB8-4BC4-4F40-A876-22F2BCEFC970}" type="datetimeFigureOut">
              <a:rPr lang="ru-RU"/>
              <a:pPr>
                <a:defRPr/>
              </a:pPr>
              <a:t>27.08.2021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1" y="9429765"/>
            <a:ext cx="2946400" cy="496888"/>
          </a:xfrm>
          <a:prstGeom prst="rect">
            <a:avLst/>
          </a:prstGeom>
        </p:spPr>
        <p:txBody>
          <a:bodyPr vert="horz" lIns="90705" tIns="45352" rIns="90705" bIns="45352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90" y="9429765"/>
            <a:ext cx="2946400" cy="496888"/>
          </a:xfrm>
          <a:prstGeom prst="rect">
            <a:avLst/>
          </a:prstGeom>
        </p:spPr>
        <p:txBody>
          <a:bodyPr vert="horz" lIns="90705" tIns="45352" rIns="90705" bIns="45352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0F24011-5775-4244-840F-E79DEEF19A4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245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15"/>
            <a:ext cx="2946400" cy="496888"/>
          </a:xfrm>
          <a:prstGeom prst="rect">
            <a:avLst/>
          </a:prstGeom>
        </p:spPr>
        <p:txBody>
          <a:bodyPr vert="horz" lIns="90705" tIns="45352" rIns="90705" bIns="4535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90" y="15"/>
            <a:ext cx="2946400" cy="496888"/>
          </a:xfrm>
          <a:prstGeom prst="rect">
            <a:avLst/>
          </a:prstGeom>
        </p:spPr>
        <p:txBody>
          <a:bodyPr vert="horz" lIns="90705" tIns="45352" rIns="90705" bIns="4535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FD4E305-8704-48CC-95D4-C0EBF2737004}" type="datetimeFigureOut">
              <a:rPr lang="ru-RU"/>
              <a:pPr>
                <a:defRPr/>
              </a:pPr>
              <a:t>27.08.2021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5" tIns="45352" rIns="90705" bIns="45352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8" y="4714887"/>
            <a:ext cx="5438775" cy="4468814"/>
          </a:xfrm>
          <a:prstGeom prst="rect">
            <a:avLst/>
          </a:prstGeom>
        </p:spPr>
        <p:txBody>
          <a:bodyPr vert="horz" lIns="90705" tIns="45352" rIns="90705" bIns="45352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429765"/>
            <a:ext cx="2946400" cy="496888"/>
          </a:xfrm>
          <a:prstGeom prst="rect">
            <a:avLst/>
          </a:prstGeom>
        </p:spPr>
        <p:txBody>
          <a:bodyPr vert="horz" lIns="90705" tIns="45352" rIns="90705" bIns="4535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90" y="9429765"/>
            <a:ext cx="2946400" cy="496888"/>
          </a:xfrm>
          <a:prstGeom prst="rect">
            <a:avLst/>
          </a:prstGeom>
        </p:spPr>
        <p:txBody>
          <a:bodyPr vert="horz" lIns="90705" tIns="45352" rIns="90705" bIns="4535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A9166EB-56D5-472D-A144-A29BB7CA06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044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39304" algn="l"/>
                <a:tab pos="884903" algn="l"/>
                <a:tab pos="1325779" algn="l"/>
                <a:tab pos="1772954" algn="l"/>
                <a:tab pos="2218556" algn="l"/>
                <a:tab pos="2659431" algn="l"/>
                <a:tab pos="3106607" algn="l"/>
                <a:tab pos="3552208" algn="l"/>
                <a:tab pos="3994659" algn="l"/>
                <a:tab pos="4441834" algn="l"/>
                <a:tab pos="4885860" algn="l"/>
                <a:tab pos="5328313" algn="l"/>
                <a:tab pos="5775487" algn="l"/>
                <a:tab pos="6216363" algn="l"/>
                <a:tab pos="6661964" algn="l"/>
                <a:tab pos="7109140" algn="l"/>
                <a:tab pos="7551591" algn="l"/>
                <a:tab pos="7997192" algn="l"/>
                <a:tab pos="8444367" algn="l"/>
                <a:tab pos="888524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39304" algn="l"/>
                <a:tab pos="884903" algn="l"/>
                <a:tab pos="1325779" algn="l"/>
                <a:tab pos="1772954" algn="l"/>
                <a:tab pos="2218556" algn="l"/>
                <a:tab pos="2659431" algn="l"/>
                <a:tab pos="3106607" algn="l"/>
                <a:tab pos="3552208" algn="l"/>
                <a:tab pos="3994659" algn="l"/>
                <a:tab pos="4441834" algn="l"/>
                <a:tab pos="4885860" algn="l"/>
                <a:tab pos="5328313" algn="l"/>
                <a:tab pos="5775487" algn="l"/>
                <a:tab pos="6216363" algn="l"/>
                <a:tab pos="6661964" algn="l"/>
                <a:tab pos="7109140" algn="l"/>
                <a:tab pos="7551591" algn="l"/>
                <a:tab pos="7997192" algn="l"/>
                <a:tab pos="8444367" algn="l"/>
                <a:tab pos="888524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39304" algn="l"/>
                <a:tab pos="884903" algn="l"/>
                <a:tab pos="1325779" algn="l"/>
                <a:tab pos="1772954" algn="l"/>
                <a:tab pos="2218556" algn="l"/>
                <a:tab pos="2659431" algn="l"/>
                <a:tab pos="3106607" algn="l"/>
                <a:tab pos="3552208" algn="l"/>
                <a:tab pos="3994659" algn="l"/>
                <a:tab pos="4441834" algn="l"/>
                <a:tab pos="4885860" algn="l"/>
                <a:tab pos="5328313" algn="l"/>
                <a:tab pos="5775487" algn="l"/>
                <a:tab pos="6216363" algn="l"/>
                <a:tab pos="6661964" algn="l"/>
                <a:tab pos="7109140" algn="l"/>
                <a:tab pos="7551591" algn="l"/>
                <a:tab pos="7997192" algn="l"/>
                <a:tab pos="8444367" algn="l"/>
                <a:tab pos="888524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39304" algn="l"/>
                <a:tab pos="884903" algn="l"/>
                <a:tab pos="1325779" algn="l"/>
                <a:tab pos="1772954" algn="l"/>
                <a:tab pos="2218556" algn="l"/>
                <a:tab pos="2659431" algn="l"/>
                <a:tab pos="3106607" algn="l"/>
                <a:tab pos="3552208" algn="l"/>
                <a:tab pos="3994659" algn="l"/>
                <a:tab pos="4441834" algn="l"/>
                <a:tab pos="4885860" algn="l"/>
                <a:tab pos="5328313" algn="l"/>
                <a:tab pos="5775487" algn="l"/>
                <a:tab pos="6216363" algn="l"/>
                <a:tab pos="6661964" algn="l"/>
                <a:tab pos="7109140" algn="l"/>
                <a:tab pos="7551591" algn="l"/>
                <a:tab pos="7997192" algn="l"/>
                <a:tab pos="8444367" algn="l"/>
                <a:tab pos="888524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39304" algn="l"/>
                <a:tab pos="884903" algn="l"/>
                <a:tab pos="1325779" algn="l"/>
                <a:tab pos="1772954" algn="l"/>
                <a:tab pos="2218556" algn="l"/>
                <a:tab pos="2659431" algn="l"/>
                <a:tab pos="3106607" algn="l"/>
                <a:tab pos="3552208" algn="l"/>
                <a:tab pos="3994659" algn="l"/>
                <a:tab pos="4441834" algn="l"/>
                <a:tab pos="4885860" algn="l"/>
                <a:tab pos="5328313" algn="l"/>
                <a:tab pos="5775487" algn="l"/>
                <a:tab pos="6216363" algn="l"/>
                <a:tab pos="6661964" algn="l"/>
                <a:tab pos="7109140" algn="l"/>
                <a:tab pos="7551591" algn="l"/>
                <a:tab pos="7997192" algn="l"/>
                <a:tab pos="8444367" algn="l"/>
                <a:tab pos="888524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94103" indent="-226737" defTabSz="44560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9304" algn="l"/>
                <a:tab pos="884903" algn="l"/>
                <a:tab pos="1325779" algn="l"/>
                <a:tab pos="1772954" algn="l"/>
                <a:tab pos="2218556" algn="l"/>
                <a:tab pos="2659431" algn="l"/>
                <a:tab pos="3106607" algn="l"/>
                <a:tab pos="3552208" algn="l"/>
                <a:tab pos="3994659" algn="l"/>
                <a:tab pos="4441834" algn="l"/>
                <a:tab pos="4885860" algn="l"/>
                <a:tab pos="5328313" algn="l"/>
                <a:tab pos="5775487" algn="l"/>
                <a:tab pos="6216363" algn="l"/>
                <a:tab pos="6661964" algn="l"/>
                <a:tab pos="7109140" algn="l"/>
                <a:tab pos="7551591" algn="l"/>
                <a:tab pos="7997192" algn="l"/>
                <a:tab pos="8444367" algn="l"/>
                <a:tab pos="888524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47576" indent="-226737" defTabSz="44560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9304" algn="l"/>
                <a:tab pos="884903" algn="l"/>
                <a:tab pos="1325779" algn="l"/>
                <a:tab pos="1772954" algn="l"/>
                <a:tab pos="2218556" algn="l"/>
                <a:tab pos="2659431" algn="l"/>
                <a:tab pos="3106607" algn="l"/>
                <a:tab pos="3552208" algn="l"/>
                <a:tab pos="3994659" algn="l"/>
                <a:tab pos="4441834" algn="l"/>
                <a:tab pos="4885860" algn="l"/>
                <a:tab pos="5328313" algn="l"/>
                <a:tab pos="5775487" algn="l"/>
                <a:tab pos="6216363" algn="l"/>
                <a:tab pos="6661964" algn="l"/>
                <a:tab pos="7109140" algn="l"/>
                <a:tab pos="7551591" algn="l"/>
                <a:tab pos="7997192" algn="l"/>
                <a:tab pos="8444367" algn="l"/>
                <a:tab pos="888524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01050" indent="-226737" defTabSz="44560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9304" algn="l"/>
                <a:tab pos="884903" algn="l"/>
                <a:tab pos="1325779" algn="l"/>
                <a:tab pos="1772954" algn="l"/>
                <a:tab pos="2218556" algn="l"/>
                <a:tab pos="2659431" algn="l"/>
                <a:tab pos="3106607" algn="l"/>
                <a:tab pos="3552208" algn="l"/>
                <a:tab pos="3994659" algn="l"/>
                <a:tab pos="4441834" algn="l"/>
                <a:tab pos="4885860" algn="l"/>
                <a:tab pos="5328313" algn="l"/>
                <a:tab pos="5775487" algn="l"/>
                <a:tab pos="6216363" algn="l"/>
                <a:tab pos="6661964" algn="l"/>
                <a:tab pos="7109140" algn="l"/>
                <a:tab pos="7551591" algn="l"/>
                <a:tab pos="7997192" algn="l"/>
                <a:tab pos="8444367" algn="l"/>
                <a:tab pos="888524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54523" indent="-226737" defTabSz="44560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9304" algn="l"/>
                <a:tab pos="884903" algn="l"/>
                <a:tab pos="1325779" algn="l"/>
                <a:tab pos="1772954" algn="l"/>
                <a:tab pos="2218556" algn="l"/>
                <a:tab pos="2659431" algn="l"/>
                <a:tab pos="3106607" algn="l"/>
                <a:tab pos="3552208" algn="l"/>
                <a:tab pos="3994659" algn="l"/>
                <a:tab pos="4441834" algn="l"/>
                <a:tab pos="4885860" algn="l"/>
                <a:tab pos="5328313" algn="l"/>
                <a:tab pos="5775487" algn="l"/>
                <a:tab pos="6216363" algn="l"/>
                <a:tab pos="6661964" algn="l"/>
                <a:tab pos="7109140" algn="l"/>
                <a:tab pos="7551591" algn="l"/>
                <a:tab pos="7997192" algn="l"/>
                <a:tab pos="8444367" algn="l"/>
                <a:tab pos="888524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BD45574-110C-4AE9-B647-FA00281FB808}" type="slidenum">
              <a:rPr lang="ru-RU" altLang="ru-RU" sz="1200">
                <a:solidFill>
                  <a:srgbClr val="000000"/>
                </a:solidFill>
              </a:rPr>
              <a:pPr/>
              <a:t>1</a:t>
            </a:fld>
            <a:endParaRPr lang="ru-RU" altLang="ru-RU" sz="1200" dirty="0">
              <a:solidFill>
                <a:srgbClr val="000000"/>
              </a:solidFill>
            </a:endParaRPr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79375" y="762000"/>
            <a:ext cx="6778625" cy="3813175"/>
          </a:xfrm>
          <a:solidFill>
            <a:srgbClr val="FFFFFF"/>
          </a:solidFill>
          <a:ln/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0403" y="4826005"/>
            <a:ext cx="5295900" cy="4570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78376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39304" algn="l"/>
                <a:tab pos="884903" algn="l"/>
                <a:tab pos="1325779" algn="l"/>
                <a:tab pos="1772954" algn="l"/>
                <a:tab pos="2218556" algn="l"/>
                <a:tab pos="2659431" algn="l"/>
                <a:tab pos="3106607" algn="l"/>
                <a:tab pos="3552208" algn="l"/>
                <a:tab pos="3994659" algn="l"/>
                <a:tab pos="4441834" algn="l"/>
                <a:tab pos="4885860" algn="l"/>
                <a:tab pos="5328313" algn="l"/>
                <a:tab pos="5775487" algn="l"/>
                <a:tab pos="6216363" algn="l"/>
                <a:tab pos="6661964" algn="l"/>
                <a:tab pos="7109140" algn="l"/>
                <a:tab pos="7551591" algn="l"/>
                <a:tab pos="7997192" algn="l"/>
                <a:tab pos="8444367" algn="l"/>
                <a:tab pos="888524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39304" algn="l"/>
                <a:tab pos="884903" algn="l"/>
                <a:tab pos="1325779" algn="l"/>
                <a:tab pos="1772954" algn="l"/>
                <a:tab pos="2218556" algn="l"/>
                <a:tab pos="2659431" algn="l"/>
                <a:tab pos="3106607" algn="l"/>
                <a:tab pos="3552208" algn="l"/>
                <a:tab pos="3994659" algn="l"/>
                <a:tab pos="4441834" algn="l"/>
                <a:tab pos="4885860" algn="l"/>
                <a:tab pos="5328313" algn="l"/>
                <a:tab pos="5775487" algn="l"/>
                <a:tab pos="6216363" algn="l"/>
                <a:tab pos="6661964" algn="l"/>
                <a:tab pos="7109140" algn="l"/>
                <a:tab pos="7551591" algn="l"/>
                <a:tab pos="7997192" algn="l"/>
                <a:tab pos="8444367" algn="l"/>
                <a:tab pos="888524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39304" algn="l"/>
                <a:tab pos="884903" algn="l"/>
                <a:tab pos="1325779" algn="l"/>
                <a:tab pos="1772954" algn="l"/>
                <a:tab pos="2218556" algn="l"/>
                <a:tab pos="2659431" algn="l"/>
                <a:tab pos="3106607" algn="l"/>
                <a:tab pos="3552208" algn="l"/>
                <a:tab pos="3994659" algn="l"/>
                <a:tab pos="4441834" algn="l"/>
                <a:tab pos="4885860" algn="l"/>
                <a:tab pos="5328313" algn="l"/>
                <a:tab pos="5775487" algn="l"/>
                <a:tab pos="6216363" algn="l"/>
                <a:tab pos="6661964" algn="l"/>
                <a:tab pos="7109140" algn="l"/>
                <a:tab pos="7551591" algn="l"/>
                <a:tab pos="7997192" algn="l"/>
                <a:tab pos="8444367" algn="l"/>
                <a:tab pos="888524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39304" algn="l"/>
                <a:tab pos="884903" algn="l"/>
                <a:tab pos="1325779" algn="l"/>
                <a:tab pos="1772954" algn="l"/>
                <a:tab pos="2218556" algn="l"/>
                <a:tab pos="2659431" algn="l"/>
                <a:tab pos="3106607" algn="l"/>
                <a:tab pos="3552208" algn="l"/>
                <a:tab pos="3994659" algn="l"/>
                <a:tab pos="4441834" algn="l"/>
                <a:tab pos="4885860" algn="l"/>
                <a:tab pos="5328313" algn="l"/>
                <a:tab pos="5775487" algn="l"/>
                <a:tab pos="6216363" algn="l"/>
                <a:tab pos="6661964" algn="l"/>
                <a:tab pos="7109140" algn="l"/>
                <a:tab pos="7551591" algn="l"/>
                <a:tab pos="7997192" algn="l"/>
                <a:tab pos="8444367" algn="l"/>
                <a:tab pos="888524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39304" algn="l"/>
                <a:tab pos="884903" algn="l"/>
                <a:tab pos="1325779" algn="l"/>
                <a:tab pos="1772954" algn="l"/>
                <a:tab pos="2218556" algn="l"/>
                <a:tab pos="2659431" algn="l"/>
                <a:tab pos="3106607" algn="l"/>
                <a:tab pos="3552208" algn="l"/>
                <a:tab pos="3994659" algn="l"/>
                <a:tab pos="4441834" algn="l"/>
                <a:tab pos="4885860" algn="l"/>
                <a:tab pos="5328313" algn="l"/>
                <a:tab pos="5775487" algn="l"/>
                <a:tab pos="6216363" algn="l"/>
                <a:tab pos="6661964" algn="l"/>
                <a:tab pos="7109140" algn="l"/>
                <a:tab pos="7551591" algn="l"/>
                <a:tab pos="7997192" algn="l"/>
                <a:tab pos="8444367" algn="l"/>
                <a:tab pos="888524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94103" indent="-226737" defTabSz="44560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9304" algn="l"/>
                <a:tab pos="884903" algn="l"/>
                <a:tab pos="1325779" algn="l"/>
                <a:tab pos="1772954" algn="l"/>
                <a:tab pos="2218556" algn="l"/>
                <a:tab pos="2659431" algn="l"/>
                <a:tab pos="3106607" algn="l"/>
                <a:tab pos="3552208" algn="l"/>
                <a:tab pos="3994659" algn="l"/>
                <a:tab pos="4441834" algn="l"/>
                <a:tab pos="4885860" algn="l"/>
                <a:tab pos="5328313" algn="l"/>
                <a:tab pos="5775487" algn="l"/>
                <a:tab pos="6216363" algn="l"/>
                <a:tab pos="6661964" algn="l"/>
                <a:tab pos="7109140" algn="l"/>
                <a:tab pos="7551591" algn="l"/>
                <a:tab pos="7997192" algn="l"/>
                <a:tab pos="8444367" algn="l"/>
                <a:tab pos="888524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47576" indent="-226737" defTabSz="44560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9304" algn="l"/>
                <a:tab pos="884903" algn="l"/>
                <a:tab pos="1325779" algn="l"/>
                <a:tab pos="1772954" algn="l"/>
                <a:tab pos="2218556" algn="l"/>
                <a:tab pos="2659431" algn="l"/>
                <a:tab pos="3106607" algn="l"/>
                <a:tab pos="3552208" algn="l"/>
                <a:tab pos="3994659" algn="l"/>
                <a:tab pos="4441834" algn="l"/>
                <a:tab pos="4885860" algn="l"/>
                <a:tab pos="5328313" algn="l"/>
                <a:tab pos="5775487" algn="l"/>
                <a:tab pos="6216363" algn="l"/>
                <a:tab pos="6661964" algn="l"/>
                <a:tab pos="7109140" algn="l"/>
                <a:tab pos="7551591" algn="l"/>
                <a:tab pos="7997192" algn="l"/>
                <a:tab pos="8444367" algn="l"/>
                <a:tab pos="888524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01050" indent="-226737" defTabSz="44560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9304" algn="l"/>
                <a:tab pos="884903" algn="l"/>
                <a:tab pos="1325779" algn="l"/>
                <a:tab pos="1772954" algn="l"/>
                <a:tab pos="2218556" algn="l"/>
                <a:tab pos="2659431" algn="l"/>
                <a:tab pos="3106607" algn="l"/>
                <a:tab pos="3552208" algn="l"/>
                <a:tab pos="3994659" algn="l"/>
                <a:tab pos="4441834" algn="l"/>
                <a:tab pos="4885860" algn="l"/>
                <a:tab pos="5328313" algn="l"/>
                <a:tab pos="5775487" algn="l"/>
                <a:tab pos="6216363" algn="l"/>
                <a:tab pos="6661964" algn="l"/>
                <a:tab pos="7109140" algn="l"/>
                <a:tab pos="7551591" algn="l"/>
                <a:tab pos="7997192" algn="l"/>
                <a:tab pos="8444367" algn="l"/>
                <a:tab pos="888524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54523" indent="-226737" defTabSz="44560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9304" algn="l"/>
                <a:tab pos="884903" algn="l"/>
                <a:tab pos="1325779" algn="l"/>
                <a:tab pos="1772954" algn="l"/>
                <a:tab pos="2218556" algn="l"/>
                <a:tab pos="2659431" algn="l"/>
                <a:tab pos="3106607" algn="l"/>
                <a:tab pos="3552208" algn="l"/>
                <a:tab pos="3994659" algn="l"/>
                <a:tab pos="4441834" algn="l"/>
                <a:tab pos="4885860" algn="l"/>
                <a:tab pos="5328313" algn="l"/>
                <a:tab pos="5775487" algn="l"/>
                <a:tab pos="6216363" algn="l"/>
                <a:tab pos="6661964" algn="l"/>
                <a:tab pos="7109140" algn="l"/>
                <a:tab pos="7551591" algn="l"/>
                <a:tab pos="7997192" algn="l"/>
                <a:tab pos="8444367" algn="l"/>
                <a:tab pos="888524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BD45574-110C-4AE9-B647-FA00281FB808}" type="slidenum">
              <a:rPr lang="ru-RU" altLang="ru-RU" sz="1200">
                <a:solidFill>
                  <a:srgbClr val="000000"/>
                </a:solidFill>
              </a:rPr>
              <a:pPr/>
              <a:t>2</a:t>
            </a:fld>
            <a:endParaRPr lang="ru-RU" altLang="ru-RU" sz="1200" dirty="0">
              <a:solidFill>
                <a:srgbClr val="000000"/>
              </a:solidFill>
            </a:endParaRPr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79375" y="762000"/>
            <a:ext cx="6778625" cy="3813175"/>
          </a:xfrm>
          <a:solidFill>
            <a:srgbClr val="FFFFFF"/>
          </a:solidFill>
          <a:ln/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0403" y="4826005"/>
            <a:ext cx="5295900" cy="4570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78376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39304" algn="l"/>
                <a:tab pos="884903" algn="l"/>
                <a:tab pos="1325779" algn="l"/>
                <a:tab pos="1772954" algn="l"/>
                <a:tab pos="2218556" algn="l"/>
                <a:tab pos="2659431" algn="l"/>
                <a:tab pos="3106607" algn="l"/>
                <a:tab pos="3552208" algn="l"/>
                <a:tab pos="3994659" algn="l"/>
                <a:tab pos="4441834" algn="l"/>
                <a:tab pos="4885860" algn="l"/>
                <a:tab pos="5328313" algn="l"/>
                <a:tab pos="5775487" algn="l"/>
                <a:tab pos="6216363" algn="l"/>
                <a:tab pos="6661964" algn="l"/>
                <a:tab pos="7109140" algn="l"/>
                <a:tab pos="7551591" algn="l"/>
                <a:tab pos="7997192" algn="l"/>
                <a:tab pos="8444367" algn="l"/>
                <a:tab pos="888524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39304" algn="l"/>
                <a:tab pos="884903" algn="l"/>
                <a:tab pos="1325779" algn="l"/>
                <a:tab pos="1772954" algn="l"/>
                <a:tab pos="2218556" algn="l"/>
                <a:tab pos="2659431" algn="l"/>
                <a:tab pos="3106607" algn="l"/>
                <a:tab pos="3552208" algn="l"/>
                <a:tab pos="3994659" algn="l"/>
                <a:tab pos="4441834" algn="l"/>
                <a:tab pos="4885860" algn="l"/>
                <a:tab pos="5328313" algn="l"/>
                <a:tab pos="5775487" algn="l"/>
                <a:tab pos="6216363" algn="l"/>
                <a:tab pos="6661964" algn="l"/>
                <a:tab pos="7109140" algn="l"/>
                <a:tab pos="7551591" algn="l"/>
                <a:tab pos="7997192" algn="l"/>
                <a:tab pos="8444367" algn="l"/>
                <a:tab pos="888524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39304" algn="l"/>
                <a:tab pos="884903" algn="l"/>
                <a:tab pos="1325779" algn="l"/>
                <a:tab pos="1772954" algn="l"/>
                <a:tab pos="2218556" algn="l"/>
                <a:tab pos="2659431" algn="l"/>
                <a:tab pos="3106607" algn="l"/>
                <a:tab pos="3552208" algn="l"/>
                <a:tab pos="3994659" algn="l"/>
                <a:tab pos="4441834" algn="l"/>
                <a:tab pos="4885860" algn="l"/>
                <a:tab pos="5328313" algn="l"/>
                <a:tab pos="5775487" algn="l"/>
                <a:tab pos="6216363" algn="l"/>
                <a:tab pos="6661964" algn="l"/>
                <a:tab pos="7109140" algn="l"/>
                <a:tab pos="7551591" algn="l"/>
                <a:tab pos="7997192" algn="l"/>
                <a:tab pos="8444367" algn="l"/>
                <a:tab pos="888524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39304" algn="l"/>
                <a:tab pos="884903" algn="l"/>
                <a:tab pos="1325779" algn="l"/>
                <a:tab pos="1772954" algn="l"/>
                <a:tab pos="2218556" algn="l"/>
                <a:tab pos="2659431" algn="l"/>
                <a:tab pos="3106607" algn="l"/>
                <a:tab pos="3552208" algn="l"/>
                <a:tab pos="3994659" algn="l"/>
                <a:tab pos="4441834" algn="l"/>
                <a:tab pos="4885860" algn="l"/>
                <a:tab pos="5328313" algn="l"/>
                <a:tab pos="5775487" algn="l"/>
                <a:tab pos="6216363" algn="l"/>
                <a:tab pos="6661964" algn="l"/>
                <a:tab pos="7109140" algn="l"/>
                <a:tab pos="7551591" algn="l"/>
                <a:tab pos="7997192" algn="l"/>
                <a:tab pos="8444367" algn="l"/>
                <a:tab pos="888524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39304" algn="l"/>
                <a:tab pos="884903" algn="l"/>
                <a:tab pos="1325779" algn="l"/>
                <a:tab pos="1772954" algn="l"/>
                <a:tab pos="2218556" algn="l"/>
                <a:tab pos="2659431" algn="l"/>
                <a:tab pos="3106607" algn="l"/>
                <a:tab pos="3552208" algn="l"/>
                <a:tab pos="3994659" algn="l"/>
                <a:tab pos="4441834" algn="l"/>
                <a:tab pos="4885860" algn="l"/>
                <a:tab pos="5328313" algn="l"/>
                <a:tab pos="5775487" algn="l"/>
                <a:tab pos="6216363" algn="l"/>
                <a:tab pos="6661964" algn="l"/>
                <a:tab pos="7109140" algn="l"/>
                <a:tab pos="7551591" algn="l"/>
                <a:tab pos="7997192" algn="l"/>
                <a:tab pos="8444367" algn="l"/>
                <a:tab pos="888524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94103" indent="-226737" defTabSz="44560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9304" algn="l"/>
                <a:tab pos="884903" algn="l"/>
                <a:tab pos="1325779" algn="l"/>
                <a:tab pos="1772954" algn="l"/>
                <a:tab pos="2218556" algn="l"/>
                <a:tab pos="2659431" algn="l"/>
                <a:tab pos="3106607" algn="l"/>
                <a:tab pos="3552208" algn="l"/>
                <a:tab pos="3994659" algn="l"/>
                <a:tab pos="4441834" algn="l"/>
                <a:tab pos="4885860" algn="l"/>
                <a:tab pos="5328313" algn="l"/>
                <a:tab pos="5775487" algn="l"/>
                <a:tab pos="6216363" algn="l"/>
                <a:tab pos="6661964" algn="l"/>
                <a:tab pos="7109140" algn="l"/>
                <a:tab pos="7551591" algn="l"/>
                <a:tab pos="7997192" algn="l"/>
                <a:tab pos="8444367" algn="l"/>
                <a:tab pos="888524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47576" indent="-226737" defTabSz="44560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9304" algn="l"/>
                <a:tab pos="884903" algn="l"/>
                <a:tab pos="1325779" algn="l"/>
                <a:tab pos="1772954" algn="l"/>
                <a:tab pos="2218556" algn="l"/>
                <a:tab pos="2659431" algn="l"/>
                <a:tab pos="3106607" algn="l"/>
                <a:tab pos="3552208" algn="l"/>
                <a:tab pos="3994659" algn="l"/>
                <a:tab pos="4441834" algn="l"/>
                <a:tab pos="4885860" algn="l"/>
                <a:tab pos="5328313" algn="l"/>
                <a:tab pos="5775487" algn="l"/>
                <a:tab pos="6216363" algn="l"/>
                <a:tab pos="6661964" algn="l"/>
                <a:tab pos="7109140" algn="l"/>
                <a:tab pos="7551591" algn="l"/>
                <a:tab pos="7997192" algn="l"/>
                <a:tab pos="8444367" algn="l"/>
                <a:tab pos="888524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01050" indent="-226737" defTabSz="44560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9304" algn="l"/>
                <a:tab pos="884903" algn="l"/>
                <a:tab pos="1325779" algn="l"/>
                <a:tab pos="1772954" algn="l"/>
                <a:tab pos="2218556" algn="l"/>
                <a:tab pos="2659431" algn="l"/>
                <a:tab pos="3106607" algn="l"/>
                <a:tab pos="3552208" algn="l"/>
                <a:tab pos="3994659" algn="l"/>
                <a:tab pos="4441834" algn="l"/>
                <a:tab pos="4885860" algn="l"/>
                <a:tab pos="5328313" algn="l"/>
                <a:tab pos="5775487" algn="l"/>
                <a:tab pos="6216363" algn="l"/>
                <a:tab pos="6661964" algn="l"/>
                <a:tab pos="7109140" algn="l"/>
                <a:tab pos="7551591" algn="l"/>
                <a:tab pos="7997192" algn="l"/>
                <a:tab pos="8444367" algn="l"/>
                <a:tab pos="888524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54523" indent="-226737" defTabSz="44560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9304" algn="l"/>
                <a:tab pos="884903" algn="l"/>
                <a:tab pos="1325779" algn="l"/>
                <a:tab pos="1772954" algn="l"/>
                <a:tab pos="2218556" algn="l"/>
                <a:tab pos="2659431" algn="l"/>
                <a:tab pos="3106607" algn="l"/>
                <a:tab pos="3552208" algn="l"/>
                <a:tab pos="3994659" algn="l"/>
                <a:tab pos="4441834" algn="l"/>
                <a:tab pos="4885860" algn="l"/>
                <a:tab pos="5328313" algn="l"/>
                <a:tab pos="5775487" algn="l"/>
                <a:tab pos="6216363" algn="l"/>
                <a:tab pos="6661964" algn="l"/>
                <a:tab pos="7109140" algn="l"/>
                <a:tab pos="7551591" algn="l"/>
                <a:tab pos="7997192" algn="l"/>
                <a:tab pos="8444367" algn="l"/>
                <a:tab pos="888524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BD45574-110C-4AE9-B647-FA00281FB808}" type="slidenum">
              <a:rPr lang="ru-RU" altLang="ru-RU" sz="1200">
                <a:solidFill>
                  <a:srgbClr val="000000"/>
                </a:solidFill>
              </a:rPr>
              <a:pPr/>
              <a:t>3</a:t>
            </a:fld>
            <a:endParaRPr lang="ru-RU" altLang="ru-RU" sz="1200" dirty="0">
              <a:solidFill>
                <a:srgbClr val="000000"/>
              </a:solidFill>
            </a:endParaRPr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79375" y="762000"/>
            <a:ext cx="6778625" cy="3813175"/>
          </a:xfrm>
          <a:solidFill>
            <a:srgbClr val="FFFFFF"/>
          </a:solidFill>
          <a:ln/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0403" y="4826005"/>
            <a:ext cx="5295900" cy="4570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78376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39304" algn="l"/>
                <a:tab pos="884903" algn="l"/>
                <a:tab pos="1325779" algn="l"/>
                <a:tab pos="1772954" algn="l"/>
                <a:tab pos="2218556" algn="l"/>
                <a:tab pos="2659431" algn="l"/>
                <a:tab pos="3106607" algn="l"/>
                <a:tab pos="3552208" algn="l"/>
                <a:tab pos="3994659" algn="l"/>
                <a:tab pos="4441834" algn="l"/>
                <a:tab pos="4885860" algn="l"/>
                <a:tab pos="5328313" algn="l"/>
                <a:tab pos="5775487" algn="l"/>
                <a:tab pos="6216363" algn="l"/>
                <a:tab pos="6661964" algn="l"/>
                <a:tab pos="7109140" algn="l"/>
                <a:tab pos="7551591" algn="l"/>
                <a:tab pos="7997192" algn="l"/>
                <a:tab pos="8444367" algn="l"/>
                <a:tab pos="888524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39304" algn="l"/>
                <a:tab pos="884903" algn="l"/>
                <a:tab pos="1325779" algn="l"/>
                <a:tab pos="1772954" algn="l"/>
                <a:tab pos="2218556" algn="l"/>
                <a:tab pos="2659431" algn="l"/>
                <a:tab pos="3106607" algn="l"/>
                <a:tab pos="3552208" algn="l"/>
                <a:tab pos="3994659" algn="l"/>
                <a:tab pos="4441834" algn="l"/>
                <a:tab pos="4885860" algn="l"/>
                <a:tab pos="5328313" algn="l"/>
                <a:tab pos="5775487" algn="l"/>
                <a:tab pos="6216363" algn="l"/>
                <a:tab pos="6661964" algn="l"/>
                <a:tab pos="7109140" algn="l"/>
                <a:tab pos="7551591" algn="l"/>
                <a:tab pos="7997192" algn="l"/>
                <a:tab pos="8444367" algn="l"/>
                <a:tab pos="888524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39304" algn="l"/>
                <a:tab pos="884903" algn="l"/>
                <a:tab pos="1325779" algn="l"/>
                <a:tab pos="1772954" algn="l"/>
                <a:tab pos="2218556" algn="l"/>
                <a:tab pos="2659431" algn="l"/>
                <a:tab pos="3106607" algn="l"/>
                <a:tab pos="3552208" algn="l"/>
                <a:tab pos="3994659" algn="l"/>
                <a:tab pos="4441834" algn="l"/>
                <a:tab pos="4885860" algn="l"/>
                <a:tab pos="5328313" algn="l"/>
                <a:tab pos="5775487" algn="l"/>
                <a:tab pos="6216363" algn="l"/>
                <a:tab pos="6661964" algn="l"/>
                <a:tab pos="7109140" algn="l"/>
                <a:tab pos="7551591" algn="l"/>
                <a:tab pos="7997192" algn="l"/>
                <a:tab pos="8444367" algn="l"/>
                <a:tab pos="888524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39304" algn="l"/>
                <a:tab pos="884903" algn="l"/>
                <a:tab pos="1325779" algn="l"/>
                <a:tab pos="1772954" algn="l"/>
                <a:tab pos="2218556" algn="l"/>
                <a:tab pos="2659431" algn="l"/>
                <a:tab pos="3106607" algn="l"/>
                <a:tab pos="3552208" algn="l"/>
                <a:tab pos="3994659" algn="l"/>
                <a:tab pos="4441834" algn="l"/>
                <a:tab pos="4885860" algn="l"/>
                <a:tab pos="5328313" algn="l"/>
                <a:tab pos="5775487" algn="l"/>
                <a:tab pos="6216363" algn="l"/>
                <a:tab pos="6661964" algn="l"/>
                <a:tab pos="7109140" algn="l"/>
                <a:tab pos="7551591" algn="l"/>
                <a:tab pos="7997192" algn="l"/>
                <a:tab pos="8444367" algn="l"/>
                <a:tab pos="888524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39304" algn="l"/>
                <a:tab pos="884903" algn="l"/>
                <a:tab pos="1325779" algn="l"/>
                <a:tab pos="1772954" algn="l"/>
                <a:tab pos="2218556" algn="l"/>
                <a:tab pos="2659431" algn="l"/>
                <a:tab pos="3106607" algn="l"/>
                <a:tab pos="3552208" algn="l"/>
                <a:tab pos="3994659" algn="l"/>
                <a:tab pos="4441834" algn="l"/>
                <a:tab pos="4885860" algn="l"/>
                <a:tab pos="5328313" algn="l"/>
                <a:tab pos="5775487" algn="l"/>
                <a:tab pos="6216363" algn="l"/>
                <a:tab pos="6661964" algn="l"/>
                <a:tab pos="7109140" algn="l"/>
                <a:tab pos="7551591" algn="l"/>
                <a:tab pos="7997192" algn="l"/>
                <a:tab pos="8444367" algn="l"/>
                <a:tab pos="888524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94103" indent="-226737" defTabSz="44560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9304" algn="l"/>
                <a:tab pos="884903" algn="l"/>
                <a:tab pos="1325779" algn="l"/>
                <a:tab pos="1772954" algn="l"/>
                <a:tab pos="2218556" algn="l"/>
                <a:tab pos="2659431" algn="l"/>
                <a:tab pos="3106607" algn="l"/>
                <a:tab pos="3552208" algn="l"/>
                <a:tab pos="3994659" algn="l"/>
                <a:tab pos="4441834" algn="l"/>
                <a:tab pos="4885860" algn="l"/>
                <a:tab pos="5328313" algn="l"/>
                <a:tab pos="5775487" algn="l"/>
                <a:tab pos="6216363" algn="l"/>
                <a:tab pos="6661964" algn="l"/>
                <a:tab pos="7109140" algn="l"/>
                <a:tab pos="7551591" algn="l"/>
                <a:tab pos="7997192" algn="l"/>
                <a:tab pos="8444367" algn="l"/>
                <a:tab pos="888524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47576" indent="-226737" defTabSz="44560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9304" algn="l"/>
                <a:tab pos="884903" algn="l"/>
                <a:tab pos="1325779" algn="l"/>
                <a:tab pos="1772954" algn="l"/>
                <a:tab pos="2218556" algn="l"/>
                <a:tab pos="2659431" algn="l"/>
                <a:tab pos="3106607" algn="l"/>
                <a:tab pos="3552208" algn="l"/>
                <a:tab pos="3994659" algn="l"/>
                <a:tab pos="4441834" algn="l"/>
                <a:tab pos="4885860" algn="l"/>
                <a:tab pos="5328313" algn="l"/>
                <a:tab pos="5775487" algn="l"/>
                <a:tab pos="6216363" algn="l"/>
                <a:tab pos="6661964" algn="l"/>
                <a:tab pos="7109140" algn="l"/>
                <a:tab pos="7551591" algn="l"/>
                <a:tab pos="7997192" algn="l"/>
                <a:tab pos="8444367" algn="l"/>
                <a:tab pos="888524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01050" indent="-226737" defTabSz="44560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9304" algn="l"/>
                <a:tab pos="884903" algn="l"/>
                <a:tab pos="1325779" algn="l"/>
                <a:tab pos="1772954" algn="l"/>
                <a:tab pos="2218556" algn="l"/>
                <a:tab pos="2659431" algn="l"/>
                <a:tab pos="3106607" algn="l"/>
                <a:tab pos="3552208" algn="l"/>
                <a:tab pos="3994659" algn="l"/>
                <a:tab pos="4441834" algn="l"/>
                <a:tab pos="4885860" algn="l"/>
                <a:tab pos="5328313" algn="l"/>
                <a:tab pos="5775487" algn="l"/>
                <a:tab pos="6216363" algn="l"/>
                <a:tab pos="6661964" algn="l"/>
                <a:tab pos="7109140" algn="l"/>
                <a:tab pos="7551591" algn="l"/>
                <a:tab pos="7997192" algn="l"/>
                <a:tab pos="8444367" algn="l"/>
                <a:tab pos="888524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54523" indent="-226737" defTabSz="44560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9304" algn="l"/>
                <a:tab pos="884903" algn="l"/>
                <a:tab pos="1325779" algn="l"/>
                <a:tab pos="1772954" algn="l"/>
                <a:tab pos="2218556" algn="l"/>
                <a:tab pos="2659431" algn="l"/>
                <a:tab pos="3106607" algn="l"/>
                <a:tab pos="3552208" algn="l"/>
                <a:tab pos="3994659" algn="l"/>
                <a:tab pos="4441834" algn="l"/>
                <a:tab pos="4885860" algn="l"/>
                <a:tab pos="5328313" algn="l"/>
                <a:tab pos="5775487" algn="l"/>
                <a:tab pos="6216363" algn="l"/>
                <a:tab pos="6661964" algn="l"/>
                <a:tab pos="7109140" algn="l"/>
                <a:tab pos="7551591" algn="l"/>
                <a:tab pos="7997192" algn="l"/>
                <a:tab pos="8444367" algn="l"/>
                <a:tab pos="888524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BD45574-110C-4AE9-B647-FA00281FB808}" type="slidenum">
              <a:rPr lang="ru-RU" altLang="ru-RU" sz="1200">
                <a:solidFill>
                  <a:srgbClr val="000000"/>
                </a:solidFill>
              </a:rPr>
              <a:pPr/>
              <a:t>4</a:t>
            </a:fld>
            <a:endParaRPr lang="ru-RU" altLang="ru-RU" sz="1200" dirty="0">
              <a:solidFill>
                <a:srgbClr val="000000"/>
              </a:solidFill>
            </a:endParaRPr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79375" y="762000"/>
            <a:ext cx="6778625" cy="3813175"/>
          </a:xfrm>
          <a:solidFill>
            <a:srgbClr val="FFFFFF"/>
          </a:solidFill>
          <a:ln/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0403" y="4826005"/>
            <a:ext cx="5295900" cy="4570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78376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843406" y="9366504"/>
            <a:ext cx="2941591" cy="49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23" tIns="46062" rIns="92123" bIns="46062" anchor="b"/>
          <a:lstStyle>
            <a:lvl1pPr defTabSz="901700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defTabSz="901700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defTabSz="901700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defTabSz="901700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defTabSz="901700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fld id="{ED94FFA7-8FEC-4846-99B0-AA38CE986CCC}" type="slidenum">
              <a:rPr lang="ru-RU" altLang="ru-RU" sz="1200">
                <a:solidFill>
                  <a:srgbClr val="000000"/>
                </a:solidFill>
                <a:latin typeface="Calibri" panose="020F0502020204030204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5</a:t>
            </a:fld>
            <a:endParaRPr lang="ru-RU" altLang="ru-RU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775" y="738188"/>
            <a:ext cx="6578600" cy="3700462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ru-R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7574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2032" algn="l"/>
                <a:tab pos="890397" algn="l"/>
                <a:tab pos="1334013" algn="l"/>
                <a:tab pos="1783968" algn="l"/>
                <a:tab pos="2232335" algn="l"/>
                <a:tab pos="2675950" algn="l"/>
                <a:tab pos="3125904" algn="l"/>
                <a:tab pos="3574271" algn="l"/>
                <a:tab pos="4019472" algn="l"/>
                <a:tab pos="4469422" algn="l"/>
                <a:tab pos="4916209" algn="l"/>
                <a:tab pos="5361407" algn="l"/>
                <a:tab pos="5811359" algn="l"/>
                <a:tab pos="6254976" algn="l"/>
                <a:tab pos="6703343" algn="l"/>
                <a:tab pos="7153297" algn="l"/>
                <a:tab pos="7598496" algn="l"/>
                <a:tab pos="8046864" algn="l"/>
                <a:tab pos="8496817" algn="l"/>
                <a:tab pos="8940431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2032" algn="l"/>
                <a:tab pos="890397" algn="l"/>
                <a:tab pos="1334013" algn="l"/>
                <a:tab pos="1783968" algn="l"/>
                <a:tab pos="2232335" algn="l"/>
                <a:tab pos="2675950" algn="l"/>
                <a:tab pos="3125904" algn="l"/>
                <a:tab pos="3574271" algn="l"/>
                <a:tab pos="4019472" algn="l"/>
                <a:tab pos="4469422" algn="l"/>
                <a:tab pos="4916209" algn="l"/>
                <a:tab pos="5361407" algn="l"/>
                <a:tab pos="5811359" algn="l"/>
                <a:tab pos="6254976" algn="l"/>
                <a:tab pos="6703343" algn="l"/>
                <a:tab pos="7153297" algn="l"/>
                <a:tab pos="7598496" algn="l"/>
                <a:tab pos="8046864" algn="l"/>
                <a:tab pos="8496817" algn="l"/>
                <a:tab pos="8940431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2032" algn="l"/>
                <a:tab pos="890397" algn="l"/>
                <a:tab pos="1334013" algn="l"/>
                <a:tab pos="1783968" algn="l"/>
                <a:tab pos="2232335" algn="l"/>
                <a:tab pos="2675950" algn="l"/>
                <a:tab pos="3125904" algn="l"/>
                <a:tab pos="3574271" algn="l"/>
                <a:tab pos="4019472" algn="l"/>
                <a:tab pos="4469422" algn="l"/>
                <a:tab pos="4916209" algn="l"/>
                <a:tab pos="5361407" algn="l"/>
                <a:tab pos="5811359" algn="l"/>
                <a:tab pos="6254976" algn="l"/>
                <a:tab pos="6703343" algn="l"/>
                <a:tab pos="7153297" algn="l"/>
                <a:tab pos="7598496" algn="l"/>
                <a:tab pos="8046864" algn="l"/>
                <a:tab pos="8496817" algn="l"/>
                <a:tab pos="8940431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2032" algn="l"/>
                <a:tab pos="890397" algn="l"/>
                <a:tab pos="1334013" algn="l"/>
                <a:tab pos="1783968" algn="l"/>
                <a:tab pos="2232335" algn="l"/>
                <a:tab pos="2675950" algn="l"/>
                <a:tab pos="3125904" algn="l"/>
                <a:tab pos="3574271" algn="l"/>
                <a:tab pos="4019472" algn="l"/>
                <a:tab pos="4469422" algn="l"/>
                <a:tab pos="4916209" algn="l"/>
                <a:tab pos="5361407" algn="l"/>
                <a:tab pos="5811359" algn="l"/>
                <a:tab pos="6254976" algn="l"/>
                <a:tab pos="6703343" algn="l"/>
                <a:tab pos="7153297" algn="l"/>
                <a:tab pos="7598496" algn="l"/>
                <a:tab pos="8046864" algn="l"/>
                <a:tab pos="8496817" algn="l"/>
                <a:tab pos="8940431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2032" algn="l"/>
                <a:tab pos="890397" algn="l"/>
                <a:tab pos="1334013" algn="l"/>
                <a:tab pos="1783968" algn="l"/>
                <a:tab pos="2232335" algn="l"/>
                <a:tab pos="2675950" algn="l"/>
                <a:tab pos="3125904" algn="l"/>
                <a:tab pos="3574271" algn="l"/>
                <a:tab pos="4019472" algn="l"/>
                <a:tab pos="4469422" algn="l"/>
                <a:tab pos="4916209" algn="l"/>
                <a:tab pos="5361407" algn="l"/>
                <a:tab pos="5811359" algn="l"/>
                <a:tab pos="6254976" algn="l"/>
                <a:tab pos="6703343" algn="l"/>
                <a:tab pos="7153297" algn="l"/>
                <a:tab pos="7598496" algn="l"/>
                <a:tab pos="8046864" algn="l"/>
                <a:tab pos="8496817" algn="l"/>
                <a:tab pos="8940431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09596" indent="-228147" defTabSz="44836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032" algn="l"/>
                <a:tab pos="890397" algn="l"/>
                <a:tab pos="1334013" algn="l"/>
                <a:tab pos="1783968" algn="l"/>
                <a:tab pos="2232335" algn="l"/>
                <a:tab pos="2675950" algn="l"/>
                <a:tab pos="3125904" algn="l"/>
                <a:tab pos="3574271" algn="l"/>
                <a:tab pos="4019472" algn="l"/>
                <a:tab pos="4469422" algn="l"/>
                <a:tab pos="4916209" algn="l"/>
                <a:tab pos="5361407" algn="l"/>
                <a:tab pos="5811359" algn="l"/>
                <a:tab pos="6254976" algn="l"/>
                <a:tab pos="6703343" algn="l"/>
                <a:tab pos="7153297" algn="l"/>
                <a:tab pos="7598496" algn="l"/>
                <a:tab pos="8046864" algn="l"/>
                <a:tab pos="8496817" algn="l"/>
                <a:tab pos="8940431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65883" indent="-228147" defTabSz="44836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032" algn="l"/>
                <a:tab pos="890397" algn="l"/>
                <a:tab pos="1334013" algn="l"/>
                <a:tab pos="1783968" algn="l"/>
                <a:tab pos="2232335" algn="l"/>
                <a:tab pos="2675950" algn="l"/>
                <a:tab pos="3125904" algn="l"/>
                <a:tab pos="3574271" algn="l"/>
                <a:tab pos="4019472" algn="l"/>
                <a:tab pos="4469422" algn="l"/>
                <a:tab pos="4916209" algn="l"/>
                <a:tab pos="5361407" algn="l"/>
                <a:tab pos="5811359" algn="l"/>
                <a:tab pos="6254976" algn="l"/>
                <a:tab pos="6703343" algn="l"/>
                <a:tab pos="7153297" algn="l"/>
                <a:tab pos="7598496" algn="l"/>
                <a:tab pos="8046864" algn="l"/>
                <a:tab pos="8496817" algn="l"/>
                <a:tab pos="8940431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2174" indent="-228147" defTabSz="44836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032" algn="l"/>
                <a:tab pos="890397" algn="l"/>
                <a:tab pos="1334013" algn="l"/>
                <a:tab pos="1783968" algn="l"/>
                <a:tab pos="2232335" algn="l"/>
                <a:tab pos="2675950" algn="l"/>
                <a:tab pos="3125904" algn="l"/>
                <a:tab pos="3574271" algn="l"/>
                <a:tab pos="4019472" algn="l"/>
                <a:tab pos="4469422" algn="l"/>
                <a:tab pos="4916209" algn="l"/>
                <a:tab pos="5361407" algn="l"/>
                <a:tab pos="5811359" algn="l"/>
                <a:tab pos="6254976" algn="l"/>
                <a:tab pos="6703343" algn="l"/>
                <a:tab pos="7153297" algn="l"/>
                <a:tab pos="7598496" algn="l"/>
                <a:tab pos="8046864" algn="l"/>
                <a:tab pos="8496817" algn="l"/>
                <a:tab pos="8940431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78466" indent="-228147" defTabSz="44836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032" algn="l"/>
                <a:tab pos="890397" algn="l"/>
                <a:tab pos="1334013" algn="l"/>
                <a:tab pos="1783968" algn="l"/>
                <a:tab pos="2232335" algn="l"/>
                <a:tab pos="2675950" algn="l"/>
                <a:tab pos="3125904" algn="l"/>
                <a:tab pos="3574271" algn="l"/>
                <a:tab pos="4019472" algn="l"/>
                <a:tab pos="4469422" algn="l"/>
                <a:tab pos="4916209" algn="l"/>
                <a:tab pos="5361407" algn="l"/>
                <a:tab pos="5811359" algn="l"/>
                <a:tab pos="6254976" algn="l"/>
                <a:tab pos="6703343" algn="l"/>
                <a:tab pos="7153297" algn="l"/>
                <a:tab pos="7598496" algn="l"/>
                <a:tab pos="8046864" algn="l"/>
                <a:tab pos="8496817" algn="l"/>
                <a:tab pos="8940431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BD45574-110C-4AE9-B647-FA00281FB808}" type="slidenum">
              <a:rPr lang="ru-RU" altLang="ru-RU" sz="1200">
                <a:solidFill>
                  <a:srgbClr val="000000"/>
                </a:solidFill>
              </a:rPr>
              <a:pPr/>
              <a:t>6</a:t>
            </a:fld>
            <a:endParaRPr lang="ru-RU" altLang="ru-RU" sz="1200" dirty="0">
              <a:solidFill>
                <a:srgbClr val="000000"/>
              </a:solidFill>
            </a:endParaRPr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0325" y="755650"/>
            <a:ext cx="6729413" cy="3786188"/>
          </a:xfrm>
          <a:solidFill>
            <a:srgbClr val="FFFFFF"/>
          </a:solidFill>
          <a:ln/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9325" y="4793637"/>
            <a:ext cx="5287256" cy="453975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5220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2032" algn="l"/>
                <a:tab pos="890397" algn="l"/>
                <a:tab pos="1334013" algn="l"/>
                <a:tab pos="1783968" algn="l"/>
                <a:tab pos="2232335" algn="l"/>
                <a:tab pos="2675950" algn="l"/>
                <a:tab pos="3125904" algn="l"/>
                <a:tab pos="3574271" algn="l"/>
                <a:tab pos="4019472" algn="l"/>
                <a:tab pos="4469422" algn="l"/>
                <a:tab pos="4916209" algn="l"/>
                <a:tab pos="5361407" algn="l"/>
                <a:tab pos="5811359" algn="l"/>
                <a:tab pos="6254976" algn="l"/>
                <a:tab pos="6703343" algn="l"/>
                <a:tab pos="7153297" algn="l"/>
                <a:tab pos="7598496" algn="l"/>
                <a:tab pos="8046864" algn="l"/>
                <a:tab pos="8496817" algn="l"/>
                <a:tab pos="8940431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2032" algn="l"/>
                <a:tab pos="890397" algn="l"/>
                <a:tab pos="1334013" algn="l"/>
                <a:tab pos="1783968" algn="l"/>
                <a:tab pos="2232335" algn="l"/>
                <a:tab pos="2675950" algn="l"/>
                <a:tab pos="3125904" algn="l"/>
                <a:tab pos="3574271" algn="l"/>
                <a:tab pos="4019472" algn="l"/>
                <a:tab pos="4469422" algn="l"/>
                <a:tab pos="4916209" algn="l"/>
                <a:tab pos="5361407" algn="l"/>
                <a:tab pos="5811359" algn="l"/>
                <a:tab pos="6254976" algn="l"/>
                <a:tab pos="6703343" algn="l"/>
                <a:tab pos="7153297" algn="l"/>
                <a:tab pos="7598496" algn="l"/>
                <a:tab pos="8046864" algn="l"/>
                <a:tab pos="8496817" algn="l"/>
                <a:tab pos="8940431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2032" algn="l"/>
                <a:tab pos="890397" algn="l"/>
                <a:tab pos="1334013" algn="l"/>
                <a:tab pos="1783968" algn="l"/>
                <a:tab pos="2232335" algn="l"/>
                <a:tab pos="2675950" algn="l"/>
                <a:tab pos="3125904" algn="l"/>
                <a:tab pos="3574271" algn="l"/>
                <a:tab pos="4019472" algn="l"/>
                <a:tab pos="4469422" algn="l"/>
                <a:tab pos="4916209" algn="l"/>
                <a:tab pos="5361407" algn="l"/>
                <a:tab pos="5811359" algn="l"/>
                <a:tab pos="6254976" algn="l"/>
                <a:tab pos="6703343" algn="l"/>
                <a:tab pos="7153297" algn="l"/>
                <a:tab pos="7598496" algn="l"/>
                <a:tab pos="8046864" algn="l"/>
                <a:tab pos="8496817" algn="l"/>
                <a:tab pos="8940431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2032" algn="l"/>
                <a:tab pos="890397" algn="l"/>
                <a:tab pos="1334013" algn="l"/>
                <a:tab pos="1783968" algn="l"/>
                <a:tab pos="2232335" algn="l"/>
                <a:tab pos="2675950" algn="l"/>
                <a:tab pos="3125904" algn="l"/>
                <a:tab pos="3574271" algn="l"/>
                <a:tab pos="4019472" algn="l"/>
                <a:tab pos="4469422" algn="l"/>
                <a:tab pos="4916209" algn="l"/>
                <a:tab pos="5361407" algn="l"/>
                <a:tab pos="5811359" algn="l"/>
                <a:tab pos="6254976" algn="l"/>
                <a:tab pos="6703343" algn="l"/>
                <a:tab pos="7153297" algn="l"/>
                <a:tab pos="7598496" algn="l"/>
                <a:tab pos="8046864" algn="l"/>
                <a:tab pos="8496817" algn="l"/>
                <a:tab pos="8940431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2032" algn="l"/>
                <a:tab pos="890397" algn="l"/>
                <a:tab pos="1334013" algn="l"/>
                <a:tab pos="1783968" algn="l"/>
                <a:tab pos="2232335" algn="l"/>
                <a:tab pos="2675950" algn="l"/>
                <a:tab pos="3125904" algn="l"/>
                <a:tab pos="3574271" algn="l"/>
                <a:tab pos="4019472" algn="l"/>
                <a:tab pos="4469422" algn="l"/>
                <a:tab pos="4916209" algn="l"/>
                <a:tab pos="5361407" algn="l"/>
                <a:tab pos="5811359" algn="l"/>
                <a:tab pos="6254976" algn="l"/>
                <a:tab pos="6703343" algn="l"/>
                <a:tab pos="7153297" algn="l"/>
                <a:tab pos="7598496" algn="l"/>
                <a:tab pos="8046864" algn="l"/>
                <a:tab pos="8496817" algn="l"/>
                <a:tab pos="8940431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09596" indent="-228147" defTabSz="44836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032" algn="l"/>
                <a:tab pos="890397" algn="l"/>
                <a:tab pos="1334013" algn="l"/>
                <a:tab pos="1783968" algn="l"/>
                <a:tab pos="2232335" algn="l"/>
                <a:tab pos="2675950" algn="l"/>
                <a:tab pos="3125904" algn="l"/>
                <a:tab pos="3574271" algn="l"/>
                <a:tab pos="4019472" algn="l"/>
                <a:tab pos="4469422" algn="l"/>
                <a:tab pos="4916209" algn="l"/>
                <a:tab pos="5361407" algn="l"/>
                <a:tab pos="5811359" algn="l"/>
                <a:tab pos="6254976" algn="l"/>
                <a:tab pos="6703343" algn="l"/>
                <a:tab pos="7153297" algn="l"/>
                <a:tab pos="7598496" algn="l"/>
                <a:tab pos="8046864" algn="l"/>
                <a:tab pos="8496817" algn="l"/>
                <a:tab pos="8940431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65883" indent="-228147" defTabSz="44836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032" algn="l"/>
                <a:tab pos="890397" algn="l"/>
                <a:tab pos="1334013" algn="l"/>
                <a:tab pos="1783968" algn="l"/>
                <a:tab pos="2232335" algn="l"/>
                <a:tab pos="2675950" algn="l"/>
                <a:tab pos="3125904" algn="l"/>
                <a:tab pos="3574271" algn="l"/>
                <a:tab pos="4019472" algn="l"/>
                <a:tab pos="4469422" algn="l"/>
                <a:tab pos="4916209" algn="l"/>
                <a:tab pos="5361407" algn="l"/>
                <a:tab pos="5811359" algn="l"/>
                <a:tab pos="6254976" algn="l"/>
                <a:tab pos="6703343" algn="l"/>
                <a:tab pos="7153297" algn="l"/>
                <a:tab pos="7598496" algn="l"/>
                <a:tab pos="8046864" algn="l"/>
                <a:tab pos="8496817" algn="l"/>
                <a:tab pos="8940431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2174" indent="-228147" defTabSz="44836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032" algn="l"/>
                <a:tab pos="890397" algn="l"/>
                <a:tab pos="1334013" algn="l"/>
                <a:tab pos="1783968" algn="l"/>
                <a:tab pos="2232335" algn="l"/>
                <a:tab pos="2675950" algn="l"/>
                <a:tab pos="3125904" algn="l"/>
                <a:tab pos="3574271" algn="l"/>
                <a:tab pos="4019472" algn="l"/>
                <a:tab pos="4469422" algn="l"/>
                <a:tab pos="4916209" algn="l"/>
                <a:tab pos="5361407" algn="l"/>
                <a:tab pos="5811359" algn="l"/>
                <a:tab pos="6254976" algn="l"/>
                <a:tab pos="6703343" algn="l"/>
                <a:tab pos="7153297" algn="l"/>
                <a:tab pos="7598496" algn="l"/>
                <a:tab pos="8046864" algn="l"/>
                <a:tab pos="8496817" algn="l"/>
                <a:tab pos="8940431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78466" indent="-228147" defTabSz="44836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032" algn="l"/>
                <a:tab pos="890397" algn="l"/>
                <a:tab pos="1334013" algn="l"/>
                <a:tab pos="1783968" algn="l"/>
                <a:tab pos="2232335" algn="l"/>
                <a:tab pos="2675950" algn="l"/>
                <a:tab pos="3125904" algn="l"/>
                <a:tab pos="3574271" algn="l"/>
                <a:tab pos="4019472" algn="l"/>
                <a:tab pos="4469422" algn="l"/>
                <a:tab pos="4916209" algn="l"/>
                <a:tab pos="5361407" algn="l"/>
                <a:tab pos="5811359" algn="l"/>
                <a:tab pos="6254976" algn="l"/>
                <a:tab pos="6703343" algn="l"/>
                <a:tab pos="7153297" algn="l"/>
                <a:tab pos="7598496" algn="l"/>
                <a:tab pos="8046864" algn="l"/>
                <a:tab pos="8496817" algn="l"/>
                <a:tab pos="8940431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BD45574-110C-4AE9-B647-FA00281FB808}" type="slidenum">
              <a:rPr lang="ru-RU" altLang="ru-RU" sz="1200">
                <a:solidFill>
                  <a:srgbClr val="000000"/>
                </a:solidFill>
              </a:rPr>
              <a:pPr/>
              <a:t>7</a:t>
            </a:fld>
            <a:endParaRPr lang="ru-RU" altLang="ru-RU" sz="1200" dirty="0">
              <a:solidFill>
                <a:srgbClr val="000000"/>
              </a:solidFill>
            </a:endParaRPr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0325" y="755650"/>
            <a:ext cx="6729413" cy="3786188"/>
          </a:xfrm>
          <a:solidFill>
            <a:srgbClr val="FFFFFF"/>
          </a:solidFill>
          <a:ln/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9325" y="4793637"/>
            <a:ext cx="5287256" cy="453975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5220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2032" algn="l"/>
                <a:tab pos="890397" algn="l"/>
                <a:tab pos="1334013" algn="l"/>
                <a:tab pos="1783968" algn="l"/>
                <a:tab pos="2232335" algn="l"/>
                <a:tab pos="2675950" algn="l"/>
                <a:tab pos="3125904" algn="l"/>
                <a:tab pos="3574271" algn="l"/>
                <a:tab pos="4019472" algn="l"/>
                <a:tab pos="4469422" algn="l"/>
                <a:tab pos="4916209" algn="l"/>
                <a:tab pos="5361407" algn="l"/>
                <a:tab pos="5811359" algn="l"/>
                <a:tab pos="6254976" algn="l"/>
                <a:tab pos="6703343" algn="l"/>
                <a:tab pos="7153297" algn="l"/>
                <a:tab pos="7598496" algn="l"/>
                <a:tab pos="8046864" algn="l"/>
                <a:tab pos="8496817" algn="l"/>
                <a:tab pos="8940431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2032" algn="l"/>
                <a:tab pos="890397" algn="l"/>
                <a:tab pos="1334013" algn="l"/>
                <a:tab pos="1783968" algn="l"/>
                <a:tab pos="2232335" algn="l"/>
                <a:tab pos="2675950" algn="l"/>
                <a:tab pos="3125904" algn="l"/>
                <a:tab pos="3574271" algn="l"/>
                <a:tab pos="4019472" algn="l"/>
                <a:tab pos="4469422" algn="l"/>
                <a:tab pos="4916209" algn="l"/>
                <a:tab pos="5361407" algn="l"/>
                <a:tab pos="5811359" algn="l"/>
                <a:tab pos="6254976" algn="l"/>
                <a:tab pos="6703343" algn="l"/>
                <a:tab pos="7153297" algn="l"/>
                <a:tab pos="7598496" algn="l"/>
                <a:tab pos="8046864" algn="l"/>
                <a:tab pos="8496817" algn="l"/>
                <a:tab pos="8940431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2032" algn="l"/>
                <a:tab pos="890397" algn="l"/>
                <a:tab pos="1334013" algn="l"/>
                <a:tab pos="1783968" algn="l"/>
                <a:tab pos="2232335" algn="l"/>
                <a:tab pos="2675950" algn="l"/>
                <a:tab pos="3125904" algn="l"/>
                <a:tab pos="3574271" algn="l"/>
                <a:tab pos="4019472" algn="l"/>
                <a:tab pos="4469422" algn="l"/>
                <a:tab pos="4916209" algn="l"/>
                <a:tab pos="5361407" algn="l"/>
                <a:tab pos="5811359" algn="l"/>
                <a:tab pos="6254976" algn="l"/>
                <a:tab pos="6703343" algn="l"/>
                <a:tab pos="7153297" algn="l"/>
                <a:tab pos="7598496" algn="l"/>
                <a:tab pos="8046864" algn="l"/>
                <a:tab pos="8496817" algn="l"/>
                <a:tab pos="8940431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2032" algn="l"/>
                <a:tab pos="890397" algn="l"/>
                <a:tab pos="1334013" algn="l"/>
                <a:tab pos="1783968" algn="l"/>
                <a:tab pos="2232335" algn="l"/>
                <a:tab pos="2675950" algn="l"/>
                <a:tab pos="3125904" algn="l"/>
                <a:tab pos="3574271" algn="l"/>
                <a:tab pos="4019472" algn="l"/>
                <a:tab pos="4469422" algn="l"/>
                <a:tab pos="4916209" algn="l"/>
                <a:tab pos="5361407" algn="l"/>
                <a:tab pos="5811359" algn="l"/>
                <a:tab pos="6254976" algn="l"/>
                <a:tab pos="6703343" algn="l"/>
                <a:tab pos="7153297" algn="l"/>
                <a:tab pos="7598496" algn="l"/>
                <a:tab pos="8046864" algn="l"/>
                <a:tab pos="8496817" algn="l"/>
                <a:tab pos="8940431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2032" algn="l"/>
                <a:tab pos="890397" algn="l"/>
                <a:tab pos="1334013" algn="l"/>
                <a:tab pos="1783968" algn="l"/>
                <a:tab pos="2232335" algn="l"/>
                <a:tab pos="2675950" algn="l"/>
                <a:tab pos="3125904" algn="l"/>
                <a:tab pos="3574271" algn="l"/>
                <a:tab pos="4019472" algn="l"/>
                <a:tab pos="4469422" algn="l"/>
                <a:tab pos="4916209" algn="l"/>
                <a:tab pos="5361407" algn="l"/>
                <a:tab pos="5811359" algn="l"/>
                <a:tab pos="6254976" algn="l"/>
                <a:tab pos="6703343" algn="l"/>
                <a:tab pos="7153297" algn="l"/>
                <a:tab pos="7598496" algn="l"/>
                <a:tab pos="8046864" algn="l"/>
                <a:tab pos="8496817" algn="l"/>
                <a:tab pos="8940431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09596" indent="-228147" defTabSz="44836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032" algn="l"/>
                <a:tab pos="890397" algn="l"/>
                <a:tab pos="1334013" algn="l"/>
                <a:tab pos="1783968" algn="l"/>
                <a:tab pos="2232335" algn="l"/>
                <a:tab pos="2675950" algn="l"/>
                <a:tab pos="3125904" algn="l"/>
                <a:tab pos="3574271" algn="l"/>
                <a:tab pos="4019472" algn="l"/>
                <a:tab pos="4469422" algn="l"/>
                <a:tab pos="4916209" algn="l"/>
                <a:tab pos="5361407" algn="l"/>
                <a:tab pos="5811359" algn="l"/>
                <a:tab pos="6254976" algn="l"/>
                <a:tab pos="6703343" algn="l"/>
                <a:tab pos="7153297" algn="l"/>
                <a:tab pos="7598496" algn="l"/>
                <a:tab pos="8046864" algn="l"/>
                <a:tab pos="8496817" algn="l"/>
                <a:tab pos="8940431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65883" indent="-228147" defTabSz="44836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032" algn="l"/>
                <a:tab pos="890397" algn="l"/>
                <a:tab pos="1334013" algn="l"/>
                <a:tab pos="1783968" algn="l"/>
                <a:tab pos="2232335" algn="l"/>
                <a:tab pos="2675950" algn="l"/>
                <a:tab pos="3125904" algn="l"/>
                <a:tab pos="3574271" algn="l"/>
                <a:tab pos="4019472" algn="l"/>
                <a:tab pos="4469422" algn="l"/>
                <a:tab pos="4916209" algn="l"/>
                <a:tab pos="5361407" algn="l"/>
                <a:tab pos="5811359" algn="l"/>
                <a:tab pos="6254976" algn="l"/>
                <a:tab pos="6703343" algn="l"/>
                <a:tab pos="7153297" algn="l"/>
                <a:tab pos="7598496" algn="l"/>
                <a:tab pos="8046864" algn="l"/>
                <a:tab pos="8496817" algn="l"/>
                <a:tab pos="8940431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2174" indent="-228147" defTabSz="44836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032" algn="l"/>
                <a:tab pos="890397" algn="l"/>
                <a:tab pos="1334013" algn="l"/>
                <a:tab pos="1783968" algn="l"/>
                <a:tab pos="2232335" algn="l"/>
                <a:tab pos="2675950" algn="l"/>
                <a:tab pos="3125904" algn="l"/>
                <a:tab pos="3574271" algn="l"/>
                <a:tab pos="4019472" algn="l"/>
                <a:tab pos="4469422" algn="l"/>
                <a:tab pos="4916209" algn="l"/>
                <a:tab pos="5361407" algn="l"/>
                <a:tab pos="5811359" algn="l"/>
                <a:tab pos="6254976" algn="l"/>
                <a:tab pos="6703343" algn="l"/>
                <a:tab pos="7153297" algn="l"/>
                <a:tab pos="7598496" algn="l"/>
                <a:tab pos="8046864" algn="l"/>
                <a:tab pos="8496817" algn="l"/>
                <a:tab pos="8940431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78466" indent="-228147" defTabSz="44836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032" algn="l"/>
                <a:tab pos="890397" algn="l"/>
                <a:tab pos="1334013" algn="l"/>
                <a:tab pos="1783968" algn="l"/>
                <a:tab pos="2232335" algn="l"/>
                <a:tab pos="2675950" algn="l"/>
                <a:tab pos="3125904" algn="l"/>
                <a:tab pos="3574271" algn="l"/>
                <a:tab pos="4019472" algn="l"/>
                <a:tab pos="4469422" algn="l"/>
                <a:tab pos="4916209" algn="l"/>
                <a:tab pos="5361407" algn="l"/>
                <a:tab pos="5811359" algn="l"/>
                <a:tab pos="6254976" algn="l"/>
                <a:tab pos="6703343" algn="l"/>
                <a:tab pos="7153297" algn="l"/>
                <a:tab pos="7598496" algn="l"/>
                <a:tab pos="8046864" algn="l"/>
                <a:tab pos="8496817" algn="l"/>
                <a:tab pos="8940431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BD45574-110C-4AE9-B647-FA00281FB808}" type="slidenum">
              <a:rPr lang="ru-RU" altLang="ru-RU" sz="1200">
                <a:solidFill>
                  <a:srgbClr val="000000"/>
                </a:solidFill>
              </a:rPr>
              <a:pPr/>
              <a:t>8</a:t>
            </a:fld>
            <a:endParaRPr lang="ru-RU" altLang="ru-RU" sz="1200" dirty="0">
              <a:solidFill>
                <a:srgbClr val="000000"/>
              </a:solidFill>
            </a:endParaRPr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0325" y="755650"/>
            <a:ext cx="6729413" cy="3786188"/>
          </a:xfrm>
          <a:solidFill>
            <a:srgbClr val="FFFFFF"/>
          </a:solidFill>
          <a:ln/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9325" y="4793637"/>
            <a:ext cx="5287256" cy="453975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5220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73F1A-8998-43B8-B3BF-189AB21D1154}" type="datetime1">
              <a:rPr lang="ru-RU" smtClean="0"/>
              <a:pPr>
                <a:defRPr/>
              </a:pPr>
              <a:t>27.08.2021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C4D8B8-8E35-45EA-A797-A84A3731B0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87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73F6D-B546-44D6-9A02-F13123990F86}" type="datetime1">
              <a:rPr lang="ru-RU" smtClean="0"/>
              <a:pPr>
                <a:defRPr/>
              </a:pPr>
              <a:t>27.08.2021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A05CA-48F7-4803-AA2A-EB4767532E0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92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0F854-19A4-4658-ABCB-B7DB2B60C1CA}" type="datetime1">
              <a:rPr lang="ru-RU" smtClean="0"/>
              <a:pPr>
                <a:defRPr/>
              </a:pPr>
              <a:t>27.08.2021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092B2-A48B-4363-8CDE-6EA392EA6C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43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AF44D-1104-4DE5-AA5F-2A23D2DDE850}" type="datetime1">
              <a:rPr lang="ru-RU" smtClean="0"/>
              <a:pPr>
                <a:defRPr/>
              </a:pPr>
              <a:t>27.08.2021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ABCDC-E60A-46B3-957F-87510B7916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95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D4ECA-0E15-4006-BEBD-E232A889113A}" type="datetime1">
              <a:rPr lang="ru-RU" smtClean="0"/>
              <a:pPr>
                <a:defRPr/>
              </a:pPr>
              <a:t>27.08.2021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087C7-28DA-4FF9-87AD-890007A0F0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79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3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A17D2-2AF2-42A0-AC0D-24928DB8A2D7}" type="datetime1">
              <a:rPr lang="ru-RU" smtClean="0"/>
              <a:pPr>
                <a:defRPr/>
              </a:pPr>
              <a:t>27.08.2021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4CCE8-A77B-4DF7-9450-3855068C93C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88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7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9" y="1151337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9D4CD-42B7-40E7-A248-7B563891D14C}" type="datetime1">
              <a:rPr lang="ru-RU" smtClean="0"/>
              <a:pPr>
                <a:defRPr/>
              </a:pPr>
              <a:t>27.08.2021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DA5FE-1F67-458A-AE9E-BC44AE83B4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03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B6C2A-7B84-4185-B6C4-EC3B8D678BD1}" type="datetime1">
              <a:rPr lang="ru-RU" smtClean="0"/>
              <a:pPr>
                <a:defRPr/>
              </a:pPr>
              <a:t>27.08.2021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D4C96-5F72-48BA-B53E-59EDF8D7840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10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BF27B-81E6-4CCE-8747-F6EC0F976D2D}" type="datetime1">
              <a:rPr lang="ru-RU" smtClean="0"/>
              <a:pPr>
                <a:defRPr/>
              </a:pPr>
              <a:t>27.08.2021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BA755-606E-41A9-95D2-96CA3C12465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0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B14E2-CECF-47B9-936C-F7B4C12F2B31}" type="datetime1">
              <a:rPr lang="ru-RU" smtClean="0"/>
              <a:pPr>
                <a:defRPr/>
              </a:pPr>
              <a:t>27.08.2021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50991-726B-493D-B94D-FCD9595AA1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08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2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7E55D-7909-481B-8207-CF0706776790}" type="datetime1">
              <a:rPr lang="ru-RU" smtClean="0"/>
              <a:pPr>
                <a:defRPr/>
              </a:pPr>
              <a:t>27.08.2021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74775-C2F0-41C4-AAEE-C9F13D99BC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24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200152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3168192-BD5A-416E-991C-6A58ED11AEE4}" type="datetime1">
              <a:rPr lang="ru-RU" smtClean="0"/>
              <a:pPr>
                <a:defRPr/>
              </a:pPr>
              <a:t>27.08.2021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87213E-6C66-44B3-83BD-AA824924E2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12"/>
          <p:cNvSpPr txBox="1">
            <a:spLocks noChangeArrowheads="1"/>
          </p:cNvSpPr>
          <p:nvPr/>
        </p:nvSpPr>
        <p:spPr bwMode="auto">
          <a:xfrm>
            <a:off x="611496" y="51538"/>
            <a:ext cx="8280984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defRPr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altLang="ru-RU" cap="all" dirty="0"/>
              <a:t>подготовка котельных и тепловых сетей муниципальных образований</a:t>
            </a:r>
          </a:p>
        </p:txBody>
      </p:sp>
      <p:sp>
        <p:nvSpPr>
          <p:cNvPr id="20" name="Text Box 638"/>
          <p:cNvSpPr txBox="1">
            <a:spLocks noChangeArrowheads="1"/>
          </p:cNvSpPr>
          <p:nvPr/>
        </p:nvSpPr>
        <p:spPr bwMode="auto">
          <a:xfrm>
            <a:off x="4479925" y="65849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ru-RU" altLang="ru-RU">
              <a:solidFill>
                <a:schemeClr val="tx1"/>
              </a:solidFill>
              <a:latin typeface="Tahoma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229289"/>
              </p:ext>
            </p:extLst>
          </p:nvPr>
        </p:nvGraphicFramePr>
        <p:xfrm>
          <a:off x="755470" y="1131906"/>
          <a:ext cx="7974790" cy="284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4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84000">
                <a:tc rowSpan="2">
                  <a:txBody>
                    <a:bodyPr/>
                    <a:lstStyle/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" marR="36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МО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" marR="36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Ремонт оборудования котельных,</a:t>
                      </a:r>
                    </a:p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2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ед.</a:t>
                      </a:r>
                      <a:endParaRPr lang="ru-RU" sz="12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" marR="36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Гидравлические испытания тепловых сетей,</a:t>
                      </a:r>
                    </a:p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2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км</a:t>
                      </a:r>
                      <a:endParaRPr lang="ru-RU" sz="12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" marR="36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Капитальный ремонт (замена) тепловых</a:t>
                      </a:r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сетей,</a:t>
                      </a:r>
                    </a:p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2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км</a:t>
                      </a:r>
                      <a:endParaRPr lang="ru-RU" sz="12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" marR="36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Общий</a:t>
                      </a:r>
                      <a:r>
                        <a:rPr lang="ru-RU" sz="1200" b="1" u="none" strike="noStrike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показатель </a:t>
                      </a: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готовности,</a:t>
                      </a:r>
                    </a:p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2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12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" marR="36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" marR="36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" marR="36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" marR="36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" marR="36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" marR="36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" marR="36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>
                        <a:lnSpc>
                          <a:spcPct val="90000"/>
                        </a:lnSpc>
                      </a:pP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" marR="36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ru-RU" sz="13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ВСЕГО: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" marR="108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3 224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2 848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1 774,0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1 507,0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56,0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45,0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84</a:t>
                      </a:r>
                    </a:p>
                  </a:txBody>
                  <a:tcPr marL="3600" marR="3600" marT="3600" marB="360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" marR="36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Андреапольский </a:t>
                      </a:r>
                      <a:r>
                        <a:rPr lang="ru-RU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мун</a:t>
                      </a:r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 округ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333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333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23,0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23,0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" marR="36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ЗАТО Солнечный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7,6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7,6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" marR="36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Старицкий район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148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148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28,6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28,6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" marR="36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Кесовогорский район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3,2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3,2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0,2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0,2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" marR="36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Сонковский район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0,2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0,2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600" marR="36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Лесной </a:t>
                      </a:r>
                      <a:r>
                        <a:rPr lang="ru-RU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мун</a:t>
                      </a:r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 округ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1,6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1,6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0" i="0" u="none" strike="noStrik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" marR="36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Сандовский </a:t>
                      </a:r>
                      <a:r>
                        <a:rPr lang="ru-RU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мун</a:t>
                      </a:r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 округ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29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5,2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5,2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99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0" i="0" u="none" strike="noStrik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" marR="36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Лихославльский </a:t>
                      </a:r>
                      <a:r>
                        <a:rPr lang="ru-RU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мун</a:t>
                      </a:r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 округ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21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21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35,3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30,3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95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" name="Номер слайда 3"/>
          <p:cNvSpPr txBox="1">
            <a:spLocks/>
          </p:cNvSpPr>
          <p:nvPr/>
        </p:nvSpPr>
        <p:spPr>
          <a:xfrm>
            <a:off x="8748464" y="4731990"/>
            <a:ext cx="288032" cy="288032"/>
          </a:xfrm>
          <a:prstGeom prst="rect">
            <a:avLst/>
          </a:prstGeom>
        </p:spPr>
        <p:txBody>
          <a:bodyPr vert="horz" lIns="49797" tIns="24899" rIns="49797" bIns="24899" rtlCol="0" anchor="ctr"/>
          <a:lstStyle>
            <a:defPPr>
              <a:defRPr lang="ru-RU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fld id="{3E716BDD-ECB7-4C86-83A2-DDBB799AEF99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5496" y="15466"/>
            <a:ext cx="576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740472" y="915560"/>
            <a:ext cx="1080000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27.08.2021</a:t>
            </a:r>
          </a:p>
        </p:txBody>
      </p:sp>
      <p:sp>
        <p:nvSpPr>
          <p:cNvPr id="11" name="Блок-схема: узел 10"/>
          <p:cNvSpPr/>
          <p:nvPr/>
        </p:nvSpPr>
        <p:spPr>
          <a:xfrm>
            <a:off x="791596" y="4371950"/>
            <a:ext cx="144000" cy="144016"/>
          </a:xfrm>
          <a:prstGeom prst="flowChartConnector">
            <a:avLst/>
          </a:prstGeom>
          <a:solidFill>
            <a:srgbClr val="C3F397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Блок-схема: узел 11">
            <a:extLst>
              <a:ext uri="{FF2B5EF4-FFF2-40B4-BE49-F238E27FC236}">
                <a16:creationId xmlns:a16="http://schemas.microsoft.com/office/drawing/2014/main" id="{CB3B3F75-08D8-4FA0-81A0-55E78BA73410}"/>
              </a:ext>
            </a:extLst>
          </p:cNvPr>
          <p:cNvSpPr/>
          <p:nvPr/>
        </p:nvSpPr>
        <p:spPr>
          <a:xfrm>
            <a:off x="791596" y="4587974"/>
            <a:ext cx="144000" cy="144016"/>
          </a:xfrm>
          <a:prstGeom prst="flowChartConnector">
            <a:avLst/>
          </a:prstGeom>
          <a:solidFill>
            <a:srgbClr val="FFFBAE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83460" y="4084000"/>
            <a:ext cx="4140000" cy="2880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Риск несвоевременной подготовки к ОЗП 2021</a:t>
            </a:r>
            <a:r>
              <a:rPr lang="ru-RU" altLang="ru-RU" sz="12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–2022</a:t>
            </a:r>
            <a:r>
              <a:rPr lang="en-US" altLang="ru-RU" sz="12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972050" y="4300030"/>
            <a:ext cx="1800000" cy="2880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altLang="ru-RU" sz="12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риск отсутствует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971500" y="4516020"/>
            <a:ext cx="1800000" cy="2880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altLang="ru-RU" sz="12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alt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умеренный риск</a:t>
            </a:r>
            <a:endParaRPr lang="ru-RU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Блок-схема: узел 18"/>
          <p:cNvSpPr/>
          <p:nvPr/>
        </p:nvSpPr>
        <p:spPr>
          <a:xfrm>
            <a:off x="8532440" y="2283718"/>
            <a:ext cx="144000" cy="144016"/>
          </a:xfrm>
          <a:prstGeom prst="flowChartConnector">
            <a:avLst/>
          </a:prstGeom>
          <a:solidFill>
            <a:srgbClr val="C3F397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Блок-схема: узел 20"/>
          <p:cNvSpPr/>
          <p:nvPr/>
        </p:nvSpPr>
        <p:spPr>
          <a:xfrm>
            <a:off x="8532440" y="2499742"/>
            <a:ext cx="144000" cy="144016"/>
          </a:xfrm>
          <a:prstGeom prst="flowChartConnector">
            <a:avLst/>
          </a:prstGeom>
          <a:solidFill>
            <a:srgbClr val="C3F397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Блок-схема: узел 21"/>
          <p:cNvSpPr/>
          <p:nvPr/>
        </p:nvSpPr>
        <p:spPr>
          <a:xfrm>
            <a:off x="8532440" y="2715766"/>
            <a:ext cx="144000" cy="144016"/>
          </a:xfrm>
          <a:prstGeom prst="flowChartConnector">
            <a:avLst/>
          </a:prstGeom>
          <a:solidFill>
            <a:srgbClr val="C3F397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Блок-схема: узел 22"/>
          <p:cNvSpPr/>
          <p:nvPr/>
        </p:nvSpPr>
        <p:spPr>
          <a:xfrm>
            <a:off x="8532440" y="2931790"/>
            <a:ext cx="144000" cy="144016"/>
          </a:xfrm>
          <a:prstGeom prst="flowChartConnector">
            <a:avLst/>
          </a:prstGeom>
          <a:solidFill>
            <a:srgbClr val="C3F397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Блок-схема: узел 23"/>
          <p:cNvSpPr/>
          <p:nvPr/>
        </p:nvSpPr>
        <p:spPr>
          <a:xfrm>
            <a:off x="8532440" y="3147814"/>
            <a:ext cx="144000" cy="144016"/>
          </a:xfrm>
          <a:prstGeom prst="flowChartConnector">
            <a:avLst/>
          </a:prstGeom>
          <a:solidFill>
            <a:srgbClr val="C3F397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Блок-схема: узел 24"/>
          <p:cNvSpPr/>
          <p:nvPr/>
        </p:nvSpPr>
        <p:spPr>
          <a:xfrm>
            <a:off x="8532440" y="3363838"/>
            <a:ext cx="144000" cy="144016"/>
          </a:xfrm>
          <a:prstGeom prst="flowChartConnector">
            <a:avLst/>
          </a:prstGeom>
          <a:solidFill>
            <a:srgbClr val="C3F397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Блок-схема: узел 25"/>
          <p:cNvSpPr/>
          <p:nvPr/>
        </p:nvSpPr>
        <p:spPr>
          <a:xfrm>
            <a:off x="8532440" y="3579862"/>
            <a:ext cx="144000" cy="144016"/>
          </a:xfrm>
          <a:prstGeom prst="flowChartConnector">
            <a:avLst/>
          </a:prstGeom>
          <a:solidFill>
            <a:srgbClr val="C3F397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Блок-схема: узел 26"/>
          <p:cNvSpPr/>
          <p:nvPr/>
        </p:nvSpPr>
        <p:spPr>
          <a:xfrm>
            <a:off x="8532440" y="3795886"/>
            <a:ext cx="144000" cy="144016"/>
          </a:xfrm>
          <a:prstGeom prst="flowChartConnector">
            <a:avLst/>
          </a:prstGeom>
          <a:solidFill>
            <a:srgbClr val="C3F397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8829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12"/>
          <p:cNvSpPr txBox="1">
            <a:spLocks noChangeArrowheads="1"/>
          </p:cNvSpPr>
          <p:nvPr/>
        </p:nvSpPr>
        <p:spPr bwMode="auto">
          <a:xfrm>
            <a:off x="611496" y="51538"/>
            <a:ext cx="82809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defRPr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altLang="ru-RU" cap="all" dirty="0"/>
              <a:t>подготовка котельных и тепловых сетей муниципальных образований </a:t>
            </a:r>
            <a:r>
              <a:rPr lang="ru-RU" altLang="ru-RU" dirty="0"/>
              <a:t>(продолжение)</a:t>
            </a:r>
            <a:endParaRPr lang="ru-RU" altLang="ru-RU" cap="all" dirty="0"/>
          </a:p>
        </p:txBody>
      </p:sp>
      <p:sp>
        <p:nvSpPr>
          <p:cNvPr id="20" name="Text Box 638"/>
          <p:cNvSpPr txBox="1">
            <a:spLocks noChangeArrowheads="1"/>
          </p:cNvSpPr>
          <p:nvPr/>
        </p:nvSpPr>
        <p:spPr bwMode="auto">
          <a:xfrm>
            <a:off x="4479925" y="65849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ru-RU" altLang="ru-RU">
              <a:solidFill>
                <a:schemeClr val="tx1"/>
              </a:solidFill>
              <a:latin typeface="Tahoma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438377"/>
              </p:ext>
            </p:extLst>
          </p:nvPr>
        </p:nvGraphicFramePr>
        <p:xfrm>
          <a:off x="755467" y="1131589"/>
          <a:ext cx="7992997" cy="34918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4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1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1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16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16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16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16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628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84000">
                <a:tc rowSpan="2">
                  <a:txBody>
                    <a:bodyPr/>
                    <a:lstStyle/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" marR="36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МО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" marR="36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Ремонт оборудования котельных,</a:t>
                      </a:r>
                    </a:p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2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ед.</a:t>
                      </a:r>
                      <a:endParaRPr lang="ru-RU" sz="12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" marR="36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Гидравлические испытания тепловых сетей,</a:t>
                      </a:r>
                    </a:p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2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км</a:t>
                      </a:r>
                      <a:endParaRPr lang="ru-RU" sz="12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" marR="36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Капитальный ремонт (замена) тепловых</a:t>
                      </a:r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сетей,</a:t>
                      </a:r>
                    </a:p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2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км</a:t>
                      </a:r>
                      <a:endParaRPr lang="ru-RU" sz="12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" marR="36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Общий</a:t>
                      </a:r>
                      <a:r>
                        <a:rPr lang="ru-RU" sz="1200" b="1" u="none" strike="noStrike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показатель </a:t>
                      </a: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готовности,</a:t>
                      </a:r>
                    </a:p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2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12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" marR="36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" marR="36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" marR="36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" marR="36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" marR="36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" marR="36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" marR="36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>
                        <a:lnSpc>
                          <a:spcPct val="90000"/>
                        </a:lnSpc>
                      </a:pP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" marR="36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3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" marR="36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Удомельский</a:t>
                      </a:r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гор. округ</a:t>
                      </a:r>
                    </a:p>
                  </a:txBody>
                  <a:tcPr marL="36000" marR="9525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60,7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60,7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2,1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1,5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7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94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3600" marR="36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ЗАТО Озерный</a:t>
                      </a:r>
                    </a:p>
                  </a:txBody>
                  <a:tcPr marL="36000" marR="9525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4,0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4,0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1,0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1,0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7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92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3600" marR="36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Пеновский</a:t>
                      </a:r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мун</a:t>
                      </a:r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 округ</a:t>
                      </a:r>
                    </a:p>
                  </a:txBody>
                  <a:tcPr marL="36000" marR="9525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4,0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4,0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7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91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8273" marR="8273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Краснохолмский</a:t>
                      </a:r>
                      <a:r>
                        <a:rPr lang="ru-RU" sz="13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мун</a:t>
                      </a:r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 округ</a:t>
                      </a:r>
                    </a:p>
                  </a:txBody>
                  <a:tcPr marL="36000" marR="9525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3,9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3,9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7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91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8273" marR="8273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Селижаровский </a:t>
                      </a:r>
                      <a:r>
                        <a:rPr lang="ru-RU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мун</a:t>
                      </a:r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 округ</a:t>
                      </a:r>
                    </a:p>
                  </a:txBody>
                  <a:tcPr marL="36000" marR="9525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105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99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10,9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8,5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3,6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3,2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7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91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8273" marR="8273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Бельский район</a:t>
                      </a:r>
                    </a:p>
                  </a:txBody>
                  <a:tcPr marL="36000" marR="9525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3,9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3,9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0,1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0,1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7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90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8273" marR="8273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Оленинский</a:t>
                      </a:r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мун</a:t>
                      </a:r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 округ</a:t>
                      </a:r>
                    </a:p>
                  </a:txBody>
                  <a:tcPr marL="36000" marR="9525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34,7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29,5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7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90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8273" marR="8273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Молоковский </a:t>
                      </a:r>
                      <a:r>
                        <a:rPr lang="ru-RU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мун</a:t>
                      </a:r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 округ</a:t>
                      </a:r>
                    </a:p>
                  </a:txBody>
                  <a:tcPr marL="36000" marR="9525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8,7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8,7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0,2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0,2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7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89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8273" marR="8273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Бежецкий район</a:t>
                      </a:r>
                    </a:p>
                  </a:txBody>
                  <a:tcPr marL="36000" marR="9525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38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35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32,2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32,2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7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89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8273" marR="8273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Спировский </a:t>
                      </a:r>
                      <a:r>
                        <a:rPr lang="ru-RU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мун</a:t>
                      </a:r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 округ</a:t>
                      </a:r>
                    </a:p>
                  </a:txBody>
                  <a:tcPr marL="36000" marR="9525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5,5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3,7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0,2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0,1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7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88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8273" marR="8273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Кашинский гор. округ</a:t>
                      </a:r>
                    </a:p>
                  </a:txBody>
                  <a:tcPr marL="36000" marR="9525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40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35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23,5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19,5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1,6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1,3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7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88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8273" marR="8273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Рамешковский</a:t>
                      </a:r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мун</a:t>
                      </a:r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 округ</a:t>
                      </a:r>
                    </a:p>
                  </a:txBody>
                  <a:tcPr marL="36000" marR="9525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10,0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10,0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0,1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0,1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7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88</a:t>
                      </a:r>
                    </a:p>
                  </a:txBody>
                  <a:tcPr marL="9525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Номер слайда 3"/>
          <p:cNvSpPr txBox="1">
            <a:spLocks/>
          </p:cNvSpPr>
          <p:nvPr/>
        </p:nvSpPr>
        <p:spPr>
          <a:xfrm>
            <a:off x="8748464" y="4731990"/>
            <a:ext cx="288032" cy="288032"/>
          </a:xfrm>
          <a:prstGeom prst="rect">
            <a:avLst/>
          </a:prstGeom>
        </p:spPr>
        <p:txBody>
          <a:bodyPr vert="horz" lIns="49797" tIns="24899" rIns="49797" bIns="24899" rtlCol="0" anchor="ctr"/>
          <a:lstStyle>
            <a:defPPr>
              <a:defRPr lang="ru-RU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fld id="{3E716BDD-ECB7-4C86-83A2-DDBB799AEF99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5496" y="15466"/>
            <a:ext cx="576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758272" y="915560"/>
            <a:ext cx="1080000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27.08.2021</a:t>
            </a:r>
          </a:p>
        </p:txBody>
      </p:sp>
      <p:sp>
        <p:nvSpPr>
          <p:cNvPr id="9" name="Блок-схема: узел 8"/>
          <p:cNvSpPr/>
          <p:nvPr/>
        </p:nvSpPr>
        <p:spPr>
          <a:xfrm>
            <a:off x="8532440" y="2067680"/>
            <a:ext cx="144000" cy="144016"/>
          </a:xfrm>
          <a:prstGeom prst="flowChartConnector">
            <a:avLst/>
          </a:prstGeom>
          <a:solidFill>
            <a:srgbClr val="C3F397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лок-схема: узел 10"/>
          <p:cNvSpPr/>
          <p:nvPr/>
        </p:nvSpPr>
        <p:spPr>
          <a:xfrm>
            <a:off x="8532440" y="2283710"/>
            <a:ext cx="144000" cy="144016"/>
          </a:xfrm>
          <a:prstGeom prst="flowChartConnector">
            <a:avLst/>
          </a:prstGeom>
          <a:solidFill>
            <a:srgbClr val="C3F397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Блок-схема: узел 11"/>
          <p:cNvSpPr/>
          <p:nvPr/>
        </p:nvSpPr>
        <p:spPr>
          <a:xfrm>
            <a:off x="8532440" y="2499740"/>
            <a:ext cx="144000" cy="144016"/>
          </a:xfrm>
          <a:prstGeom prst="flowChartConnector">
            <a:avLst/>
          </a:prstGeom>
          <a:solidFill>
            <a:srgbClr val="C3F397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Блок-схема: узел 13"/>
          <p:cNvSpPr/>
          <p:nvPr/>
        </p:nvSpPr>
        <p:spPr>
          <a:xfrm>
            <a:off x="8532440" y="2715770"/>
            <a:ext cx="144000" cy="144016"/>
          </a:xfrm>
          <a:prstGeom prst="flowChartConnector">
            <a:avLst/>
          </a:prstGeom>
          <a:solidFill>
            <a:srgbClr val="C3F397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Блок-схема: узел 14"/>
          <p:cNvSpPr/>
          <p:nvPr/>
        </p:nvSpPr>
        <p:spPr>
          <a:xfrm>
            <a:off x="8532440" y="2931800"/>
            <a:ext cx="144000" cy="144016"/>
          </a:xfrm>
          <a:prstGeom prst="flowChartConnector">
            <a:avLst/>
          </a:prstGeom>
          <a:solidFill>
            <a:srgbClr val="C3F397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Блок-схема: узел 15"/>
          <p:cNvSpPr/>
          <p:nvPr/>
        </p:nvSpPr>
        <p:spPr>
          <a:xfrm>
            <a:off x="8532440" y="3147830"/>
            <a:ext cx="144000" cy="144016"/>
          </a:xfrm>
          <a:prstGeom prst="flowChartConnector">
            <a:avLst/>
          </a:prstGeom>
          <a:solidFill>
            <a:srgbClr val="C3F397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Блок-схема: узел 16"/>
          <p:cNvSpPr/>
          <p:nvPr/>
        </p:nvSpPr>
        <p:spPr>
          <a:xfrm>
            <a:off x="8532440" y="3363860"/>
            <a:ext cx="144000" cy="144016"/>
          </a:xfrm>
          <a:prstGeom prst="flowChartConnector">
            <a:avLst/>
          </a:prstGeom>
          <a:solidFill>
            <a:srgbClr val="C3F397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Блок-схема: узел 17"/>
          <p:cNvSpPr/>
          <p:nvPr/>
        </p:nvSpPr>
        <p:spPr>
          <a:xfrm>
            <a:off x="8532440" y="3579890"/>
            <a:ext cx="144000" cy="144016"/>
          </a:xfrm>
          <a:prstGeom prst="flowChartConnector">
            <a:avLst/>
          </a:prstGeom>
          <a:solidFill>
            <a:srgbClr val="C3F397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Блок-схема: узел 18"/>
          <p:cNvSpPr/>
          <p:nvPr/>
        </p:nvSpPr>
        <p:spPr>
          <a:xfrm>
            <a:off x="8532440" y="3795920"/>
            <a:ext cx="144000" cy="144016"/>
          </a:xfrm>
          <a:prstGeom prst="flowChartConnector">
            <a:avLst/>
          </a:prstGeom>
          <a:solidFill>
            <a:srgbClr val="C3F397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Блок-схема: узел 20"/>
          <p:cNvSpPr/>
          <p:nvPr/>
        </p:nvSpPr>
        <p:spPr>
          <a:xfrm>
            <a:off x="8532440" y="4011950"/>
            <a:ext cx="144000" cy="144016"/>
          </a:xfrm>
          <a:prstGeom prst="flowChartConnector">
            <a:avLst/>
          </a:prstGeom>
          <a:solidFill>
            <a:srgbClr val="C3F397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Блок-схема: узел 21"/>
          <p:cNvSpPr/>
          <p:nvPr/>
        </p:nvSpPr>
        <p:spPr>
          <a:xfrm>
            <a:off x="8532440" y="4227980"/>
            <a:ext cx="144000" cy="144016"/>
          </a:xfrm>
          <a:prstGeom prst="flowChartConnector">
            <a:avLst/>
          </a:prstGeom>
          <a:solidFill>
            <a:srgbClr val="C3F397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Блок-схема: узел 22"/>
          <p:cNvSpPr/>
          <p:nvPr/>
        </p:nvSpPr>
        <p:spPr>
          <a:xfrm>
            <a:off x="8532440" y="4444010"/>
            <a:ext cx="144000" cy="144016"/>
          </a:xfrm>
          <a:prstGeom prst="flowChartConnector">
            <a:avLst/>
          </a:prstGeom>
          <a:solidFill>
            <a:srgbClr val="C3F397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3775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12"/>
          <p:cNvSpPr txBox="1">
            <a:spLocks noChangeArrowheads="1"/>
          </p:cNvSpPr>
          <p:nvPr/>
        </p:nvSpPr>
        <p:spPr bwMode="auto">
          <a:xfrm>
            <a:off x="611496" y="51538"/>
            <a:ext cx="82809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defRPr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altLang="ru-RU" cap="all" dirty="0"/>
              <a:t>подготовка котельных и тепловых сетей муниципальных образований </a:t>
            </a:r>
            <a:r>
              <a:rPr lang="ru-RU" altLang="ru-RU" dirty="0"/>
              <a:t>(продолжение)</a:t>
            </a:r>
            <a:endParaRPr lang="ru-RU" altLang="ru-RU" cap="all" dirty="0"/>
          </a:p>
        </p:txBody>
      </p:sp>
      <p:sp>
        <p:nvSpPr>
          <p:cNvPr id="20" name="Text Box 638"/>
          <p:cNvSpPr txBox="1">
            <a:spLocks noChangeArrowheads="1"/>
          </p:cNvSpPr>
          <p:nvPr/>
        </p:nvSpPr>
        <p:spPr bwMode="auto">
          <a:xfrm>
            <a:off x="4479925" y="65849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ru-RU" altLang="ru-RU">
              <a:solidFill>
                <a:schemeClr val="tx1"/>
              </a:solidFill>
              <a:latin typeface="Tahoma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128038"/>
              </p:ext>
            </p:extLst>
          </p:nvPr>
        </p:nvGraphicFramePr>
        <p:xfrm>
          <a:off x="755470" y="1131542"/>
          <a:ext cx="7974790" cy="370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4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84000">
                <a:tc rowSpan="2">
                  <a:txBody>
                    <a:bodyPr/>
                    <a:lstStyle/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" marR="36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МО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" marR="36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Ремонт оборудования котельных,</a:t>
                      </a:r>
                    </a:p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2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ед.</a:t>
                      </a:r>
                      <a:endParaRPr lang="ru-RU" sz="12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" marR="36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Гидравлические испытания тепловых сетей,</a:t>
                      </a:r>
                    </a:p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2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км</a:t>
                      </a:r>
                      <a:endParaRPr lang="ru-RU" sz="12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" marR="36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Капитальный ремонт (замена) тепловых</a:t>
                      </a:r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сетей,</a:t>
                      </a:r>
                    </a:p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2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км</a:t>
                      </a:r>
                      <a:endParaRPr lang="ru-RU" sz="12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" marR="36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Общий</a:t>
                      </a:r>
                      <a:r>
                        <a:rPr lang="ru-RU" sz="1200" b="1" u="none" strike="noStrike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показатель </a:t>
                      </a: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готовности,</a:t>
                      </a:r>
                    </a:p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2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12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" marR="36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" marR="36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" marR="36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" marR="36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" marR="36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" marR="36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" marR="36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>
                        <a:lnSpc>
                          <a:spcPct val="90000"/>
                        </a:lnSpc>
                      </a:pP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" marR="36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8273" marR="8273" marT="620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Конаковский район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412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394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178,0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160,6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3,0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2,7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88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8273" marR="8273" marT="620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Калининский район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46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38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68,5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68,5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0,7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0,7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87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8273" marR="8273" marT="620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Вышневолоцкий</a:t>
                      </a:r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гор. округ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108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104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92,5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86,3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4,2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4,0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87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8273" marR="8273" marT="620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Фировский район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38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34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11,2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8,5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86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8273" marR="8273" marT="620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Кимрский район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160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149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31,4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21,4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0,3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0,2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85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 marL="8273" marR="8273" marT="620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Бологовский район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139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126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56,9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47,8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0,4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85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marL="8273" marR="8273" marT="620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Западнодвинский </a:t>
                      </a:r>
                      <a:r>
                        <a:rPr lang="ru-RU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мун</a:t>
                      </a:r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 округ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88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86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15,0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14,0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8,0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7,0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85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8273" marR="8273" marT="620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Торжокский район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50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44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13,6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10,4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85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8273" marR="8273" marT="620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Осташковский</a:t>
                      </a:r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гор. округ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223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184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53,1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32,7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3,1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2,5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83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8273" marR="8273" marT="620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г. Ржев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238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175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62,8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58,6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1,4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8273" marR="8273" marT="620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Ржевский район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10,4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10,4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0,1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8273" marR="8273" marT="620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Жарковский район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3,1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3,1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</a:p>
                  </a:txBody>
                  <a:tcPr marL="8273" marR="8273" marT="620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Зубцовский район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77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63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16,0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16,0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0,2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79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0" name="Номер слайда 3"/>
          <p:cNvSpPr txBox="1">
            <a:spLocks/>
          </p:cNvSpPr>
          <p:nvPr/>
        </p:nvSpPr>
        <p:spPr>
          <a:xfrm>
            <a:off x="8748464" y="4731990"/>
            <a:ext cx="288032" cy="288032"/>
          </a:xfrm>
          <a:prstGeom prst="rect">
            <a:avLst/>
          </a:prstGeom>
        </p:spPr>
        <p:txBody>
          <a:bodyPr vert="horz" lIns="49797" tIns="24899" rIns="49797" bIns="24899" rtlCol="0" anchor="ctr"/>
          <a:lstStyle>
            <a:defPPr>
              <a:defRPr lang="ru-RU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fld id="{3E716BDD-ECB7-4C86-83A2-DDBB799AEF99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3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5496" y="15466"/>
            <a:ext cx="576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758272" y="915560"/>
            <a:ext cx="1080000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27.08.2021</a:t>
            </a:r>
          </a:p>
        </p:txBody>
      </p:sp>
      <p:sp>
        <p:nvSpPr>
          <p:cNvPr id="9" name="Блок-схема: узел 8">
            <a:extLst>
              <a:ext uri="{FF2B5EF4-FFF2-40B4-BE49-F238E27FC236}">
                <a16:creationId xmlns:a16="http://schemas.microsoft.com/office/drawing/2014/main" id="{CB3B3F75-08D8-4FA0-81A0-55E78BA73410}"/>
              </a:ext>
            </a:extLst>
          </p:cNvPr>
          <p:cNvSpPr/>
          <p:nvPr/>
        </p:nvSpPr>
        <p:spPr>
          <a:xfrm>
            <a:off x="8532440" y="2067676"/>
            <a:ext cx="144000" cy="144016"/>
          </a:xfrm>
          <a:prstGeom prst="flowChartConnector">
            <a:avLst/>
          </a:prstGeom>
          <a:solidFill>
            <a:srgbClr val="C3F397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Блок-схема: узел 11">
            <a:extLst>
              <a:ext uri="{FF2B5EF4-FFF2-40B4-BE49-F238E27FC236}">
                <a16:creationId xmlns:a16="http://schemas.microsoft.com/office/drawing/2014/main" id="{CB3B3F75-08D8-4FA0-81A0-55E78BA73410}"/>
              </a:ext>
            </a:extLst>
          </p:cNvPr>
          <p:cNvSpPr/>
          <p:nvPr/>
        </p:nvSpPr>
        <p:spPr>
          <a:xfrm>
            <a:off x="8532440" y="2283706"/>
            <a:ext cx="144000" cy="144016"/>
          </a:xfrm>
          <a:prstGeom prst="flowChartConnector">
            <a:avLst/>
          </a:prstGeom>
          <a:solidFill>
            <a:srgbClr val="C3F397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Блок-схема: узел 13">
            <a:extLst>
              <a:ext uri="{FF2B5EF4-FFF2-40B4-BE49-F238E27FC236}">
                <a16:creationId xmlns:a16="http://schemas.microsoft.com/office/drawing/2014/main" id="{CB3B3F75-08D8-4FA0-81A0-55E78BA73410}"/>
              </a:ext>
            </a:extLst>
          </p:cNvPr>
          <p:cNvSpPr/>
          <p:nvPr/>
        </p:nvSpPr>
        <p:spPr>
          <a:xfrm>
            <a:off x="8532440" y="2499736"/>
            <a:ext cx="144000" cy="144016"/>
          </a:xfrm>
          <a:prstGeom prst="flowChartConnector">
            <a:avLst/>
          </a:prstGeom>
          <a:solidFill>
            <a:srgbClr val="C3F397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Блок-схема: узел 14">
            <a:extLst>
              <a:ext uri="{FF2B5EF4-FFF2-40B4-BE49-F238E27FC236}">
                <a16:creationId xmlns:a16="http://schemas.microsoft.com/office/drawing/2014/main" id="{CB3B3F75-08D8-4FA0-81A0-55E78BA73410}"/>
              </a:ext>
            </a:extLst>
          </p:cNvPr>
          <p:cNvSpPr/>
          <p:nvPr/>
        </p:nvSpPr>
        <p:spPr>
          <a:xfrm>
            <a:off x="8532440" y="2715766"/>
            <a:ext cx="144000" cy="144016"/>
          </a:xfrm>
          <a:prstGeom prst="flowChartConnector">
            <a:avLst/>
          </a:prstGeom>
          <a:solidFill>
            <a:srgbClr val="C3F397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Блок-схема: узел 15">
            <a:extLst>
              <a:ext uri="{FF2B5EF4-FFF2-40B4-BE49-F238E27FC236}">
                <a16:creationId xmlns:a16="http://schemas.microsoft.com/office/drawing/2014/main" id="{CB3B3F75-08D8-4FA0-81A0-55E78BA73410}"/>
              </a:ext>
            </a:extLst>
          </p:cNvPr>
          <p:cNvSpPr/>
          <p:nvPr/>
        </p:nvSpPr>
        <p:spPr>
          <a:xfrm>
            <a:off x="8532440" y="2931796"/>
            <a:ext cx="144000" cy="144016"/>
          </a:xfrm>
          <a:prstGeom prst="flowChartConnector">
            <a:avLst/>
          </a:prstGeom>
          <a:solidFill>
            <a:srgbClr val="C3F397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Блок-схема: узел 16">
            <a:extLst>
              <a:ext uri="{FF2B5EF4-FFF2-40B4-BE49-F238E27FC236}">
                <a16:creationId xmlns:a16="http://schemas.microsoft.com/office/drawing/2014/main" id="{CB3B3F75-08D8-4FA0-81A0-55E78BA73410}"/>
              </a:ext>
            </a:extLst>
          </p:cNvPr>
          <p:cNvSpPr/>
          <p:nvPr/>
        </p:nvSpPr>
        <p:spPr>
          <a:xfrm>
            <a:off x="8532440" y="3147826"/>
            <a:ext cx="144000" cy="144016"/>
          </a:xfrm>
          <a:prstGeom prst="flowChartConnector">
            <a:avLst/>
          </a:prstGeom>
          <a:solidFill>
            <a:srgbClr val="C3F397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Блок-схема: узел 17">
            <a:extLst>
              <a:ext uri="{FF2B5EF4-FFF2-40B4-BE49-F238E27FC236}">
                <a16:creationId xmlns:a16="http://schemas.microsoft.com/office/drawing/2014/main" id="{CB3B3F75-08D8-4FA0-81A0-55E78BA73410}"/>
              </a:ext>
            </a:extLst>
          </p:cNvPr>
          <p:cNvSpPr/>
          <p:nvPr/>
        </p:nvSpPr>
        <p:spPr>
          <a:xfrm>
            <a:off x="8532440" y="3363856"/>
            <a:ext cx="144000" cy="144016"/>
          </a:xfrm>
          <a:prstGeom prst="flowChartConnector">
            <a:avLst/>
          </a:prstGeom>
          <a:solidFill>
            <a:srgbClr val="C3F397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Блок-схема: узел 18">
            <a:extLst>
              <a:ext uri="{FF2B5EF4-FFF2-40B4-BE49-F238E27FC236}">
                <a16:creationId xmlns:a16="http://schemas.microsoft.com/office/drawing/2014/main" id="{CB3B3F75-08D8-4FA0-81A0-55E78BA73410}"/>
              </a:ext>
            </a:extLst>
          </p:cNvPr>
          <p:cNvSpPr/>
          <p:nvPr/>
        </p:nvSpPr>
        <p:spPr>
          <a:xfrm>
            <a:off x="8532440" y="3579886"/>
            <a:ext cx="144000" cy="144016"/>
          </a:xfrm>
          <a:prstGeom prst="flowChartConnector">
            <a:avLst/>
          </a:prstGeom>
          <a:solidFill>
            <a:srgbClr val="C3F397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Блок-схема: узел 20">
            <a:extLst>
              <a:ext uri="{FF2B5EF4-FFF2-40B4-BE49-F238E27FC236}">
                <a16:creationId xmlns:a16="http://schemas.microsoft.com/office/drawing/2014/main" id="{CB3B3F75-08D8-4FA0-81A0-55E78BA73410}"/>
              </a:ext>
            </a:extLst>
          </p:cNvPr>
          <p:cNvSpPr/>
          <p:nvPr/>
        </p:nvSpPr>
        <p:spPr>
          <a:xfrm>
            <a:off x="8532440" y="3795916"/>
            <a:ext cx="144000" cy="144016"/>
          </a:xfrm>
          <a:prstGeom prst="flowChartConnector">
            <a:avLst/>
          </a:prstGeom>
          <a:solidFill>
            <a:srgbClr val="C3F397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Блок-схема: узел 21">
            <a:extLst>
              <a:ext uri="{FF2B5EF4-FFF2-40B4-BE49-F238E27FC236}">
                <a16:creationId xmlns:a16="http://schemas.microsoft.com/office/drawing/2014/main" id="{CB3B3F75-08D8-4FA0-81A0-55E78BA73410}"/>
              </a:ext>
            </a:extLst>
          </p:cNvPr>
          <p:cNvSpPr/>
          <p:nvPr/>
        </p:nvSpPr>
        <p:spPr>
          <a:xfrm>
            <a:off x="8532440" y="4011946"/>
            <a:ext cx="144000" cy="144016"/>
          </a:xfrm>
          <a:prstGeom prst="flowChartConnector">
            <a:avLst/>
          </a:prstGeom>
          <a:solidFill>
            <a:srgbClr val="C3F397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Блок-схема: узел 22">
            <a:extLst>
              <a:ext uri="{FF2B5EF4-FFF2-40B4-BE49-F238E27FC236}">
                <a16:creationId xmlns:a16="http://schemas.microsoft.com/office/drawing/2014/main" id="{CB3B3F75-08D8-4FA0-81A0-55E78BA73410}"/>
              </a:ext>
            </a:extLst>
          </p:cNvPr>
          <p:cNvSpPr/>
          <p:nvPr/>
        </p:nvSpPr>
        <p:spPr>
          <a:xfrm>
            <a:off x="8532440" y="4227976"/>
            <a:ext cx="144000" cy="144016"/>
          </a:xfrm>
          <a:prstGeom prst="flowChartConnector">
            <a:avLst/>
          </a:prstGeom>
          <a:solidFill>
            <a:srgbClr val="C3F397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Блок-схема: узел 23">
            <a:extLst>
              <a:ext uri="{FF2B5EF4-FFF2-40B4-BE49-F238E27FC236}">
                <a16:creationId xmlns:a16="http://schemas.microsoft.com/office/drawing/2014/main" id="{CB3B3F75-08D8-4FA0-81A0-55E78BA73410}"/>
              </a:ext>
            </a:extLst>
          </p:cNvPr>
          <p:cNvSpPr/>
          <p:nvPr/>
        </p:nvSpPr>
        <p:spPr>
          <a:xfrm>
            <a:off x="8532440" y="4444006"/>
            <a:ext cx="144000" cy="144016"/>
          </a:xfrm>
          <a:prstGeom prst="flowChartConnector">
            <a:avLst/>
          </a:prstGeom>
          <a:solidFill>
            <a:srgbClr val="C3F397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Блок-схема: узел 25">
            <a:extLst>
              <a:ext uri="{FF2B5EF4-FFF2-40B4-BE49-F238E27FC236}">
                <a16:creationId xmlns:a16="http://schemas.microsoft.com/office/drawing/2014/main" id="{CB3B3F75-08D8-4FA0-81A0-55E78BA73410}"/>
              </a:ext>
            </a:extLst>
          </p:cNvPr>
          <p:cNvSpPr/>
          <p:nvPr/>
        </p:nvSpPr>
        <p:spPr>
          <a:xfrm>
            <a:off x="8532440" y="4660032"/>
            <a:ext cx="144000" cy="144016"/>
          </a:xfrm>
          <a:prstGeom prst="flowChartConnector">
            <a:avLst/>
          </a:prstGeom>
          <a:solidFill>
            <a:srgbClr val="C3F397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941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12"/>
          <p:cNvSpPr txBox="1">
            <a:spLocks noChangeArrowheads="1"/>
          </p:cNvSpPr>
          <p:nvPr/>
        </p:nvSpPr>
        <p:spPr bwMode="auto">
          <a:xfrm>
            <a:off x="611496" y="51538"/>
            <a:ext cx="82809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defRPr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altLang="ru-RU" cap="all" dirty="0"/>
              <a:t>подготовка котельных и тепловых сетей муниципальных образований </a:t>
            </a:r>
            <a:r>
              <a:rPr lang="ru-RU" altLang="ru-RU" dirty="0"/>
              <a:t>(продолжение)</a:t>
            </a:r>
            <a:endParaRPr lang="ru-RU" altLang="ru-RU" cap="all" dirty="0"/>
          </a:p>
        </p:txBody>
      </p:sp>
      <p:sp>
        <p:nvSpPr>
          <p:cNvPr id="20" name="Text Box 638"/>
          <p:cNvSpPr txBox="1">
            <a:spLocks noChangeArrowheads="1"/>
          </p:cNvSpPr>
          <p:nvPr/>
        </p:nvSpPr>
        <p:spPr bwMode="auto">
          <a:xfrm>
            <a:off x="4479925" y="65849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ru-RU" altLang="ru-RU">
              <a:solidFill>
                <a:schemeClr val="tx1"/>
              </a:solidFill>
              <a:latin typeface="Tahoma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908742"/>
              </p:ext>
            </p:extLst>
          </p:nvPr>
        </p:nvGraphicFramePr>
        <p:xfrm>
          <a:off x="755470" y="1131550"/>
          <a:ext cx="7974790" cy="284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4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84000">
                <a:tc rowSpan="2">
                  <a:txBody>
                    <a:bodyPr/>
                    <a:lstStyle/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" marR="36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МО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" marR="36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Ремонт оборудования котельных,</a:t>
                      </a:r>
                    </a:p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2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ед.</a:t>
                      </a:r>
                      <a:endParaRPr lang="ru-RU" sz="12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" marR="36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Гидравлические испытания тепловых сетей,</a:t>
                      </a:r>
                    </a:p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2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км</a:t>
                      </a:r>
                      <a:endParaRPr lang="ru-RU" sz="12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" marR="36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Капитальный ремонт (замена) тепловых</a:t>
                      </a:r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сетей,</a:t>
                      </a:r>
                    </a:p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2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км</a:t>
                      </a:r>
                      <a:endParaRPr lang="ru-RU" sz="12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" marR="36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Общий</a:t>
                      </a:r>
                      <a:r>
                        <a:rPr lang="ru-RU" sz="1200" b="1" u="none" strike="noStrike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показатель </a:t>
                      </a: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готовности (динамика),</a:t>
                      </a:r>
                    </a:p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2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12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" marR="36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" marR="36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" marR="36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" marR="36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" marR="36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" marR="36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" marR="36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>
                        <a:lnSpc>
                          <a:spcPct val="90000"/>
                        </a:lnSpc>
                      </a:pP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" marR="36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8273" marR="8273" marT="620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г. Тверь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132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109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573,9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441,9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13,5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11,8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78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8273" marR="8273" marT="620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г. Кимры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95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82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78,0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66,0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78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</a:p>
                  </a:txBody>
                  <a:tcPr marL="8273" marR="8273" marT="620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Торопецкий</a:t>
                      </a:r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район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18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30,4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25,2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0,1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0,1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78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</a:p>
                  </a:txBody>
                  <a:tcPr marL="8273" marR="8273" marT="620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г. Торжок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28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22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45,7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45,7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0,6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75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 marL="8273" marR="8273" marT="620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Нелидовский</a:t>
                      </a:r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гор. округ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55,0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55,0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2,3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1,9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75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</a:p>
                  </a:txBody>
                  <a:tcPr marL="8273" marR="8273" marT="620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Кувшиновский район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15,5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6,7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2,5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1,8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75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8273" marR="8273" marT="620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Калязинский</a:t>
                      </a:r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район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54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35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18,0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18,0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0,4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0,3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74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marL="8273" marR="8273" marT="620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Максатихинский район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21,8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21,8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1,3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1,2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74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</a:p>
                  </a:txBody>
                  <a:tcPr marL="8273" marR="8273" marT="620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Весьегонский </a:t>
                      </a:r>
                      <a:r>
                        <a:rPr lang="ru-RU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мун</a:t>
                      </a:r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 округ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320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287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16,5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0*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2,6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57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Номер слайда 3"/>
          <p:cNvSpPr txBox="1">
            <a:spLocks/>
          </p:cNvSpPr>
          <p:nvPr/>
        </p:nvSpPr>
        <p:spPr>
          <a:xfrm>
            <a:off x="8748464" y="4731990"/>
            <a:ext cx="288032" cy="288032"/>
          </a:xfrm>
          <a:prstGeom prst="rect">
            <a:avLst/>
          </a:prstGeom>
        </p:spPr>
        <p:txBody>
          <a:bodyPr vert="horz" lIns="49797" tIns="24899" rIns="49797" bIns="24899" rtlCol="0" anchor="ctr"/>
          <a:lstStyle>
            <a:defPPr>
              <a:defRPr lang="ru-RU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fld id="{3E716BDD-ECB7-4C86-83A2-DDBB799AEF99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4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5496" y="15466"/>
            <a:ext cx="576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647564" y="4227980"/>
            <a:ext cx="6840000" cy="252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3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ru-RU" sz="1300" i="1" dirty="0">
                <a:latin typeface="Times New Roman" pitchFamily="18" charset="0"/>
                <a:cs typeface="Times New Roman" pitchFamily="18" charset="0"/>
              </a:rPr>
              <a:t> проведение гидравлических испытаний тепловых сетей запланировано до 31.08.2021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40472" y="915560"/>
            <a:ext cx="1080000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27.08.2021</a:t>
            </a:r>
          </a:p>
        </p:txBody>
      </p:sp>
      <p:sp>
        <p:nvSpPr>
          <p:cNvPr id="22" name="Блок-схема: узел 21">
            <a:extLst>
              <a:ext uri="{FF2B5EF4-FFF2-40B4-BE49-F238E27FC236}">
                <a16:creationId xmlns:a16="http://schemas.microsoft.com/office/drawing/2014/main" id="{CB3B3F75-08D8-4FA0-81A0-55E78BA73410}"/>
              </a:ext>
            </a:extLst>
          </p:cNvPr>
          <p:cNvSpPr/>
          <p:nvPr/>
        </p:nvSpPr>
        <p:spPr>
          <a:xfrm>
            <a:off x="8532570" y="2067684"/>
            <a:ext cx="144000" cy="144016"/>
          </a:xfrm>
          <a:prstGeom prst="flowChartConnector">
            <a:avLst/>
          </a:prstGeom>
          <a:solidFill>
            <a:srgbClr val="FFFBAE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Блок-схема: узел 22">
            <a:extLst>
              <a:ext uri="{FF2B5EF4-FFF2-40B4-BE49-F238E27FC236}">
                <a16:creationId xmlns:a16="http://schemas.microsoft.com/office/drawing/2014/main" id="{CB3B3F75-08D8-4FA0-81A0-55E78BA73410}"/>
              </a:ext>
            </a:extLst>
          </p:cNvPr>
          <p:cNvSpPr/>
          <p:nvPr/>
        </p:nvSpPr>
        <p:spPr>
          <a:xfrm>
            <a:off x="8532570" y="2283714"/>
            <a:ext cx="144000" cy="144016"/>
          </a:xfrm>
          <a:prstGeom prst="flowChartConnector">
            <a:avLst/>
          </a:prstGeom>
          <a:solidFill>
            <a:srgbClr val="FFFBAE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Блок-схема: узел 23">
            <a:extLst>
              <a:ext uri="{FF2B5EF4-FFF2-40B4-BE49-F238E27FC236}">
                <a16:creationId xmlns:a16="http://schemas.microsoft.com/office/drawing/2014/main" id="{CB3B3F75-08D8-4FA0-81A0-55E78BA73410}"/>
              </a:ext>
            </a:extLst>
          </p:cNvPr>
          <p:cNvSpPr/>
          <p:nvPr/>
        </p:nvSpPr>
        <p:spPr>
          <a:xfrm>
            <a:off x="8532570" y="2499744"/>
            <a:ext cx="144000" cy="144016"/>
          </a:xfrm>
          <a:prstGeom prst="flowChartConnector">
            <a:avLst/>
          </a:prstGeom>
          <a:solidFill>
            <a:srgbClr val="FFFBAE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Блок-схема: узел 24">
            <a:extLst>
              <a:ext uri="{FF2B5EF4-FFF2-40B4-BE49-F238E27FC236}">
                <a16:creationId xmlns:a16="http://schemas.microsoft.com/office/drawing/2014/main" id="{CB3B3F75-08D8-4FA0-81A0-55E78BA73410}"/>
              </a:ext>
            </a:extLst>
          </p:cNvPr>
          <p:cNvSpPr/>
          <p:nvPr/>
        </p:nvSpPr>
        <p:spPr>
          <a:xfrm>
            <a:off x="8532570" y="2715774"/>
            <a:ext cx="144000" cy="144016"/>
          </a:xfrm>
          <a:prstGeom prst="flowChartConnector">
            <a:avLst/>
          </a:prstGeom>
          <a:solidFill>
            <a:srgbClr val="FFFBAE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Блок-схема: узел 25">
            <a:extLst>
              <a:ext uri="{FF2B5EF4-FFF2-40B4-BE49-F238E27FC236}">
                <a16:creationId xmlns:a16="http://schemas.microsoft.com/office/drawing/2014/main" id="{CB3B3F75-08D8-4FA0-81A0-55E78BA73410}"/>
              </a:ext>
            </a:extLst>
          </p:cNvPr>
          <p:cNvSpPr/>
          <p:nvPr/>
        </p:nvSpPr>
        <p:spPr>
          <a:xfrm>
            <a:off x="8532570" y="2931804"/>
            <a:ext cx="144000" cy="144016"/>
          </a:xfrm>
          <a:prstGeom prst="flowChartConnector">
            <a:avLst/>
          </a:prstGeom>
          <a:solidFill>
            <a:srgbClr val="FFFBAE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Блок-схема: узел 26">
            <a:extLst>
              <a:ext uri="{FF2B5EF4-FFF2-40B4-BE49-F238E27FC236}">
                <a16:creationId xmlns:a16="http://schemas.microsoft.com/office/drawing/2014/main" id="{CB3B3F75-08D8-4FA0-81A0-55E78BA73410}"/>
              </a:ext>
            </a:extLst>
          </p:cNvPr>
          <p:cNvSpPr/>
          <p:nvPr/>
        </p:nvSpPr>
        <p:spPr>
          <a:xfrm>
            <a:off x="8532570" y="3147830"/>
            <a:ext cx="144000" cy="144016"/>
          </a:xfrm>
          <a:prstGeom prst="flowChartConnector">
            <a:avLst/>
          </a:prstGeom>
          <a:solidFill>
            <a:srgbClr val="FFFBAE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Блок-схема: узел 27">
            <a:extLst>
              <a:ext uri="{FF2B5EF4-FFF2-40B4-BE49-F238E27FC236}">
                <a16:creationId xmlns:a16="http://schemas.microsoft.com/office/drawing/2014/main" id="{CB3B3F75-08D8-4FA0-81A0-55E78BA73410}"/>
              </a:ext>
            </a:extLst>
          </p:cNvPr>
          <p:cNvSpPr/>
          <p:nvPr/>
        </p:nvSpPr>
        <p:spPr>
          <a:xfrm>
            <a:off x="8532570" y="3363864"/>
            <a:ext cx="144000" cy="144016"/>
          </a:xfrm>
          <a:prstGeom prst="flowChartConnector">
            <a:avLst/>
          </a:prstGeom>
          <a:solidFill>
            <a:srgbClr val="FFFBAE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Блок-схема: узел 15">
            <a:extLst>
              <a:ext uri="{FF2B5EF4-FFF2-40B4-BE49-F238E27FC236}">
                <a16:creationId xmlns:a16="http://schemas.microsoft.com/office/drawing/2014/main" id="{CB3B3F75-08D8-4FA0-81A0-55E78BA73410}"/>
              </a:ext>
            </a:extLst>
          </p:cNvPr>
          <p:cNvSpPr/>
          <p:nvPr/>
        </p:nvSpPr>
        <p:spPr>
          <a:xfrm>
            <a:off x="8532550" y="3579890"/>
            <a:ext cx="144000" cy="144016"/>
          </a:xfrm>
          <a:prstGeom prst="flowChartConnector">
            <a:avLst/>
          </a:prstGeom>
          <a:solidFill>
            <a:srgbClr val="FFFBAE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Блок-схема: узел 17">
            <a:extLst>
              <a:ext uri="{FF2B5EF4-FFF2-40B4-BE49-F238E27FC236}">
                <a16:creationId xmlns:a16="http://schemas.microsoft.com/office/drawing/2014/main" id="{CB3B3F75-08D8-4FA0-81A0-55E78BA73410}"/>
              </a:ext>
            </a:extLst>
          </p:cNvPr>
          <p:cNvSpPr/>
          <p:nvPr/>
        </p:nvSpPr>
        <p:spPr>
          <a:xfrm>
            <a:off x="8532550" y="3795920"/>
            <a:ext cx="144000" cy="144016"/>
          </a:xfrm>
          <a:prstGeom prst="flowChartConnector">
            <a:avLst/>
          </a:prstGeom>
          <a:solidFill>
            <a:srgbClr val="FFFBAE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6778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816429" y="3831348"/>
            <a:ext cx="8327571" cy="8876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white"/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413633"/>
              </p:ext>
            </p:extLst>
          </p:nvPr>
        </p:nvGraphicFramePr>
        <p:xfrm>
          <a:off x="721279" y="902812"/>
          <a:ext cx="8170721" cy="3944268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6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4768"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200" b="1" i="0" u="none" strike="noStrike" dirty="0">
                          <a:effectLst/>
                          <a:latin typeface="Times New Roman"/>
                        </a:rPr>
                        <a:t>№ п/п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200" b="1" i="0" u="none" strike="noStrike" dirty="0">
                          <a:effectLst/>
                          <a:latin typeface="Times New Roman"/>
                        </a:rPr>
                        <a:t>Наименование</a:t>
                      </a:r>
                      <a:br>
                        <a:rPr lang="ru-RU" sz="1200" b="1" i="0" u="none" strike="noStrike" dirty="0">
                          <a:effectLst/>
                          <a:latin typeface="Times New Roman"/>
                        </a:rPr>
                      </a:br>
                      <a:r>
                        <a:rPr lang="ru-RU" sz="1200" b="1" i="0" u="none" strike="noStrike" dirty="0">
                          <a:effectLst/>
                          <a:latin typeface="Times New Roman"/>
                        </a:rPr>
                        <a:t>МО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200" b="1" i="0" u="none" strike="noStrike" dirty="0">
                          <a:effectLst/>
                          <a:latin typeface="Times New Roman"/>
                        </a:rPr>
                        <a:t>Нормативный</a:t>
                      </a:r>
                      <a:r>
                        <a:rPr lang="ru-RU" sz="1200" b="1" i="0" u="none" strike="noStrike" baseline="0" dirty="0">
                          <a:effectLst/>
                          <a:latin typeface="Times New Roman"/>
                        </a:rPr>
                        <a:t> запас</a:t>
                      </a:r>
                      <a:r>
                        <a:rPr lang="ru-RU" sz="1200" b="1" i="0" u="none" strike="noStrike" dirty="0">
                          <a:effectLst/>
                          <a:latin typeface="Times New Roman"/>
                        </a:rPr>
                        <a:t>,</a:t>
                      </a:r>
                    </a:p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200" b="1" i="1" u="none" strike="noStrike" dirty="0" err="1">
                          <a:effectLst/>
                          <a:latin typeface="Times New Roman"/>
                        </a:rPr>
                        <a:t>тн</a:t>
                      </a:r>
                      <a:r>
                        <a:rPr lang="ru-RU" sz="1200" b="1" i="1" u="none" strike="noStrike" dirty="0">
                          <a:effectLst/>
                          <a:latin typeface="Times New Roman"/>
                        </a:rPr>
                        <a:t>.</a:t>
                      </a:r>
                      <a:endParaRPr lang="ru-RU" sz="12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200" b="1" i="0" u="none" strike="noStrike" dirty="0">
                          <a:effectLst/>
                          <a:latin typeface="Times New Roman"/>
                        </a:rPr>
                        <a:t>Сформированный</a:t>
                      </a:r>
                      <a:r>
                        <a:rPr lang="ru-RU" sz="1200" b="1" i="0" u="none" strike="noStrike" baseline="0" dirty="0">
                          <a:effectLst/>
                          <a:latin typeface="Times New Roman"/>
                        </a:rPr>
                        <a:t> запас топлива,</a:t>
                      </a:r>
                    </a:p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200" b="1" i="1" u="none" strike="noStrike" dirty="0" err="1">
                          <a:effectLst/>
                          <a:latin typeface="Times New Roman"/>
                        </a:rPr>
                        <a:t>тн</a:t>
                      </a:r>
                      <a:r>
                        <a:rPr lang="ru-RU" sz="1200" b="1" i="1" u="none" strike="noStrike" dirty="0">
                          <a:effectLst/>
                          <a:latin typeface="Times New Roman"/>
                        </a:rPr>
                        <a:t>.</a:t>
                      </a:r>
                      <a:endParaRPr lang="ru-RU" sz="12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200" b="1" i="0" u="none" strike="noStrike" dirty="0">
                          <a:effectLst/>
                          <a:latin typeface="Times New Roman"/>
                        </a:rPr>
                        <a:t>Запас</a:t>
                      </a:r>
                      <a:br>
                        <a:rPr lang="ru-RU" sz="1200" b="1" i="0" u="none" strike="noStrike" baseline="0" dirty="0">
                          <a:effectLst/>
                          <a:latin typeface="Times New Roman"/>
                        </a:rPr>
                      </a:br>
                      <a:r>
                        <a:rPr lang="ru-RU" sz="1200" b="1" i="0" u="none" strike="noStrike" baseline="0" dirty="0">
                          <a:effectLst/>
                          <a:latin typeface="Times New Roman"/>
                        </a:rPr>
                        <a:t>топлива от нормативного объема,</a:t>
                      </a:r>
                      <a:r>
                        <a:rPr lang="ru-RU" sz="1200" b="1" i="1" u="none" strike="noStrike" dirty="0">
                          <a:effectLst/>
                          <a:latin typeface="Times New Roman"/>
                        </a:rPr>
                        <a:t>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200" b="1" i="0" u="none" strike="noStrike" dirty="0">
                          <a:effectLst/>
                          <a:latin typeface="Times New Roman"/>
                        </a:rPr>
                        <a:t>Примечание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200" b="0" i="0" u="none" strike="noStrike" dirty="0"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72" rtl="0" eaLnBrk="1" fontAlgn="b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dirty="0" err="1">
                          <a:effectLst/>
                          <a:latin typeface="Times New Roman"/>
                        </a:rPr>
                        <a:t>Бологовский</a:t>
                      </a:r>
                      <a:endParaRPr lang="ru-RU" sz="1200" b="0" i="0" u="none" strike="noStrike" dirty="0">
                        <a:effectLst/>
                        <a:latin typeface="Times New Roman"/>
                      </a:endParaRPr>
                    </a:p>
                    <a:p>
                      <a:pPr marL="0" marR="0" indent="0" algn="ctr" defTabSz="685772" rtl="0" eaLnBrk="1" fontAlgn="b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dirty="0">
                          <a:effectLst/>
                          <a:latin typeface="Times New Roman"/>
                        </a:rPr>
                        <a:t>район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dirty="0">
                          <a:effectLst/>
                          <a:latin typeface="Times New Roman"/>
                        </a:rPr>
                        <a:t>Дрова – 94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dirty="0">
                          <a:effectLst/>
                          <a:latin typeface="Times New Roman"/>
                        </a:rPr>
                        <a:t>Дрова – 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200" b="0" i="0" u="none" strike="noStrike" dirty="0">
                          <a:effectLst/>
                          <a:latin typeface="Times New Roman"/>
                        </a:rPr>
                        <a:t>22,3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0" algn="ctr" defTabSz="685772" rtl="0" eaLnBrk="1" fontAlgn="b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Контракт в стадии подписания,</a:t>
                      </a:r>
                    </a:p>
                    <a:p>
                      <a:pPr marL="36000" marR="0" indent="0" algn="ctr" defTabSz="685772" rtl="0" eaLnBrk="1" fontAlgn="b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поставка дров до 10.09.2021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200" b="0" i="0" u="none" strike="noStrike" dirty="0"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72" rtl="0" eaLnBrk="1" fontAlgn="b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dirty="0">
                          <a:effectLst/>
                          <a:latin typeface="Times New Roman"/>
                        </a:rPr>
                        <a:t>Конаковский район (</a:t>
                      </a:r>
                      <a:r>
                        <a:rPr lang="ru-RU" sz="1200" b="0" i="0" u="none" strike="noStrike" dirty="0" err="1">
                          <a:effectLst/>
                          <a:latin typeface="Times New Roman"/>
                        </a:rPr>
                        <a:t>МУП«Первомайский</a:t>
                      </a:r>
                      <a:r>
                        <a:rPr lang="ru-RU" sz="1200" b="0" i="0" u="none" strike="noStrike" dirty="0"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200" b="0" i="0" u="none" strike="noStrike" dirty="0" err="1">
                          <a:effectLst/>
                          <a:latin typeface="Times New Roman"/>
                        </a:rPr>
                        <a:t>Жилком</a:t>
                      </a:r>
                      <a:r>
                        <a:rPr lang="ru-RU" sz="1200" b="0" i="0" u="none" strike="noStrike" dirty="0">
                          <a:effectLst/>
                          <a:latin typeface="Times New Roman"/>
                        </a:rPr>
                        <a:t>»)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dirty="0">
                          <a:effectLst/>
                          <a:latin typeface="Times New Roman"/>
                        </a:rPr>
                        <a:t>Уголь – 199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dirty="0">
                          <a:effectLst/>
                          <a:latin typeface="Times New Roman"/>
                        </a:rPr>
                        <a:t>Уголь – 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200" b="0" i="0" u="none" strike="noStrike" dirty="0"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0" algn="ctr" defTabSz="685772" rtl="0" eaLnBrk="1" fontAlgn="b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23.08.2021 собранием депутатов района принято решение о выделении ср-в Первомайскому с/</a:t>
                      </a:r>
                      <a:r>
                        <a:rPr lang="ru-RU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пос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marL="36000" marR="0" indent="0" algn="ctr" defTabSz="685772" rtl="0" eaLnBrk="1" fontAlgn="b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15.09.2021 – поставка каменного угля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200" b="0" i="0" u="none" strike="noStrike" dirty="0"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72" rtl="0" eaLnBrk="1" fontAlgn="b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dirty="0" err="1">
                          <a:effectLst/>
                          <a:latin typeface="Times New Roman"/>
                        </a:rPr>
                        <a:t>Торжокский</a:t>
                      </a:r>
                      <a:r>
                        <a:rPr lang="ru-RU" sz="1200" b="0" i="0" u="none" strike="noStrike" dirty="0">
                          <a:effectLst/>
                          <a:latin typeface="Times New Roman"/>
                        </a:rPr>
                        <a:t> район</a:t>
                      </a:r>
                    </a:p>
                    <a:p>
                      <a:pPr marL="0" marR="0" indent="0" algn="ctr" defTabSz="685772" rtl="0" eaLnBrk="1" fontAlgn="b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dirty="0">
                          <a:effectLst/>
                          <a:latin typeface="Times New Roman"/>
                        </a:rPr>
                        <a:t>с/п </a:t>
                      </a:r>
                      <a:r>
                        <a:rPr lang="ru-RU" sz="1200" b="0" i="0" u="none" strike="noStrike" dirty="0" err="1">
                          <a:effectLst/>
                          <a:latin typeface="Times New Roman"/>
                        </a:rPr>
                        <a:t>Высоковское</a:t>
                      </a:r>
                      <a:endParaRPr lang="ru-RU" sz="12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dirty="0">
                          <a:effectLst/>
                          <a:latin typeface="Times New Roman"/>
                        </a:rPr>
                        <a:t>Щепа – 4,5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dirty="0">
                          <a:effectLst/>
                          <a:latin typeface="Times New Roman"/>
                        </a:rPr>
                        <a:t>Щепа – 1,2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200" b="0" i="0" u="none" strike="noStrike" dirty="0">
                          <a:effectLst/>
                          <a:latin typeface="Times New Roman"/>
                        </a:rPr>
                        <a:t>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0" algn="ctr" defTabSz="685772" rtl="0" eaLnBrk="1" fontAlgn="b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Контракт в стадии подписания,</a:t>
                      </a:r>
                    </a:p>
                    <a:p>
                      <a:pPr marL="36000" marR="0" indent="0" algn="ctr" defTabSz="685772" rtl="0" eaLnBrk="1" fontAlgn="b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поставка щепы до 10.09.2021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200" b="0" i="0" u="none" strike="noStrike" dirty="0">
                          <a:effectLst/>
                          <a:latin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72" rtl="0" eaLnBrk="1" fontAlgn="b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dirty="0">
                          <a:effectLst/>
                          <a:latin typeface="Times New Roman"/>
                        </a:rPr>
                        <a:t>Нелидовский</a:t>
                      </a:r>
                    </a:p>
                    <a:p>
                      <a:pPr marL="0" marR="0" indent="0" algn="ctr" defTabSz="685772" rtl="0" eaLnBrk="1" fontAlgn="b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dirty="0">
                          <a:effectLst/>
                          <a:latin typeface="Times New Roman"/>
                        </a:rPr>
                        <a:t>гор.</a:t>
                      </a:r>
                      <a:r>
                        <a:rPr lang="ru-RU" sz="1200" b="0" i="0" u="none" strike="noStrike" baseline="0" dirty="0">
                          <a:effectLst/>
                          <a:latin typeface="Times New Roman"/>
                        </a:rPr>
                        <a:t> округ</a:t>
                      </a:r>
                      <a:endParaRPr lang="ru-RU" sz="12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dirty="0">
                          <a:effectLst/>
                          <a:latin typeface="Times New Roman"/>
                        </a:rPr>
                        <a:t>Мазут – 2 574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dirty="0">
                          <a:effectLst/>
                          <a:latin typeface="Times New Roman"/>
                        </a:rPr>
                        <a:t>Мазут – 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72" rtl="0" eaLnBrk="1" fontAlgn="b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dirty="0"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07450" marR="0" indent="-171450" algn="l" defTabSz="685772" rtl="0" eaLnBrk="1" fontAlgn="b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27.08.2021 между Нелидовским МУП и ООО «Тверская Генерация» заключен договор займа на 200 </a:t>
                      </a:r>
                      <a:r>
                        <a:rPr lang="ru-RU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тн</a:t>
                      </a:r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 мазута (для ГВС с 31.08.2021), поставка - до 30.08.2021</a:t>
                      </a:r>
                    </a:p>
                    <a:p>
                      <a:pPr marL="207450" marR="0" indent="-171450" algn="l" defTabSz="685772" rtl="0" eaLnBrk="1" fontAlgn="b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закупка 2800 </a:t>
                      </a:r>
                      <a:r>
                        <a:rPr lang="ru-RU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тн</a:t>
                      </a:r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 в областной резерв: 27.08.2021 – подана заявка Контур Нефть 01.09.2021 – завершение приема заявок 13.09.2021 – заключение контракта, 15.09.2021 – поставка мазута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611496" y="51750"/>
            <a:ext cx="8280504" cy="646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algn="ctr" defTabSz="914254" eaLnBrk="1" hangingPunct="1">
              <a:defRPr sz="1600" b="1" cap="all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ctr" eaLnBrk="0" hangingPunct="0">
              <a:defRPr sz="3300">
                <a:latin typeface="Calibri" pitchFamily="34" charset="0"/>
              </a:defRPr>
            </a:lvl2pPr>
            <a:lvl3pPr algn="ctr" eaLnBrk="0" hangingPunct="0">
              <a:defRPr sz="3300">
                <a:latin typeface="Calibri" pitchFamily="34" charset="0"/>
              </a:defRPr>
            </a:lvl3pPr>
            <a:lvl4pPr algn="ctr" eaLnBrk="0" hangingPunct="0">
              <a:defRPr sz="3300">
                <a:latin typeface="Calibri" pitchFamily="34" charset="0"/>
              </a:defRPr>
            </a:lvl4pPr>
            <a:lvl5pPr algn="ctr" eaLnBrk="0" hangingPunct="0">
              <a:defRPr sz="3300">
                <a:latin typeface="Calibri" pitchFamily="34" charset="0"/>
              </a:defRPr>
            </a:lvl5pPr>
            <a:lvl6pPr marL="342887" algn="ctr" fontAlgn="base">
              <a:spcBef>
                <a:spcPct val="0"/>
              </a:spcBef>
              <a:spcAft>
                <a:spcPct val="0"/>
              </a:spcAft>
              <a:defRPr sz="3300">
                <a:latin typeface="Calibri" pitchFamily="34" charset="0"/>
              </a:defRPr>
            </a:lvl6pPr>
            <a:lvl7pPr marL="685772" algn="ctr" fontAlgn="base">
              <a:spcBef>
                <a:spcPct val="0"/>
              </a:spcBef>
              <a:spcAft>
                <a:spcPct val="0"/>
              </a:spcAft>
              <a:defRPr sz="3300">
                <a:latin typeface="Calibri" pitchFamily="34" charset="0"/>
              </a:defRPr>
            </a:lvl7pPr>
            <a:lvl8pPr marL="1028659" algn="ctr" fontAlgn="base">
              <a:spcBef>
                <a:spcPct val="0"/>
              </a:spcBef>
              <a:spcAft>
                <a:spcPct val="0"/>
              </a:spcAft>
              <a:defRPr sz="3300">
                <a:latin typeface="Calibri" pitchFamily="34" charset="0"/>
              </a:defRPr>
            </a:lvl8pPr>
            <a:lvl9pPr marL="1371545" algn="ctr" fontAlgn="base">
              <a:spcBef>
                <a:spcPct val="0"/>
              </a:spcBef>
              <a:spcAft>
                <a:spcPct val="0"/>
              </a:spcAft>
              <a:defRPr sz="3300">
                <a:latin typeface="Calibri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ru-RU" altLang="ru-RU" sz="1800" dirty="0">
                <a:effectLst/>
              </a:rPr>
              <a:t>Муниципальные Образования, в которых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</a:rPr>
              <a:t>не сформированы нормативные запасы топлив</a:t>
            </a:r>
            <a:r>
              <a:rPr lang="ru-RU" altLang="ru-RU" sz="1800" dirty="0">
                <a:effectLst/>
              </a:rPr>
              <a:t>а</a:t>
            </a:r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D3EE031F-D2C9-4B75-90E0-512AA6311393}"/>
              </a:ext>
            </a:extLst>
          </p:cNvPr>
          <p:cNvSpPr txBox="1">
            <a:spLocks/>
          </p:cNvSpPr>
          <p:nvPr/>
        </p:nvSpPr>
        <p:spPr>
          <a:xfrm>
            <a:off x="8748464" y="4731990"/>
            <a:ext cx="288032" cy="288032"/>
          </a:xfrm>
          <a:prstGeom prst="rect">
            <a:avLst/>
          </a:prstGeom>
        </p:spPr>
        <p:txBody>
          <a:bodyPr vert="horz" lIns="49797" tIns="24899" rIns="49797" bIns="24899" rtlCol="0" anchor="ctr"/>
          <a:lstStyle>
            <a:defPPr>
              <a:defRPr lang="ru-RU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fld id="{3E716BDD-ECB7-4C86-83A2-DDBB799AEF99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5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7616A4C-48CE-4915-B8FD-E39B382C0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5496" y="15466"/>
            <a:ext cx="576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6AA1DFA-EBD0-4060-80FA-728ED4E44433}"/>
              </a:ext>
            </a:extLst>
          </p:cNvPr>
          <p:cNvSpPr txBox="1"/>
          <p:nvPr/>
        </p:nvSpPr>
        <p:spPr>
          <a:xfrm>
            <a:off x="7755787" y="632083"/>
            <a:ext cx="12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27.08.2021</a:t>
            </a:r>
          </a:p>
        </p:txBody>
      </p:sp>
    </p:spTree>
    <p:extLst>
      <p:ext uri="{BB962C8B-B14F-4D97-AF65-F5344CB8AC3E}">
        <p14:creationId xmlns:p14="http://schemas.microsoft.com/office/powerpoint/2010/main" val="170391665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993001"/>
              </p:ext>
            </p:extLst>
          </p:nvPr>
        </p:nvGraphicFramePr>
        <p:xfrm>
          <a:off x="755470" y="844002"/>
          <a:ext cx="7920000" cy="39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7856039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</a:p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п/п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МО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работ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Сумма</a:t>
                      </a:r>
                      <a:r>
                        <a:rPr lang="ru-RU" sz="11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субсидии,</a:t>
                      </a:r>
                    </a:p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100" b="1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тыс. руб.</a:t>
                      </a:r>
                      <a:endParaRPr lang="ru-RU" sz="11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11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1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исполнения</a:t>
                      </a:r>
                      <a:endParaRPr lang="ru-RU" sz="1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Андреапольский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мун</a:t>
                      </a:r>
                      <a:r>
                        <a:rPr lang="ru-RU" sz="11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. округ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000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Капитальный ремонт теплотрассы и трассы ГВС</a:t>
                      </a:r>
                      <a:r>
                        <a:rPr lang="ru-RU" sz="1100" baseline="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1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г. </a:t>
                      </a:r>
                      <a:r>
                        <a:rPr lang="ru-RU" sz="11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Андреаполь</a:t>
                      </a:r>
                      <a:r>
                        <a:rPr lang="ru-RU" sz="11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,</a:t>
                      </a:r>
                      <a:endParaRPr lang="ru-RU" sz="1100" baseline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ул. Кленовая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2000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3 648,31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Бельский район</a:t>
                      </a:r>
                    </a:p>
                  </a:txBody>
                  <a:tcPr marL="36000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Капитальный ремонт участка теплотрассы г. Белый, ул. Правды</a:t>
                      </a:r>
                    </a:p>
                  </a:txBody>
                  <a:tcPr marL="72000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2 493,22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г. Тверь</a:t>
                      </a:r>
                    </a:p>
                  </a:txBody>
                  <a:tcPr marL="36000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Капитальный ремонт тепловых сетей ул. Ерофеева,</a:t>
                      </a:r>
                      <a:r>
                        <a:rPr lang="ru-RU" sz="1100" kern="1200" baseline="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100" kern="12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пр</a:t>
                      </a:r>
                      <a:r>
                        <a:rPr lang="ru-RU" sz="11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-д Швейников</a:t>
                      </a:r>
                    </a:p>
                  </a:txBody>
                  <a:tcPr marL="72000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1 010,51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100" kern="12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Кашинский</a:t>
                      </a:r>
                      <a:endParaRPr lang="ru-RU" sz="1100" kern="1200" baseline="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гор. округ</a:t>
                      </a:r>
                    </a:p>
                  </a:txBody>
                  <a:tcPr marL="36000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Капитальный ремонт </a:t>
                      </a:r>
                      <a:r>
                        <a:rPr lang="ru-RU" sz="11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теплотрассы</a:t>
                      </a:r>
                      <a:r>
                        <a:rPr lang="ru-RU" sz="11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г. Кашин,</a:t>
                      </a:r>
                      <a:r>
                        <a:rPr lang="ru-RU" sz="1100" kern="1200" baseline="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1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ул. Комсомольская,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ул. Чистопрудная</a:t>
                      </a:r>
                    </a:p>
                  </a:txBody>
                  <a:tcPr marL="72000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375,82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Кесовогорский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район</a:t>
                      </a:r>
                    </a:p>
                  </a:txBody>
                  <a:tcPr marL="36000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Капитальный ремонт тепловой сети </a:t>
                      </a:r>
                      <a:r>
                        <a:rPr lang="ru-RU" sz="1100" kern="12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пгт</a:t>
                      </a:r>
                      <a:r>
                        <a:rPr lang="ru-RU" sz="11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Кесова Гора,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ул. Почтовая, ул. Красная Горка, ул. </a:t>
                      </a:r>
                      <a:r>
                        <a:rPr lang="ru-RU" sz="1100" kern="12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Старовокзальная</a:t>
                      </a:r>
                      <a:endParaRPr lang="ru-RU" sz="1100" kern="12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2000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1 349,76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6</a:t>
                      </a:r>
                      <a:endParaRPr lang="ru-RU" sz="11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100" kern="12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Оленинский</a:t>
                      </a:r>
                      <a:endParaRPr lang="ru-RU" sz="1100" kern="1200" baseline="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мун</a:t>
                      </a:r>
                      <a:r>
                        <a:rPr lang="ru-RU" sz="11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. округ</a:t>
                      </a:r>
                      <a:endParaRPr lang="ru-RU" sz="1100" kern="12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000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Капитальный ремонт участка тепловых сетей в </a:t>
                      </a:r>
                      <a:r>
                        <a:rPr lang="ru-RU" sz="1100" kern="12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пгт</a:t>
                      </a:r>
                      <a:r>
                        <a:rPr lang="ru-RU" sz="11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Оленино,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ул. Кузьмина</a:t>
                      </a:r>
                    </a:p>
                  </a:txBody>
                  <a:tcPr marL="72000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1 148,06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7</a:t>
                      </a:r>
                      <a:endParaRPr lang="ru-RU" sz="11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100" kern="12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Селижаровский</a:t>
                      </a:r>
                      <a:endParaRPr lang="ru-RU" sz="1100" kern="12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мун</a:t>
                      </a:r>
                      <a:r>
                        <a:rPr lang="ru-RU" sz="11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. округ</a:t>
                      </a:r>
                      <a:endParaRPr lang="ru-RU" sz="1100" kern="12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000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Капитальный ремонт </a:t>
                      </a:r>
                      <a:r>
                        <a:rPr lang="ru-RU" sz="11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теплотрассы</a:t>
                      </a:r>
                      <a:r>
                        <a:rPr lang="ru-RU" sz="11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100" kern="12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пгт</a:t>
                      </a:r>
                      <a:r>
                        <a:rPr lang="ru-RU" sz="11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Селижарово,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ул. </a:t>
                      </a:r>
                      <a:r>
                        <a:rPr lang="ru-RU" sz="1100" kern="12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Льнозаводская</a:t>
                      </a:r>
                      <a:endParaRPr lang="ru-RU" sz="1100" kern="12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2000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896,59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8</a:t>
                      </a:r>
                      <a:endParaRPr lang="ru-RU" sz="11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Старицкий район</a:t>
                      </a:r>
                    </a:p>
                  </a:txBody>
                  <a:tcPr marL="36000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Замена оборудования в газовой котельной д. Ново-Ямская</a:t>
                      </a:r>
                    </a:p>
                  </a:txBody>
                  <a:tcPr marL="72000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1 414,62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Замена оборудования в модульной котельной г. Старица, ул. Захарова</a:t>
                      </a:r>
                    </a:p>
                  </a:txBody>
                  <a:tcPr marL="72000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1 099,54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100" kern="12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Удомельский</a:t>
                      </a:r>
                      <a:br>
                        <a:rPr lang="ru-RU" sz="11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11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гор. округ</a:t>
                      </a:r>
                    </a:p>
                  </a:txBody>
                  <a:tcPr marL="36000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Капитальный ремонт системы теплоснабжения д. </a:t>
                      </a:r>
                      <a:r>
                        <a:rPr lang="ru-RU" sz="1100" kern="12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Дерягино</a:t>
                      </a:r>
                      <a:endParaRPr lang="ru-RU" sz="1100" kern="12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2000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2 507,43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endParaRPr lang="ru-RU" sz="12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endParaRPr lang="ru-RU" sz="1200" kern="12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Капитальный ремонт здания котельной д. Ивановское</a:t>
                      </a:r>
                    </a:p>
                  </a:txBody>
                  <a:tcPr marL="72000" marR="3600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1 581,61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Конаковский район</a:t>
                      </a:r>
                    </a:p>
                  </a:txBody>
                  <a:tcPr marL="68580" marR="6858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Капитальный ремонт (замена 3 котлов КВр-0,4А) котельной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пос. 1-е Мая</a:t>
                      </a:r>
                    </a:p>
                  </a:txBody>
                  <a:tcPr marL="68580" marR="68580" marT="36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671,28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100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Блок-схема: узел 2"/>
          <p:cNvSpPr/>
          <p:nvPr/>
        </p:nvSpPr>
        <p:spPr>
          <a:xfrm>
            <a:off x="8496436" y="1460786"/>
            <a:ext cx="144000" cy="144016"/>
          </a:xfrm>
          <a:prstGeom prst="flowChartConnector">
            <a:avLst/>
          </a:prstGeom>
          <a:solidFill>
            <a:srgbClr val="C3F397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8AF3397D-8501-4EB6-B6EF-43FD64606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496" y="17207"/>
            <a:ext cx="82809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defRPr sz="2000" b="1" cap="all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cs typeface="+mn-cs"/>
              </a:defRPr>
            </a:lvl2pPr>
            <a:lvl3pPr>
              <a:defRPr>
                <a:cs typeface="+mn-cs"/>
              </a:defRPr>
            </a:lvl3pPr>
            <a:lvl4pPr>
              <a:defRPr>
                <a:cs typeface="+mn-cs"/>
              </a:defRPr>
            </a:lvl4pPr>
            <a:lvl5pPr>
              <a:defRPr>
                <a:cs typeface="+mn-cs"/>
              </a:defRPr>
            </a:lvl5pPr>
            <a:lvl6pPr>
              <a:defRPr>
                <a:cs typeface="+mn-cs"/>
              </a:defRPr>
            </a:lvl6pPr>
            <a:lvl7pPr>
              <a:defRPr>
                <a:cs typeface="+mn-cs"/>
              </a:defRPr>
            </a:lvl7pPr>
            <a:lvl8pPr>
              <a:defRPr>
                <a:cs typeface="+mn-cs"/>
              </a:defRPr>
            </a:lvl8pPr>
            <a:lvl9pPr>
              <a:defRPr>
                <a:cs typeface="+mn-cs"/>
              </a:defRPr>
            </a:lvl9pPr>
          </a:lstStyle>
          <a:p>
            <a:r>
              <a:rPr lang="ru-RU" altLang="ru-RU" sz="1800" dirty="0"/>
              <a:t>ХОД Реализации региональной программы капитального ремонта объектов теплоснабжения </a:t>
            </a:r>
            <a:r>
              <a:rPr lang="ru-RU" altLang="ru-RU" sz="1800" cap="none" dirty="0"/>
              <a:t>(продолжение)</a:t>
            </a:r>
          </a:p>
        </p:txBody>
      </p:sp>
      <p:sp>
        <p:nvSpPr>
          <p:cNvPr id="19" name="Номер слайда 3">
            <a:extLst>
              <a:ext uri="{FF2B5EF4-FFF2-40B4-BE49-F238E27FC236}">
                <a16:creationId xmlns:a16="http://schemas.microsoft.com/office/drawing/2014/main" id="{F0671318-D629-4F71-A8E1-7B7E5DDB2B3F}"/>
              </a:ext>
            </a:extLst>
          </p:cNvPr>
          <p:cNvSpPr txBox="1">
            <a:spLocks/>
          </p:cNvSpPr>
          <p:nvPr/>
        </p:nvSpPr>
        <p:spPr>
          <a:xfrm>
            <a:off x="8748464" y="4731990"/>
            <a:ext cx="288032" cy="288032"/>
          </a:xfrm>
          <a:prstGeom prst="rect">
            <a:avLst/>
          </a:prstGeom>
        </p:spPr>
        <p:txBody>
          <a:bodyPr vert="horz" lIns="49797" tIns="24899" rIns="49797" bIns="24899" rtlCol="0" anchor="ctr"/>
          <a:lstStyle>
            <a:defPPr>
              <a:defRPr lang="ru-RU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fld id="{3E716BDD-ECB7-4C86-83A2-DDBB799AEF99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6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7F2EDCD9-4AE2-41AE-A3FD-19F86A32B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5496" y="15466"/>
            <a:ext cx="576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7E9FADD-B24B-44F1-8E18-CC58D8F4270D}"/>
              </a:ext>
            </a:extLst>
          </p:cNvPr>
          <p:cNvSpPr txBox="1"/>
          <p:nvPr/>
        </p:nvSpPr>
        <p:spPr>
          <a:xfrm>
            <a:off x="7560590" y="591512"/>
            <a:ext cx="12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27.08.2021</a:t>
            </a:r>
            <a:endParaRPr lang="ru-RU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Блок-схема: узел 16"/>
          <p:cNvSpPr/>
          <p:nvPr/>
        </p:nvSpPr>
        <p:spPr>
          <a:xfrm>
            <a:off x="8496436" y="1748818"/>
            <a:ext cx="144000" cy="144016"/>
          </a:xfrm>
          <a:prstGeom prst="flowChartConnector">
            <a:avLst/>
          </a:prstGeom>
          <a:solidFill>
            <a:srgbClr val="C3F397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Блок-схема: узел 17"/>
          <p:cNvSpPr/>
          <p:nvPr/>
        </p:nvSpPr>
        <p:spPr>
          <a:xfrm>
            <a:off x="8496436" y="2000846"/>
            <a:ext cx="144000" cy="144016"/>
          </a:xfrm>
          <a:prstGeom prst="flowChartConnector">
            <a:avLst/>
          </a:prstGeom>
          <a:solidFill>
            <a:srgbClr val="C3F397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Блок-схема: узел 21"/>
          <p:cNvSpPr/>
          <p:nvPr/>
        </p:nvSpPr>
        <p:spPr>
          <a:xfrm>
            <a:off x="8496436" y="2288878"/>
            <a:ext cx="144000" cy="144016"/>
          </a:xfrm>
          <a:prstGeom prst="flowChartConnector">
            <a:avLst/>
          </a:prstGeom>
          <a:solidFill>
            <a:srgbClr val="C3F397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Блок-схема: узел 28"/>
          <p:cNvSpPr/>
          <p:nvPr/>
        </p:nvSpPr>
        <p:spPr>
          <a:xfrm>
            <a:off x="8496436" y="2607754"/>
            <a:ext cx="144000" cy="144016"/>
          </a:xfrm>
          <a:prstGeom prst="flowChartConnector">
            <a:avLst/>
          </a:prstGeom>
          <a:solidFill>
            <a:srgbClr val="C3F397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Блок-схема: узел 29"/>
          <p:cNvSpPr/>
          <p:nvPr/>
        </p:nvSpPr>
        <p:spPr>
          <a:xfrm>
            <a:off x="8496436" y="2936950"/>
            <a:ext cx="144000" cy="144016"/>
          </a:xfrm>
          <a:prstGeom prst="flowChartConnector">
            <a:avLst/>
          </a:prstGeom>
          <a:solidFill>
            <a:srgbClr val="C3F397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Блок-схема: узел 30"/>
          <p:cNvSpPr/>
          <p:nvPr/>
        </p:nvSpPr>
        <p:spPr>
          <a:xfrm>
            <a:off x="8496436" y="3260986"/>
            <a:ext cx="144000" cy="144016"/>
          </a:xfrm>
          <a:prstGeom prst="flowChartConnector">
            <a:avLst/>
          </a:prstGeom>
          <a:solidFill>
            <a:srgbClr val="C3F397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Блок-схема: узел 31"/>
          <p:cNvSpPr/>
          <p:nvPr/>
        </p:nvSpPr>
        <p:spPr>
          <a:xfrm>
            <a:off x="8496436" y="3549018"/>
            <a:ext cx="144000" cy="144016"/>
          </a:xfrm>
          <a:prstGeom prst="flowChartConnector">
            <a:avLst/>
          </a:prstGeom>
          <a:solidFill>
            <a:srgbClr val="C3F397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Блок-схема: узел 32"/>
          <p:cNvSpPr/>
          <p:nvPr/>
        </p:nvSpPr>
        <p:spPr>
          <a:xfrm>
            <a:off x="8496436" y="3801046"/>
            <a:ext cx="144000" cy="144016"/>
          </a:xfrm>
          <a:prstGeom prst="flowChartConnector">
            <a:avLst/>
          </a:prstGeom>
          <a:solidFill>
            <a:srgbClr val="C3F397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Блок-схема: узел 33"/>
          <p:cNvSpPr/>
          <p:nvPr/>
        </p:nvSpPr>
        <p:spPr>
          <a:xfrm>
            <a:off x="8496436" y="4053074"/>
            <a:ext cx="144000" cy="144016"/>
          </a:xfrm>
          <a:prstGeom prst="flowChartConnector">
            <a:avLst/>
          </a:prstGeom>
          <a:solidFill>
            <a:srgbClr val="C3F397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Блок-схема: узел 34"/>
          <p:cNvSpPr/>
          <p:nvPr/>
        </p:nvSpPr>
        <p:spPr>
          <a:xfrm>
            <a:off x="8496436" y="4305102"/>
            <a:ext cx="144000" cy="144016"/>
          </a:xfrm>
          <a:prstGeom prst="flowChartConnector">
            <a:avLst/>
          </a:prstGeom>
          <a:solidFill>
            <a:srgbClr val="C3F397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Блок-схема: узел 20"/>
          <p:cNvSpPr/>
          <p:nvPr/>
        </p:nvSpPr>
        <p:spPr>
          <a:xfrm>
            <a:off x="8496436" y="4593134"/>
            <a:ext cx="144000" cy="144016"/>
          </a:xfrm>
          <a:prstGeom prst="flowChartConnector">
            <a:avLst/>
          </a:prstGeom>
          <a:solidFill>
            <a:srgbClr val="C3F397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068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984052"/>
              </p:ext>
            </p:extLst>
          </p:nvPr>
        </p:nvGraphicFramePr>
        <p:xfrm>
          <a:off x="755470" y="1131990"/>
          <a:ext cx="792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7856039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</a:p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п/п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МО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работ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Сумма</a:t>
                      </a:r>
                      <a:r>
                        <a:rPr lang="ru-RU" sz="12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субсидии,</a:t>
                      </a:r>
                    </a:p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b="1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тыс. руб.</a:t>
                      </a:r>
                      <a:endParaRPr lang="ru-RU" sz="12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12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исполнения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 rowSpan="2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г. Тверь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Капитальный ремонт тепловых сетей ул. Ржевской,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ул. Маршала Буденного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3 536,14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92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endParaRPr lang="ru-RU" sz="12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endParaRPr lang="ru-RU" sz="1200" kern="12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Капитальный ремонт тепловых сетей на пр-т 50 лет Октября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4 930,38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90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Оленинский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мун</a:t>
                      </a: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. округ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Капитальный ремонт металлической дымовой трубы котельной</a:t>
                      </a:r>
                      <a:b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1200" kern="12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пгт</a:t>
                      </a: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Оленино,</a:t>
                      </a:r>
                      <a:r>
                        <a:rPr lang="ru-RU" sz="1200" kern="1200" baseline="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ул. Строителей</a:t>
                      </a:r>
                      <a:endParaRPr lang="ru-RU" sz="1200" kern="12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860,50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80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Кашинский</a:t>
                      </a:r>
                      <a:b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гор. округ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Капитальный ремонт тепловой трассы г. Кашин,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ул. Сад Тургенева, ул. Льва Толстого, пл. Соборная,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ул. Анатолия Луначарского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6 265,42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75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Бологовский район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Капитальный ремонт тепловой сети по адресу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:</a:t>
                      </a: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г. Бологое,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ул. Октябрьская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24 336,60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75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Блок-схема: узел 2"/>
          <p:cNvSpPr/>
          <p:nvPr/>
        </p:nvSpPr>
        <p:spPr>
          <a:xfrm>
            <a:off x="8496452" y="1851670"/>
            <a:ext cx="144000" cy="144016"/>
          </a:xfrm>
          <a:prstGeom prst="flowChartConnector">
            <a:avLst/>
          </a:prstGeom>
          <a:solidFill>
            <a:srgbClr val="C3F397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8AF3397D-8501-4EB6-B6EF-43FD64606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496" y="51470"/>
            <a:ext cx="82809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defRPr sz="2000" b="1" cap="all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cs typeface="+mn-cs"/>
              </a:defRPr>
            </a:lvl2pPr>
            <a:lvl3pPr>
              <a:defRPr>
                <a:cs typeface="+mn-cs"/>
              </a:defRPr>
            </a:lvl3pPr>
            <a:lvl4pPr>
              <a:defRPr>
                <a:cs typeface="+mn-cs"/>
              </a:defRPr>
            </a:lvl4pPr>
            <a:lvl5pPr>
              <a:defRPr>
                <a:cs typeface="+mn-cs"/>
              </a:defRPr>
            </a:lvl5pPr>
            <a:lvl6pPr>
              <a:defRPr>
                <a:cs typeface="+mn-cs"/>
              </a:defRPr>
            </a:lvl6pPr>
            <a:lvl7pPr>
              <a:defRPr>
                <a:cs typeface="+mn-cs"/>
              </a:defRPr>
            </a:lvl7pPr>
            <a:lvl8pPr>
              <a:defRPr>
                <a:cs typeface="+mn-cs"/>
              </a:defRPr>
            </a:lvl8pPr>
            <a:lvl9pPr>
              <a:defRPr>
                <a:cs typeface="+mn-cs"/>
              </a:defRPr>
            </a:lvl9pPr>
          </a:lstStyle>
          <a:p>
            <a:r>
              <a:rPr lang="ru-RU" altLang="ru-RU" sz="1800" dirty="0"/>
              <a:t>ХОД Реализации региональной программы капитального ремонта объектов теплоснабжения </a:t>
            </a:r>
            <a:r>
              <a:rPr lang="ru-RU" altLang="ru-RU" sz="1800" cap="none" dirty="0"/>
              <a:t>(продолжение)</a:t>
            </a:r>
          </a:p>
        </p:txBody>
      </p:sp>
      <p:sp>
        <p:nvSpPr>
          <p:cNvPr id="19" name="Номер слайда 3">
            <a:extLst>
              <a:ext uri="{FF2B5EF4-FFF2-40B4-BE49-F238E27FC236}">
                <a16:creationId xmlns:a16="http://schemas.microsoft.com/office/drawing/2014/main" id="{F0671318-D629-4F71-A8E1-7B7E5DDB2B3F}"/>
              </a:ext>
            </a:extLst>
          </p:cNvPr>
          <p:cNvSpPr txBox="1">
            <a:spLocks/>
          </p:cNvSpPr>
          <p:nvPr/>
        </p:nvSpPr>
        <p:spPr>
          <a:xfrm>
            <a:off x="8748464" y="4731990"/>
            <a:ext cx="288032" cy="288032"/>
          </a:xfrm>
          <a:prstGeom prst="rect">
            <a:avLst/>
          </a:prstGeom>
        </p:spPr>
        <p:txBody>
          <a:bodyPr vert="horz" lIns="49797" tIns="24899" rIns="49797" bIns="24899" rtlCol="0" anchor="ctr"/>
          <a:lstStyle>
            <a:defPPr>
              <a:defRPr lang="ru-RU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fld id="{3E716BDD-ECB7-4C86-83A2-DDBB799AEF99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7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7F2EDCD9-4AE2-41AE-A3FD-19F86A32B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5496" y="15466"/>
            <a:ext cx="576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7E9FADD-B24B-44F1-8E18-CC58D8F4270D}"/>
              </a:ext>
            </a:extLst>
          </p:cNvPr>
          <p:cNvSpPr txBox="1"/>
          <p:nvPr/>
        </p:nvSpPr>
        <p:spPr>
          <a:xfrm>
            <a:off x="7560590" y="879594"/>
            <a:ext cx="12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27.08.2021</a:t>
            </a:r>
            <a:endParaRPr lang="ru-RU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Блок-схема: узел 13"/>
          <p:cNvSpPr/>
          <p:nvPr/>
        </p:nvSpPr>
        <p:spPr>
          <a:xfrm>
            <a:off x="8496436" y="2283718"/>
            <a:ext cx="144000" cy="144016"/>
          </a:xfrm>
          <a:prstGeom prst="flowChartConnector">
            <a:avLst/>
          </a:prstGeom>
          <a:solidFill>
            <a:srgbClr val="C3F397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Блок-схема: узел 14"/>
          <p:cNvSpPr/>
          <p:nvPr/>
        </p:nvSpPr>
        <p:spPr>
          <a:xfrm>
            <a:off x="8496436" y="2643758"/>
            <a:ext cx="144000" cy="144016"/>
          </a:xfrm>
          <a:prstGeom prst="flowChartConnector">
            <a:avLst/>
          </a:prstGeom>
          <a:solidFill>
            <a:srgbClr val="C3F397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Блок-схема: узел 20"/>
          <p:cNvSpPr/>
          <p:nvPr/>
        </p:nvSpPr>
        <p:spPr>
          <a:xfrm>
            <a:off x="8496436" y="3183818"/>
            <a:ext cx="144000" cy="144016"/>
          </a:xfrm>
          <a:prstGeom prst="flowChartConnector">
            <a:avLst/>
          </a:prstGeom>
          <a:solidFill>
            <a:srgbClr val="C3F397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Блок-схема: узел 22"/>
          <p:cNvSpPr/>
          <p:nvPr/>
        </p:nvSpPr>
        <p:spPr>
          <a:xfrm>
            <a:off x="8496436" y="3723878"/>
            <a:ext cx="144000" cy="144016"/>
          </a:xfrm>
          <a:prstGeom prst="flowChartConnector">
            <a:avLst/>
          </a:prstGeom>
          <a:solidFill>
            <a:srgbClr val="C3F397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6264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3">
            <a:extLst>
              <a:ext uri="{FF2B5EF4-FFF2-40B4-BE49-F238E27FC236}">
                <a16:creationId xmlns:a16="http://schemas.microsoft.com/office/drawing/2014/main" id="{8AF3397D-8501-4EB6-B6EF-43FD64606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496" y="51470"/>
            <a:ext cx="82809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defRPr sz="2000" b="1" cap="all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cs typeface="+mn-cs"/>
              </a:defRPr>
            </a:lvl2pPr>
            <a:lvl3pPr>
              <a:defRPr>
                <a:cs typeface="+mn-cs"/>
              </a:defRPr>
            </a:lvl3pPr>
            <a:lvl4pPr>
              <a:defRPr>
                <a:cs typeface="+mn-cs"/>
              </a:defRPr>
            </a:lvl4pPr>
            <a:lvl5pPr>
              <a:defRPr>
                <a:cs typeface="+mn-cs"/>
              </a:defRPr>
            </a:lvl5pPr>
            <a:lvl6pPr>
              <a:defRPr>
                <a:cs typeface="+mn-cs"/>
              </a:defRPr>
            </a:lvl6pPr>
            <a:lvl7pPr>
              <a:defRPr>
                <a:cs typeface="+mn-cs"/>
              </a:defRPr>
            </a:lvl7pPr>
            <a:lvl8pPr>
              <a:defRPr>
                <a:cs typeface="+mn-cs"/>
              </a:defRPr>
            </a:lvl8pPr>
            <a:lvl9pPr>
              <a:defRPr>
                <a:cs typeface="+mn-cs"/>
              </a:defRPr>
            </a:lvl9pPr>
          </a:lstStyle>
          <a:p>
            <a:r>
              <a:rPr lang="ru-RU" altLang="ru-RU" sz="1800" dirty="0"/>
              <a:t>ХОД Реализации региональной программы капитального ремонта объектов теплоснабжения </a:t>
            </a:r>
            <a:r>
              <a:rPr lang="ru-RU" altLang="ru-RU" sz="1800" cap="none" dirty="0"/>
              <a:t>(продолжение)</a:t>
            </a:r>
          </a:p>
        </p:txBody>
      </p:sp>
      <p:sp>
        <p:nvSpPr>
          <p:cNvPr id="19" name="Номер слайда 3">
            <a:extLst>
              <a:ext uri="{FF2B5EF4-FFF2-40B4-BE49-F238E27FC236}">
                <a16:creationId xmlns:a16="http://schemas.microsoft.com/office/drawing/2014/main" id="{F0671318-D629-4F71-A8E1-7B7E5DDB2B3F}"/>
              </a:ext>
            </a:extLst>
          </p:cNvPr>
          <p:cNvSpPr txBox="1">
            <a:spLocks/>
          </p:cNvSpPr>
          <p:nvPr/>
        </p:nvSpPr>
        <p:spPr>
          <a:xfrm>
            <a:off x="8748464" y="4731990"/>
            <a:ext cx="288032" cy="288032"/>
          </a:xfrm>
          <a:prstGeom prst="rect">
            <a:avLst/>
          </a:prstGeom>
        </p:spPr>
        <p:txBody>
          <a:bodyPr vert="horz" lIns="49797" tIns="24899" rIns="49797" bIns="24899" rtlCol="0" anchor="ctr"/>
          <a:lstStyle>
            <a:defPPr>
              <a:defRPr lang="ru-RU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fld id="{3E716BDD-ECB7-4C86-83A2-DDBB799AEF99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8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7F2EDCD9-4AE2-41AE-A3FD-19F86A32B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5496" y="15466"/>
            <a:ext cx="576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677305"/>
              </p:ext>
            </p:extLst>
          </p:nvPr>
        </p:nvGraphicFramePr>
        <p:xfrm>
          <a:off x="683460" y="880050"/>
          <a:ext cx="8208000" cy="38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4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</a:p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п/п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МО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работ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Сумма</a:t>
                      </a:r>
                      <a:r>
                        <a:rPr lang="ru-RU" sz="12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субсидии,</a:t>
                      </a:r>
                    </a:p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b="1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тыс. руб.</a:t>
                      </a:r>
                      <a:endParaRPr lang="ru-RU" sz="12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12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исполнения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Примечания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Нелидовский</a:t>
                      </a:r>
                      <a:endParaRPr lang="ru-RU" sz="12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гор.</a:t>
                      </a:r>
                      <a:r>
                        <a:rPr lang="ru-RU" sz="12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округ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Капитальный ремонт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тепловых сетей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г. Нелидово, пр-т Ленина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19 479,74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67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Муниципальный контракт от 16.08.2021,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срок исполнения работ 30.09.2021</a:t>
                      </a:r>
                      <a:b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</a:b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ООО «Смит-Ярцево»,</a:t>
                      </a:r>
                      <a:r>
                        <a:rPr lang="ru-RU" sz="12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г. Ярцево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Максатихинский</a:t>
                      </a:r>
                      <a:endParaRPr lang="ru-RU" sz="12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район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Капитальный ремонт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котельной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с/п </a:t>
                      </a:r>
                      <a:r>
                        <a:rPr lang="ru-RU" sz="12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Малышевское</a:t>
                      </a: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д. Каменка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2 371,76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Муниципальный контракт от 09.08.2021,</a:t>
                      </a:r>
                      <a:b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</a:b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срок исполнения работ 30.09.2021</a:t>
                      </a:r>
                      <a:b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</a:b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ООО «</a:t>
                      </a:r>
                      <a:r>
                        <a:rPr lang="ru-RU" sz="12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Авангардстрой</a:t>
                      </a: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», г. Тверь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Зубцовский район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Капитальный ремонт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тепловой сети и ГВС</a:t>
                      </a:r>
                      <a:br>
                        <a:rPr lang="ru-RU" sz="12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</a:br>
                      <a:r>
                        <a:rPr lang="ru-RU" sz="12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г. Зубцов, ул. Победы</a:t>
                      </a:r>
                      <a:endParaRPr lang="ru-RU" sz="12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7 970,60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Муниципальный контракт от 20.08.2021,</a:t>
                      </a:r>
                      <a:b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</a:b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срок исполнения работ 03.10.2021</a:t>
                      </a:r>
                      <a:b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</a:b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ООО «ТВЕРЬЭНЕРГОЦЕНТРМОНТАЖ»,</a:t>
                      </a:r>
                      <a:b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</a:b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г. Тверь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Калязинский район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Капитальный ремонт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тепловой сети г. Калязин, уд. Коминтерна</a:t>
                      </a:r>
                      <a:endParaRPr lang="ru-RU" sz="12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11 617,90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Муниципальный контракт от 25.08.2021,</a:t>
                      </a:r>
                      <a:b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</a:b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срок исполнения работ 25.09.2021</a:t>
                      </a:r>
                      <a:b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</a:b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ООО «Смит-Ярцево»,</a:t>
                      </a:r>
                      <a:r>
                        <a:rPr lang="ru-RU" sz="12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г. Ярцево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Ржевский район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Капитальный ремонт тепловых сетей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пос. Ильченко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2 860,08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Муниципальный контракт в стадии заключения  ООО Юникс-Строй Ржев,</a:t>
                      </a:r>
                      <a:b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</a:b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срок исполнения работ 24.09.2021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Блок-схема: узел 16"/>
          <p:cNvSpPr/>
          <p:nvPr/>
        </p:nvSpPr>
        <p:spPr>
          <a:xfrm>
            <a:off x="5832140" y="1707654"/>
            <a:ext cx="144000" cy="144016"/>
          </a:xfrm>
          <a:prstGeom prst="flowChartConnector">
            <a:avLst/>
          </a:prstGeom>
          <a:solidFill>
            <a:srgbClr val="FFFF00">
              <a:alpha val="60000"/>
            </a:srgb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Блок-схема: узел 17"/>
          <p:cNvSpPr/>
          <p:nvPr/>
        </p:nvSpPr>
        <p:spPr>
          <a:xfrm>
            <a:off x="5832140" y="2283718"/>
            <a:ext cx="144000" cy="144016"/>
          </a:xfrm>
          <a:prstGeom prst="flowChartConnector">
            <a:avLst/>
          </a:prstGeom>
          <a:solidFill>
            <a:srgbClr val="FFFF00">
              <a:alpha val="60000"/>
            </a:srgb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Блок-схема: узел 21"/>
          <p:cNvSpPr/>
          <p:nvPr/>
        </p:nvSpPr>
        <p:spPr>
          <a:xfrm>
            <a:off x="5832140" y="3003798"/>
            <a:ext cx="144000" cy="144016"/>
          </a:xfrm>
          <a:prstGeom prst="flowChartConnector">
            <a:avLst/>
          </a:prstGeom>
          <a:solidFill>
            <a:srgbClr val="FF0000">
              <a:alpha val="60000"/>
            </a:srgb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Блок-схема: узел 24"/>
          <p:cNvSpPr/>
          <p:nvPr/>
        </p:nvSpPr>
        <p:spPr>
          <a:xfrm>
            <a:off x="5832140" y="3759882"/>
            <a:ext cx="144000" cy="144016"/>
          </a:xfrm>
          <a:prstGeom prst="flowChartConnector">
            <a:avLst/>
          </a:prstGeom>
          <a:solidFill>
            <a:srgbClr val="FF0000">
              <a:alpha val="60000"/>
            </a:srgb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Блок-схема: узел 25"/>
          <p:cNvSpPr/>
          <p:nvPr/>
        </p:nvSpPr>
        <p:spPr>
          <a:xfrm>
            <a:off x="5832140" y="4371950"/>
            <a:ext cx="144000" cy="144016"/>
          </a:xfrm>
          <a:prstGeom prst="flowChartConnector">
            <a:avLst/>
          </a:prstGeom>
          <a:solidFill>
            <a:srgbClr val="FF0000">
              <a:alpha val="60000"/>
            </a:srgb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E9FADD-B24B-44F1-8E18-CC58D8F4270D}"/>
              </a:ext>
            </a:extLst>
          </p:cNvPr>
          <p:cNvSpPr txBox="1"/>
          <p:nvPr/>
        </p:nvSpPr>
        <p:spPr>
          <a:xfrm>
            <a:off x="7776620" y="627534"/>
            <a:ext cx="12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27.08.2021</a:t>
            </a:r>
            <a:endParaRPr lang="ru-RU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4684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37158</TotalTime>
  <Words>1471</Words>
  <Application>Microsoft Office PowerPoint</Application>
  <PresentationFormat>Экран (16:9)</PresentationFormat>
  <Paragraphs>687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Tahoma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dom</dc:creator>
  <cp:lastModifiedBy>ЦветковАИ</cp:lastModifiedBy>
  <cp:revision>4305</cp:revision>
  <cp:lastPrinted>2021-08-23T10:26:21Z</cp:lastPrinted>
  <dcterms:modified xsi:type="dcterms:W3CDTF">2021-08-27T17:19:21Z</dcterms:modified>
</cp:coreProperties>
</file>