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9" r:id="rId2"/>
    <p:sldId id="264" r:id="rId3"/>
    <p:sldId id="278" r:id="rId4"/>
    <p:sldId id="288" r:id="rId5"/>
    <p:sldId id="280" r:id="rId6"/>
    <p:sldId id="289" r:id="rId7"/>
    <p:sldId id="268" r:id="rId8"/>
    <p:sldId id="286" r:id="rId9"/>
    <p:sldId id="274" r:id="rId10"/>
    <p:sldId id="285" r:id="rId11"/>
    <p:sldId id="276" r:id="rId12"/>
    <p:sldId id="282" r:id="rId13"/>
  </p:sldIdLst>
  <p:sldSz cx="9144000" cy="5143500" type="screen16x9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58F07"/>
    <a:srgbClr val="A8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0D64E-3F0D-4AE9-B310-C3759183F66C}" type="datetimeFigureOut">
              <a:rPr lang="ru-RU" smtClean="0"/>
              <a:pPr/>
              <a:t>27.08.2021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7F607-050D-4A06-B378-6A5BB9C276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0E5E-6A98-4A43-BB28-0AE04D9154B8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42E3-4B67-4BF4-B3CB-F642900B3B11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ECF4-3902-4A26-A903-FD321ACBB9ED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C51-2321-4A48-9FFD-22331EE0D54D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7BD1-4AC6-4B2C-9CA5-C7C79DB997F7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F9F-C02E-40C1-990F-E15288D069DE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73-367C-4C15-B9F7-71E82A445664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72A8-045E-4A40-AB56-1A56DBD85EC8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7496-58C5-4706-942D-81BD6457EC90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B66A-E481-4B46-9E9E-1C6A70CA4199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DA8B-1D21-4EF0-95F7-F3188DA890CB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6BFE-BF5C-4F32-8856-012B2BB163E1}" type="datetime1">
              <a:rPr lang="ru-RU" smtClean="0"/>
              <a:pPr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000" y="1707654"/>
            <a:ext cx="7812870" cy="18722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Предложения по перепрофилированию коечного фонда ГБУЗ</a:t>
            </a:r>
          </a:p>
          <a:p>
            <a:pPr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«Родильный дом № 2» </a:t>
            </a:r>
          </a:p>
        </p:txBody>
      </p:sp>
      <p:sp>
        <p:nvSpPr>
          <p:cNvPr id="4" name="Заголовок 20"/>
          <p:cNvSpPr txBox="1">
            <a:spLocks/>
          </p:cNvSpPr>
          <p:nvPr/>
        </p:nvSpPr>
        <p:spPr>
          <a:xfrm>
            <a:off x="981637" y="107139"/>
            <a:ext cx="7586809" cy="52550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ru-RU" sz="16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ТЕРРИТОРИАЛЬНЫЙ ФОНД </a:t>
            </a:r>
          </a:p>
          <a:p>
            <a:r>
              <a:rPr lang="ru-RU" sz="16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ОБЯЗАТЕЛЬНОГО МЕДИЦИНСКОГО</a:t>
            </a:r>
          </a:p>
          <a:p>
            <a:r>
              <a:rPr lang="ru-RU" sz="16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СТРАХОВАНИЯ ТВЕРСКОЙ ОБЛАСТИ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14414" y="4446998"/>
            <a:ext cx="6672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ru-RU" sz="1600" b="1" dirty="0" smtClean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августа 2021 года</a:t>
            </a:r>
          </a:p>
        </p:txBody>
      </p:sp>
      <p:pic>
        <p:nvPicPr>
          <p:cNvPr id="7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Стрелка вниз 51"/>
          <p:cNvSpPr/>
          <p:nvPr/>
        </p:nvSpPr>
        <p:spPr>
          <a:xfrm>
            <a:off x="7000892" y="3679038"/>
            <a:ext cx="500066" cy="26789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26"/>
          <p:cNvSpPr/>
          <p:nvPr/>
        </p:nvSpPr>
        <p:spPr>
          <a:xfrm>
            <a:off x="6643702" y="2473523"/>
            <a:ext cx="1071570" cy="321471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2357422" y="2473523"/>
            <a:ext cx="1071570" cy="321471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3" name="Таблица 11"/>
          <p:cNvSpPr>
            <a:spLocks noGrp="1"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57" tIns="43228" rIns="86457" bIns="43228"/>
          <a:lstStyle/>
          <a:p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14744" y="910816"/>
            <a:ext cx="2643206" cy="5893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ГБУЗ «РД №2»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71538" y="1571618"/>
            <a:ext cx="3571900" cy="100013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Здание стационара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(ул. Двор Пролетарки д.151)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3657 м</a:t>
            </a:r>
            <a:r>
              <a:rPr lang="ru-RU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57818" y="1571618"/>
            <a:ext cx="3571900" cy="100013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Женская консультация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(пр. Ленина д.42)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470,6 м</a:t>
            </a:r>
            <a:r>
              <a:rPr lang="ru-RU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hape 14"/>
          <p:cNvCxnSpPr>
            <a:stCxn id="8" idx="3"/>
            <a:endCxn id="11" idx="0"/>
          </p:cNvCxnSpPr>
          <p:nvPr/>
        </p:nvCxnSpPr>
        <p:spPr>
          <a:xfrm>
            <a:off x="6357950" y="1205498"/>
            <a:ext cx="785818" cy="36612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8" idx="1"/>
            <a:endCxn id="9" idx="0"/>
          </p:cNvCxnSpPr>
          <p:nvPr/>
        </p:nvCxnSpPr>
        <p:spPr>
          <a:xfrm rot="10800000" flipV="1">
            <a:off x="2857488" y="1205498"/>
            <a:ext cx="857256" cy="36612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1285852" y="2848572"/>
            <a:ext cx="3286148" cy="8036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ГБУЗ Центр                            им. В.П.Аваева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786446" y="2848572"/>
            <a:ext cx="3000396" cy="8572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ГБУЗ «Областной родильный дом»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357290" y="3759407"/>
            <a:ext cx="4572032" cy="4822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Централизованная  лаборатория (в том числе бактериологическая лаборатория)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429388" y="4000510"/>
            <a:ext cx="1643074" cy="64294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Женская консультация </a:t>
            </a: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357290" y="4339840"/>
            <a:ext cx="4572032" cy="4822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Отделение химиотерапии  Центра амбулаторной онкологической помощи </a:t>
            </a:r>
          </a:p>
        </p:txBody>
      </p:sp>
      <p:cxnSp>
        <p:nvCxnSpPr>
          <p:cNvPr id="43" name="Соединительная линия уступом 42"/>
          <p:cNvCxnSpPr>
            <a:stCxn id="19" idx="1"/>
            <a:endCxn id="28" idx="1"/>
          </p:cNvCxnSpPr>
          <p:nvPr/>
        </p:nvCxnSpPr>
        <p:spPr>
          <a:xfrm rot="10800000" flipH="1" flipV="1">
            <a:off x="1285852" y="3250410"/>
            <a:ext cx="71438" cy="750099"/>
          </a:xfrm>
          <a:prstGeom prst="bentConnector3">
            <a:avLst>
              <a:gd name="adj1" fmla="val -319998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/>
          <p:nvPr/>
        </p:nvCxnSpPr>
        <p:spPr>
          <a:xfrm rot="16200000" flipH="1">
            <a:off x="906341" y="4138922"/>
            <a:ext cx="616151" cy="28575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20"/>
          <p:cNvSpPr txBox="1">
            <a:spLocks/>
          </p:cNvSpPr>
          <p:nvPr/>
        </p:nvSpPr>
        <p:spPr>
          <a:xfrm>
            <a:off x="1071538" y="142858"/>
            <a:ext cx="7929618" cy="60722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ПРЕДЛОЖЕНИЕ ПО ИСПОЛЬЗОВАНИЮ ПОМЕЩЕНИЙ                                ГБУЗ «РОДИЛЬНЫЙ ДОМ № 2» </a:t>
            </a:r>
          </a:p>
        </p:txBody>
      </p:sp>
      <p:pic>
        <p:nvPicPr>
          <p:cNvPr id="21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519394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Прямоугольник 13"/>
          <p:cNvSpPr>
            <a:spLocks noChangeArrowheads="1"/>
          </p:cNvSpPr>
          <p:nvPr/>
        </p:nvSpPr>
        <p:spPr bwMode="auto">
          <a:xfrm>
            <a:off x="857224" y="71420"/>
            <a:ext cx="8129616" cy="93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83" tIns="50442" rIns="100883" bIns="50442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ПЛАНИРУЕМЫЕ ФИНАНСОВЫЕ СРЕДСТВА ПРИ РАЗМЕЩЕНИИ ПОДРАЗДЕЛЕНИЙ ГБУЗ ЦЕНТР ИМ. В.П.АВАЕВА </a:t>
            </a:r>
          </a:p>
          <a:p>
            <a:pPr algn="ctr" eaLnBrk="1" hangingPunct="1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В ЗДАНИИ  ГБУЗ «РОДИЛЬНЫЙ ДОМ №2»</a:t>
            </a:r>
          </a:p>
        </p:txBody>
      </p:sp>
      <p:sp>
        <p:nvSpPr>
          <p:cNvPr id="5125" name="Таблица 11"/>
          <p:cNvSpPr>
            <a:spLocks noGrp="1"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ru-RU" alt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1538" y="1142990"/>
          <a:ext cx="7777333" cy="3521738"/>
        </p:xfrm>
        <a:graphic>
          <a:graphicData uri="http://schemas.openxmlformats.org/drawingml/2006/table">
            <a:tbl>
              <a:tblPr/>
              <a:tblGrid>
                <a:gridCol w="437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43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5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9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Виды помощи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Прогноз </a:t>
                      </a:r>
                    </a:p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</a:t>
                      </a:r>
                      <a:r>
                        <a:rPr lang="ru-RU" sz="15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2021 год, </a:t>
                      </a:r>
                    </a:p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сумма </a:t>
                      </a:r>
                    </a:p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тыс.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7969">
                <a:tc>
                  <a:txBody>
                    <a:bodyPr/>
                    <a:lstStyle/>
                    <a:p>
                      <a:pPr marL="0" indent="182563" algn="ctr" fontAlgn="b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82563" algn="ctr" fontAlgn="b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640">
                <a:tc>
                  <a:txBody>
                    <a:bodyPr/>
                    <a:lstStyle/>
                    <a:p>
                      <a:pPr marL="0" indent="182563"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90 949,9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243">
                <a:tc>
                  <a:txBody>
                    <a:bodyPr/>
                    <a:lstStyle/>
                    <a:p>
                      <a:pPr marL="0" indent="182563"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Централизованная лаборатория, в том числе: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89 281,6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243">
                <a:tc>
                  <a:txBody>
                    <a:bodyPr/>
                    <a:lstStyle/>
                    <a:p>
                      <a:pPr marL="0" indent="182563"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Бактериологическая лаборатория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12 056,6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243">
                <a:tc>
                  <a:txBody>
                    <a:bodyPr/>
                    <a:lstStyle/>
                    <a:p>
                      <a:pPr marL="0" indent="182563"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</a:t>
                      </a:r>
                    </a:p>
                    <a:p>
                      <a:pPr marL="0" indent="182563" algn="ctr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indent="0" algn="l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Отделение химиотерапии Центра амбулаторной онкологической  помощи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1 668,3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447956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3"/>
          <p:cNvSpPr>
            <a:spLocks noChangeArrowheads="1"/>
          </p:cNvSpPr>
          <p:nvPr/>
        </p:nvSpPr>
        <p:spPr bwMode="auto">
          <a:xfrm>
            <a:off x="642911" y="-18"/>
            <a:ext cx="8501089" cy="9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83" tIns="50442" rIns="100883" bIns="50442">
            <a:spAutoFit/>
          </a:bodyPr>
          <a:lstStyle/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ОБЕСПЕЧЕННОСТЬ ВРАЧЕБНЫМИ КАДРАМИ РОДИЛЬНЫХ ДОМОВ ГОРОДА ТВЕРИ В 2020 ГОДУ</a:t>
            </a:r>
            <a:endParaRPr lang="ru-RU" dirty="0">
              <a:solidFill>
                <a:srgbClr val="C58F07"/>
              </a:solidFill>
              <a:latin typeface="Times New Roman"/>
            </a:endParaRPr>
          </a:p>
          <a:p>
            <a:pPr algn="ctr"/>
            <a:endParaRPr lang="ru-RU" alt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Таблица 11"/>
          <p:cNvSpPr>
            <a:spLocks noGrp="1"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ru-RU" alt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00101" y="714365"/>
          <a:ext cx="7786742" cy="4332047"/>
        </p:xfrm>
        <a:graphic>
          <a:graphicData uri="http://schemas.openxmlformats.org/drawingml/2006/table">
            <a:tbl>
              <a:tblPr/>
              <a:tblGrid>
                <a:gridCol w="420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7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1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07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49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44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№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ГБУЗ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Среднеспис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 численность, всего (чел.)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 том числе по врачам: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43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численность (чел.)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укомплекто-ванность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(%)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расчетная потребность (чел.)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Всего,</a:t>
                      </a:r>
                    </a:p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в том числе: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1 040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208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1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"РД №2"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127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66%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1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"РД №5"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151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74%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1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"Областной родильный дом"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260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67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82%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1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"ОКПЦ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им.Е.М.Бакуниной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502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84%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802">
                <a:tc>
                  <a:txBody>
                    <a:bodyPr/>
                    <a:lstStyle/>
                    <a:p>
                      <a:pPr algn="l" fontAlgn="ctr"/>
                      <a:endParaRPr lang="ru-RU" sz="1200" b="0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900" b="0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200" b="0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023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Справочно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: врачебные кадры "РД №2" в условиях круглосуточного стационара:</a:t>
                      </a: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7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Всего,</a:t>
                      </a:r>
                    </a:p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в том числе: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02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гинеколог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02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анестезиолог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2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неонатолог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28" marR="8128" marT="6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128" marR="8128" marT="60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9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71406" y="71420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519394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7015290" y="3941838"/>
            <a:ext cx="405475" cy="18487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1000100" y="89279"/>
            <a:ext cx="7929618" cy="696521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РАБОТА СЛУЖБЫ РОДОВСПОМОЖЕНИЯ В ТВЕРСКОЙ ОБЛАСТИ В 2019 -2020  ГОДАХ (патология беременности, для беременных и рожениц</a:t>
            </a:r>
            <a:r>
              <a:rPr lang="ru-RU" altLang="ru-RU" sz="19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900" b="1" dirty="0">
              <a:solidFill>
                <a:srgbClr val="C58F07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900" b="1" dirty="0">
              <a:solidFill>
                <a:srgbClr val="C58F0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1142990"/>
          <a:ext cx="8001054" cy="3500463"/>
        </p:xfrm>
        <a:graphic>
          <a:graphicData uri="http://schemas.openxmlformats.org/drawingml/2006/table">
            <a:tbl>
              <a:tblPr/>
              <a:tblGrid>
                <a:gridCol w="3636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74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3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5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5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0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500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5250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859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5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Факт           за год</a:t>
                      </a:r>
                      <a:b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</a:br>
                      <a:endParaRPr lang="ru-RU" sz="1400" b="0" i="0" u="none" strike="noStrike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Потребность в койках по факту  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Факт           за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5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0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8832"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ru-RU" sz="1400" b="0" i="0" u="none" strike="noStrike" dirty="0">
                          <a:latin typeface="Times New Roman"/>
                        </a:rPr>
                        <a:t>1.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fontAlgn="ctr"/>
                      <a:r>
                        <a:rPr lang="ru-RU" sz="1400" b="1" i="0" u="none" strike="noStrike" dirty="0">
                          <a:latin typeface="Times New Roman"/>
                        </a:rPr>
                        <a:t>ВСЕГО </a:t>
                      </a:r>
                      <a:r>
                        <a:rPr lang="ru-RU" sz="1400" b="0" i="0" u="none" strike="noStrike" dirty="0">
                          <a:latin typeface="Times New Roman"/>
                        </a:rPr>
                        <a:t>по Тверской</a:t>
                      </a:r>
                      <a:r>
                        <a:rPr lang="ru-RU" sz="1400" b="0" i="0" u="none" strike="noStrike" baseline="0" dirty="0">
                          <a:latin typeface="Times New Roman"/>
                        </a:rPr>
                        <a:t> области, </a:t>
                      </a:r>
                      <a:r>
                        <a:rPr lang="ru-RU" sz="1400" b="0" i="0" u="none" strike="noStrike" dirty="0">
                          <a:latin typeface="Times New Roman"/>
                        </a:rPr>
                        <a:t>в том числе: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19 866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9 133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latin typeface="Times New Roman"/>
                        </a:rPr>
                        <a:t>580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latin typeface="Times New Roman"/>
                        </a:rPr>
                        <a:t>17 423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8 757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уровень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1 346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324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уровень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13 375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6 348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12 338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6 423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уровень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5 145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2 461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4 067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2 157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541033" y="785800"/>
            <a:ext cx="1366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случаи лечения</a:t>
            </a:r>
          </a:p>
        </p:txBody>
      </p:sp>
      <p:pic>
        <p:nvPicPr>
          <p:cNvPr id="8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010432" y="4869674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2017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7015290" y="3941838"/>
            <a:ext cx="405475" cy="18487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981637" y="142858"/>
            <a:ext cx="8019519" cy="696521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altLang="ru-RU" sz="17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РАБОТА СЛУЖБЫ РОДОВСПОМОЖЕНИЯ В ТВЕРСКОЙ ОБЛАСТИ </a:t>
            </a:r>
          </a:p>
          <a:p>
            <a:pPr algn="ctr"/>
            <a:r>
              <a:rPr lang="ru-RU" altLang="ru-RU" sz="17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В 2019 -2020  ГОДАХ </a:t>
            </a:r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(патология беременности, для беременных и рожениц)</a:t>
            </a:r>
            <a:endParaRPr lang="ru-RU" b="1" dirty="0">
              <a:solidFill>
                <a:srgbClr val="C58F07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9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928663" y="1214429"/>
          <a:ext cx="8001055" cy="3643335"/>
        </p:xfrm>
        <a:graphic>
          <a:graphicData uri="http://schemas.openxmlformats.org/drawingml/2006/table">
            <a:tbl>
              <a:tblPr/>
              <a:tblGrid>
                <a:gridCol w="288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34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65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44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33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885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8122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449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Наименование медицинской организации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1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Факт  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latin typeface="Times New Roman"/>
                        </a:rPr>
                        <a:t>за год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Факт  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latin typeface="Times New Roman"/>
                        </a:rPr>
                        <a:t>за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6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8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ru-RU" sz="1300" b="1" i="0" u="none" strike="noStrike" dirty="0">
                          <a:latin typeface="Times New Roman"/>
                        </a:rPr>
                        <a:t>ВСЕГО, в том числе: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2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19 866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9 133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latin typeface="Times New Roman"/>
                        </a:rPr>
                        <a:t>580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latin typeface="Times New Roman"/>
                        </a:rPr>
                        <a:t>17 423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8 757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latin typeface="Times New Roman"/>
                        </a:rPr>
                        <a:t>367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8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1 уровень, в том числе: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1 346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Андреапольская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Бологовская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Западнодвинская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ГБ ЗАТО Озерный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Зубцовская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Калязинская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Кесовогорская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МСЧ №57 ФМБА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541033" y="785800"/>
            <a:ext cx="1366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случаи лечения</a:t>
            </a:r>
          </a:p>
        </p:txBody>
      </p:sp>
      <p:pic>
        <p:nvPicPr>
          <p:cNvPr id="7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7010432" y="4869674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20178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7015290" y="3941838"/>
            <a:ext cx="405475" cy="18487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928662" y="142858"/>
            <a:ext cx="8072494" cy="696521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РАБОТА СЛУЖБЫ РОДОВСПОМОЖЕНИЯ В ТВЕРСКОЙ ОБЛАСТИ </a:t>
            </a:r>
          </a:p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В 2019 -2020  ГОДАХ  </a:t>
            </a:r>
          </a:p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(патология беременности, для беременных и рожениц) (продолжение)</a:t>
            </a:r>
            <a:endParaRPr lang="ru-RU" b="1" dirty="0">
              <a:solidFill>
                <a:srgbClr val="C58F07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9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928663" y="1309314"/>
          <a:ext cx="8001055" cy="3405573"/>
        </p:xfrm>
        <a:graphic>
          <a:graphicData uri="http://schemas.openxmlformats.org/drawingml/2006/table">
            <a:tbl>
              <a:tblPr/>
              <a:tblGrid>
                <a:gridCol w="288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1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34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65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31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85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33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885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8122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369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Наименование медицинской организации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0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Факт  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latin typeface="Times New Roman"/>
                        </a:rPr>
                        <a:t>за год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Факт  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latin typeface="Times New Roman"/>
                        </a:rPr>
                        <a:t>за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72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16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 dirty="0"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1" u="none" strike="noStrike" dirty="0"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Краснохолмская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Лихославльская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Максатихинская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Сандовская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Селижаровская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Сонковская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Торопецкая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541033" y="1041421"/>
            <a:ext cx="1366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случаи лечения</a:t>
            </a:r>
          </a:p>
        </p:txBody>
      </p:sp>
      <p:pic>
        <p:nvPicPr>
          <p:cNvPr id="7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696076" y="4869674"/>
            <a:ext cx="2447956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20178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7015290" y="3941838"/>
            <a:ext cx="405475" cy="18487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857225" y="71420"/>
            <a:ext cx="8072494" cy="52550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РАБОТА СЛУЖБЫ РОДОВСПОМОЖЕНИЯ В ТВЕРСКОЙ ОБЛАСТИ В 2019 -2020  ГОДАХ (патология беременности, для беременных и рожениц) (продолжение)</a:t>
            </a:r>
            <a:endParaRPr lang="ru-RU" b="1" dirty="0">
              <a:solidFill>
                <a:srgbClr val="C58F07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9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857225" y="1000114"/>
          <a:ext cx="8072495" cy="3990779"/>
        </p:xfrm>
        <a:graphic>
          <a:graphicData uri="http://schemas.openxmlformats.org/drawingml/2006/table">
            <a:tbl>
              <a:tblPr/>
              <a:tblGrid>
                <a:gridCol w="290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4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8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1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31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215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15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9381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9087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711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Наименование медицинской организации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3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Факт  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latin typeface="Times New Roman"/>
                        </a:rPr>
                        <a:t>за год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endParaRPr lang="ru-RU" sz="13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Факт  </a:t>
                      </a:r>
                      <a:br>
                        <a:rPr lang="ru-RU" sz="1300" b="0" i="0" u="none" strike="noStrike" dirty="0"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latin typeface="Times New Roman"/>
                        </a:rPr>
                        <a:t>за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9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127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 2 УРОВЕНЬ, в том числе: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414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13 375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6 348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280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411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12 338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6 423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259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16.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Бежецкая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379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367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274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Вышневолоцкая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539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387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18.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Кашинская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7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Кимрская ЦРБ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482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494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Конаковская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21.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Нелидовская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345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22.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Осташковская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408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349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23.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Ржевский РД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1 005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474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972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451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24.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Торжокская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ЦРБ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744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478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467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ЦМСЧ №141 ФМБА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577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520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26.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РД №2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2 523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1 247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1 943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965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27.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РД №5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2 472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1 317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2 758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1 707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74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Областной РД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3 240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1 616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68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3 264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1 880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69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541033" y="714362"/>
            <a:ext cx="1366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случаи лечения</a:t>
            </a:r>
          </a:p>
        </p:txBody>
      </p:sp>
      <p:pic>
        <p:nvPicPr>
          <p:cNvPr id="7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71407" y="71420"/>
            <a:ext cx="714380" cy="88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590800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20178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7015290" y="3941838"/>
            <a:ext cx="405475" cy="18487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981637" y="178577"/>
            <a:ext cx="8019519" cy="60722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РАБОТА СЛУЖБЫ РОДОВСПОМОЖЕНИЯ В ТВЕРСКОЙ ОБЛАСТИ В 2019 -2020  ГОДАХ (патология беременности, для беременных и рожениц) (продолжение)</a:t>
            </a:r>
            <a:endParaRPr lang="ru-RU" b="1" dirty="0">
              <a:solidFill>
                <a:srgbClr val="C58F07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9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7382361"/>
              </p:ext>
            </p:extLst>
          </p:nvPr>
        </p:nvGraphicFramePr>
        <p:xfrm>
          <a:off x="928661" y="1357304"/>
          <a:ext cx="8001059" cy="3214711"/>
        </p:xfrm>
        <a:graphic>
          <a:graphicData uri="http://schemas.openxmlformats.org/drawingml/2006/table">
            <a:tbl>
              <a:tblPr/>
              <a:tblGrid>
                <a:gridCol w="288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9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34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65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44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73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45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812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75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Наименование медицинской организации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4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Факт  </a:t>
                      </a:r>
                      <a:br>
                        <a:rPr lang="ru-RU" sz="1400" b="0" i="0" u="none" strike="noStrike" dirty="0">
                          <a:latin typeface="Times New Roman"/>
                        </a:rPr>
                      </a:br>
                      <a:r>
                        <a:rPr lang="ru-RU" sz="1400" b="0" i="0" u="none" strike="noStrike" dirty="0">
                          <a:latin typeface="Times New Roman"/>
                        </a:rPr>
                        <a:t>за год</a:t>
                      </a:r>
                      <a:br>
                        <a:rPr lang="ru-RU" sz="1400" b="0" i="0" u="none" strike="noStrike" dirty="0">
                          <a:latin typeface="Times New Roman"/>
                        </a:rPr>
                      </a:b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Факт  </a:t>
                      </a:r>
                      <a:br>
                        <a:rPr lang="ru-RU" sz="1400" b="0" i="0" u="none" strike="noStrike" dirty="0">
                          <a:latin typeface="Times New Roman"/>
                        </a:rPr>
                      </a:br>
                      <a:r>
                        <a:rPr lang="ru-RU" sz="1400" b="0" i="0" u="none" strike="noStrike" dirty="0">
                          <a:latin typeface="Times New Roman"/>
                        </a:rPr>
                        <a:t>за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5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6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1" u="none" strike="noStrike" dirty="0"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333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 3 УРОВЕНЬ,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в том числе: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5 145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2461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4 067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2157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8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ОКБ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700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3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30.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ОКПЦ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им.Е.М.Бакуниной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4 445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2 460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93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3 986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2 152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541033" y="1000114"/>
            <a:ext cx="1366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случаи лечения</a:t>
            </a:r>
          </a:p>
        </p:txBody>
      </p:sp>
      <p:pic>
        <p:nvPicPr>
          <p:cNvPr id="7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71407" y="71420"/>
            <a:ext cx="714380" cy="88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447956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20178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7015290" y="3941838"/>
            <a:ext cx="405475" cy="18487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981636" y="142858"/>
            <a:ext cx="7948082" cy="650521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РАБОТА СЛУЖБЫ РОДОВСПОМОЖЕНИЯ В Г. ТВЕРИ В 2019 -2020  ГОДАХ (патология беременности, для беременных и рожениц)</a:t>
            </a:r>
            <a:endParaRPr lang="ru-RU" b="1" dirty="0">
              <a:solidFill>
                <a:srgbClr val="C58F0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928664" y="1250636"/>
          <a:ext cx="8001055" cy="3387681"/>
        </p:xfrm>
        <a:graphic>
          <a:graphicData uri="http://schemas.openxmlformats.org/drawingml/2006/table">
            <a:tbl>
              <a:tblPr/>
              <a:tblGrid>
                <a:gridCol w="246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6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1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7157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641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Наименование медицинской организации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55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Факт      за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Коечная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Факт      за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Потребность в койках по факту работы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8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роды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 dirty="0"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559">
                <a:tc gridSpan="2">
                  <a:txBody>
                    <a:bodyPr/>
                    <a:lstStyle/>
                    <a:p>
                      <a:pPr marL="180000" algn="l" defTabSz="914400" rtl="0" eaLnBrk="1" fontAlgn="ctr" latinLnBrk="0" hangingPunct="1">
                        <a:spcBef>
                          <a:spcPts val="0"/>
                        </a:spcBef>
                      </a:pPr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 г. Тверь,                                 </a:t>
                      </a:r>
                      <a:r>
                        <a:rPr lang="ru-RU" sz="1400" b="1" i="0" u="none" strike="noStrike" kern="1200" baseline="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том числе:</a:t>
                      </a:r>
                      <a:endParaRPr lang="ru-RU" sz="1400" b="1" i="0" u="none" strike="noStrike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ru-RU" sz="1600" b="1" i="0" u="none" strike="noStrike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12 680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6 640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11 951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6 704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252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1.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latin typeface="Times New Roman"/>
                        </a:rPr>
                        <a:t> РД №2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2 523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1 247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1 943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965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atin typeface="Times New Roman"/>
                        </a:rPr>
                        <a:t>41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9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2.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latin typeface="Times New Roman"/>
                        </a:rPr>
                        <a:t> РД №5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atin typeface="Times New Roman"/>
                        </a:rPr>
                        <a:t>2 472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1 317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2 758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1 707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88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3.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-88900" algn="l" fontAlgn="ctr"/>
                      <a:r>
                        <a:rPr lang="ru-RU" sz="1400" b="0" i="0" u="none" strike="noStrike" dirty="0">
                          <a:latin typeface="Times New Roman"/>
                        </a:rPr>
                        <a:t> Областной РД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3 240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1 616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3 264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1 880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82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4.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-88900" algn="l" fontAlgn="ctr"/>
                      <a:r>
                        <a:rPr lang="ru-RU" sz="1400" b="0" i="0" u="none" strike="noStrike" dirty="0">
                          <a:latin typeface="Times New Roman"/>
                        </a:rPr>
                        <a:t> ОКПЦ  </a:t>
                      </a:r>
                      <a:r>
                        <a:rPr lang="ru-RU" sz="1400" b="0" i="0" u="none" strike="noStrike" dirty="0" err="1">
                          <a:latin typeface="Times New Roman"/>
                        </a:rPr>
                        <a:t>им.Е.М.Бакуниной</a:t>
                      </a:r>
                      <a:endParaRPr lang="ru-RU" sz="14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atin typeface="Times New Roman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atin typeface="Times New Roman"/>
                        </a:rPr>
                        <a:t>4 445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2 460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3 986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2 152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7500968" y="857238"/>
            <a:ext cx="1428750" cy="31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83" tIns="50442" rIns="100883" bIns="50442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случаи лечения</a:t>
            </a:r>
          </a:p>
        </p:txBody>
      </p:sp>
      <p:pic>
        <p:nvPicPr>
          <p:cNvPr id="8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519394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2017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7015290" y="3941838"/>
            <a:ext cx="405475" cy="18487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928662" y="142858"/>
            <a:ext cx="8001056" cy="650519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РАБОТА СЛУЖБЫ РОДОВСПОМОЖЕНИЯ В Г. ТВЕРИ                                   С УЧЕТОМ МАРШРУТИЗАЦИИ</a:t>
            </a:r>
          </a:p>
          <a:p>
            <a:pPr algn="ctr"/>
            <a:endParaRPr lang="ru-RU" sz="1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00097" y="1142990"/>
          <a:ext cx="7858182" cy="3571899"/>
        </p:xfrm>
        <a:graphic>
          <a:graphicData uri="http://schemas.openxmlformats.org/drawingml/2006/table">
            <a:tbl>
              <a:tblPr/>
              <a:tblGrid>
                <a:gridCol w="459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5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3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6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828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864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Наименование медицинской  организации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Коечная  мощность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Факт за 2020 год                        +                   маршрутизация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Потребность в койках по факту работы за 2020 год  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+ 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atin typeface="Times New Roman"/>
                        </a:rPr>
                        <a:t>маршрутизация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62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245"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5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          г. Тверь, </a:t>
                      </a:r>
                      <a:r>
                        <a:rPr lang="ru-RU" sz="1500" b="0" i="0" u="none" strike="noStrike" kern="1200" baseline="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в том числе:</a:t>
                      </a:r>
                      <a:endParaRPr lang="ru-RU" sz="1500" b="0" i="0" u="none" strike="noStrike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ru-RU" sz="1600" b="1" i="0" u="none" strike="noStrike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5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5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11 951</a:t>
                      </a:r>
                      <a:r>
                        <a:rPr lang="ru-RU" sz="1500" b="1" i="0" u="none" strike="noStrike" kern="1200" baseline="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ru-RU" sz="15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(10 008+1 943)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500" b="1" i="0" u="none" strike="noStrike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252                             (211+41)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4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latin typeface="Times New Roman"/>
                        </a:rPr>
                        <a:t>1.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latin typeface="Times New Roman"/>
                        </a:rPr>
                        <a:t> </a:t>
                      </a:r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ГБУЗ "РД №2" </a:t>
                      </a:r>
                      <a:endParaRPr lang="ru-RU" sz="15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2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latin typeface="Times New Roman"/>
                        </a:rPr>
                        <a:t>2.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latin typeface="Times New Roman"/>
                        </a:rPr>
                        <a:t> </a:t>
                      </a:r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ГБУЗ "РД №5" </a:t>
                      </a:r>
                      <a:endParaRPr lang="ru-RU" sz="15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3 091                                (2 758+333)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65           </a:t>
                      </a:r>
                    </a:p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(58+7)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32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latin typeface="Times New Roman"/>
                        </a:rPr>
                        <a:t>3.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-88900" algn="l" fontAlgn="ctr"/>
                      <a:r>
                        <a:rPr lang="ru-RU" sz="1500" b="0" i="0" u="none" strike="noStrike" dirty="0">
                          <a:latin typeface="Times New Roman"/>
                        </a:rPr>
                        <a:t> Областной родильный дом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4 352                               (3 264+1 088)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92                                       (69+23)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66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latin typeface="Times New Roman"/>
                        </a:rPr>
                        <a:t>4.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-88900" algn="l" fontAlgn="ctr"/>
                      <a:r>
                        <a:rPr lang="ru-RU" sz="1500" b="0" i="0" u="none" strike="noStrike" dirty="0">
                          <a:latin typeface="Times New Roman"/>
                        </a:rPr>
                        <a:t> ОКПЦ  </a:t>
                      </a:r>
                      <a:r>
                        <a:rPr lang="ru-RU" sz="1500" b="0" i="0" u="none" strike="noStrike" dirty="0" err="1">
                          <a:latin typeface="Times New Roman"/>
                        </a:rPr>
                        <a:t>им.Е.М.Бакуниной</a:t>
                      </a:r>
                      <a:endParaRPr lang="ru-RU" sz="15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4 508                             (3 986+522)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95                                     (84+11)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7286654" y="785800"/>
            <a:ext cx="1428750" cy="31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83" tIns="50442" rIns="100883" bIns="50442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случаи лечения</a:t>
            </a:r>
          </a:p>
        </p:txBody>
      </p:sp>
      <p:pic>
        <p:nvPicPr>
          <p:cNvPr id="8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429388" y="4786328"/>
            <a:ext cx="2590800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20178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Прямоугольник 13"/>
          <p:cNvSpPr>
            <a:spLocks noChangeArrowheads="1"/>
          </p:cNvSpPr>
          <p:nvPr/>
        </p:nvSpPr>
        <p:spPr bwMode="auto">
          <a:xfrm>
            <a:off x="960438" y="58495"/>
            <a:ext cx="8112156" cy="65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83" tIns="50442" rIns="100883" bIns="50442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ФИНАНСОВЫЕ ПОКАЗАТЕЛИ ДЕЯТЕЛЬНОСТИ МЕДИЦИНСКИХ ОРГАНИЗАЦИЙ РОДОВСПОМОЖЕНИЯ Г.ТВЕРИ БЕЗ УЧЕТА </a:t>
            </a:r>
            <a:r>
              <a:rPr lang="en-US" altLang="ru-RU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COVID-19</a:t>
            </a:r>
            <a:endParaRPr lang="ru-RU" altLang="ru-RU" b="1" dirty="0">
              <a:solidFill>
                <a:srgbClr val="C58F0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7" name="Таблица 11"/>
          <p:cNvSpPr>
            <a:spLocks noGrp="1"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8055006" y="642924"/>
            <a:ext cx="946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тыс.руб.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928661" y="928676"/>
          <a:ext cx="8057743" cy="3983701"/>
        </p:xfrm>
        <a:graphic>
          <a:graphicData uri="http://schemas.openxmlformats.org/drawingml/2006/table">
            <a:tbl>
              <a:tblPr/>
              <a:tblGrid>
                <a:gridCol w="3571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282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847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Медицинские организации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Финансовые средства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Предложения по перераспределению средств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1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Доходы </a:t>
                      </a:r>
                      <a:b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(счета к оплате)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Расходы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Недостаток средств (превышение расходов над доходами)</a:t>
                      </a:r>
                      <a:b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ru-RU" sz="13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гр.3 – гр.4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 том числе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06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Круглосуточный, дневной стационары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Aft>
                          <a:spcPts val="5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Поликлиника (женская консультация)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6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ВСЕГО: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703 739,4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750 294,4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r>
                        <a:rPr lang="ru-RU" sz="1300" b="1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46 555,0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71 242,9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54 093,6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17 149,3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ГБУЗ "РД №2"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71 242,9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78 978,1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-7 735,2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ГБУЗ "РД №5"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95 502,8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102 058,1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-6 555,2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8 078,9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8 078,9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5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ГБУЗ "Областной родильный дом"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157 447,4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167 943,5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-10 496,0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43 545,0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26</a:t>
                      </a:r>
                      <a:r>
                        <a:rPr lang="ru-RU" sz="13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395,7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17 149,3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5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ГБУЗ ТО "ОКПЦ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им.Е.М.Бакуниной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379 546,3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401 314,8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-21 768,5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19 619,0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19 619,0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3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7" name="Рисунок 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57" y="92068"/>
            <a:ext cx="730545" cy="9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72264" y="4857766"/>
            <a:ext cx="2590800" cy="27384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1561</Words>
  <Application>Microsoft Office PowerPoint</Application>
  <PresentationFormat>Экран (16:9)</PresentationFormat>
  <Paragraphs>801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Углубленная диспансеризация</dc:title>
  <dc:creator>Данилова Яна Игоревна</dc:creator>
  <cp:lastModifiedBy>NasonovaOV</cp:lastModifiedBy>
  <cp:revision>193</cp:revision>
  <dcterms:created xsi:type="dcterms:W3CDTF">2021-07-12T09:15:21Z</dcterms:created>
  <dcterms:modified xsi:type="dcterms:W3CDTF">2021-08-27T11:55:50Z</dcterms:modified>
</cp:coreProperties>
</file>